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54"/>
  </p:notesMasterIdLst>
  <p:sldIdLst>
    <p:sldId id="1000" r:id="rId3"/>
    <p:sldId id="1002" r:id="rId4"/>
    <p:sldId id="1003" r:id="rId5"/>
    <p:sldId id="1004" r:id="rId6"/>
    <p:sldId id="1005" r:id="rId7"/>
    <p:sldId id="1006" r:id="rId8"/>
    <p:sldId id="1007" r:id="rId9"/>
    <p:sldId id="1008" r:id="rId10"/>
    <p:sldId id="1009" r:id="rId11"/>
    <p:sldId id="1010" r:id="rId12"/>
    <p:sldId id="1011" r:id="rId13"/>
    <p:sldId id="1012" r:id="rId14"/>
    <p:sldId id="1013" r:id="rId15"/>
    <p:sldId id="1014" r:id="rId16"/>
    <p:sldId id="1015" r:id="rId17"/>
    <p:sldId id="1016" r:id="rId18"/>
    <p:sldId id="1017" r:id="rId19"/>
    <p:sldId id="1018" r:id="rId20"/>
    <p:sldId id="1019" r:id="rId21"/>
    <p:sldId id="1020" r:id="rId22"/>
    <p:sldId id="1021" r:id="rId23"/>
    <p:sldId id="1022" r:id="rId24"/>
    <p:sldId id="1023" r:id="rId25"/>
    <p:sldId id="1024" r:id="rId26"/>
    <p:sldId id="1025" r:id="rId27"/>
    <p:sldId id="1026" r:id="rId28"/>
    <p:sldId id="1027" r:id="rId29"/>
    <p:sldId id="1028" r:id="rId30"/>
    <p:sldId id="1029" r:id="rId31"/>
    <p:sldId id="1030" r:id="rId32"/>
    <p:sldId id="1031" r:id="rId33"/>
    <p:sldId id="1032" r:id="rId34"/>
    <p:sldId id="1033" r:id="rId35"/>
    <p:sldId id="1034" r:id="rId36"/>
    <p:sldId id="1035" r:id="rId37"/>
    <p:sldId id="1036" r:id="rId38"/>
    <p:sldId id="1037" r:id="rId39"/>
    <p:sldId id="1038" r:id="rId40"/>
    <p:sldId id="1039" r:id="rId41"/>
    <p:sldId id="1040" r:id="rId42"/>
    <p:sldId id="1041" r:id="rId43"/>
    <p:sldId id="1042" r:id="rId44"/>
    <p:sldId id="1043" r:id="rId45"/>
    <p:sldId id="1044" r:id="rId46"/>
    <p:sldId id="1045" r:id="rId47"/>
    <p:sldId id="1046" r:id="rId48"/>
    <p:sldId id="1047" r:id="rId49"/>
    <p:sldId id="1048" r:id="rId50"/>
    <p:sldId id="1049" r:id="rId51"/>
    <p:sldId id="1050" r:id="rId52"/>
    <p:sldId id="1051" r:id="rId53"/>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A46E"/>
    <a:srgbClr val="965456"/>
    <a:srgbClr val="B6B6B4"/>
    <a:srgbClr val="D9BEAB"/>
    <a:srgbClr val="D5BBA4"/>
    <a:srgbClr val="898261"/>
    <a:srgbClr val="8E909B"/>
    <a:srgbClr val="274E89"/>
    <a:srgbClr val="143A5E"/>
    <a:srgbClr val="9D7E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1" autoAdjust="0"/>
    <p:restoredTop sz="94610"/>
  </p:normalViewPr>
  <p:slideViewPr>
    <p:cSldViewPr snapToGrid="0" snapToObjects="1">
      <p:cViewPr>
        <p:scale>
          <a:sx n="153" d="100"/>
          <a:sy n="153" d="100"/>
        </p:scale>
        <p:origin x="120"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00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Duck farming is emerging as a profitable livestock business in Ghana despite historical cultural barriers. The minimum investment is lower than chicken farming - you can start with 12 ducks. Duck meat commands premium prices (often 50-100% higher than chicken). The growing Asian population in Ghana provides a ready market for duck products. Duck eggs are prized by bakers and chefs for superior quality in pastries and baked goods. Ducks are more disease-resistant than chickens and require less veterinary care. Average egg production: 100 eggs/duck/year (minimum). Duck eggs are bigger than chicken eggs. Adult duck weight ranges 1-3 kg depending on breed and sex. Production purposes: egg production, duckling production for sales, meat production.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Duck housing does not need to be expensive or elaborate. Ducks are adaptable and can thrive in simple structures. They collect eggs in morning/night making daily collection convenient. Space requirements: Brooding (0-4 weeks): 0.1 m²/duckling; Growing (4-8 weeks): 0.2 m²/duck; Adult: 0.3-0.5 m²/duck. Feed consumption: Ducklings 25-50g/day; Adults 150-200g/day. Water: Adults need 0.5-1.0 liter/day. Ducks can control pests in gardens. They eat rice, corn, cassava, and forage on algae, aquatic weeds, insects, snails, and small fish. The duck-fish integration system is particularly efficient for small farms.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Duck farming in Ghana is still developing compared to chicken production, but opportunities are significant. The key to success is starting small, learning the basics of duck management, and gradually scaling up as you gain experience and identify reliable markets. Focus on the Muscovy breed initially due to its hardiness and low input requirements. As the industry develops, processing facilities, specialized hatcheries, and feed suppliers will emerge to support commercial duck farming.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Muscovy ducks require minimal management compared to other poultry. They do not destroy flowers or vegetables, making them ideal for integrated crop-duck farming systems. While they don't require a pond, providing access to water significantly improves fertility rates and egg production. Muscovies are excellent mothers and will naturally incubate eggs and raise ducklings. However, they can be territorial, and drakes may become aggressive during breeding season. Starting with a minimum of 12 ducks is recommended for a viable flock. Cultural myths about ducks being 'dirty birds' have limited duck farming uptake in Ghana, but these misconceptions are gradually being overcome.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Muscovy ducks are the most popular breed in Ghana due to their hardiness, low maintenance requirements, and dual-purpose capabilities. Unlike true ducks (which belong to Anas species), Muscovies are actually a separate species (Cairina moschata) and do not quack. They are quieter than other ducks, making them suitable for urban/suburban settings. In West Africa, Muscovies are valued for their lean, high-quality breast meat that commands premium prices. They adapt well to various climates from tropical heat to -12°C, making them ideal for Ghana's conditions. Muscovies are excellent foragers and can thrive on minimal supplementation, eating insects, snails, grass, and kitchen scraps.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Pekin ducks are the dominant breed for commercial meat production globally. In Ghana and East Africa, they are gaining popularity for their rapid growth and high meat yield. China produces 60% of the world's duck meat, primarily using Pekin ducks. The breed's white plumage results in a clean-looking carcass preferred by consumers. Pekins are less broody than other ducks, requiring incubation or broody chickens to hatch eggs. They are hardy, fertile, and one of the largest duck breeds. Duck meat sells for GH₵450+ per kg in Ghana. Pekins are particularly popular with Asian restaurants, hotels, and food processors. They require commercial duck feed for optimal growth but can supplement with locally available grains (rice bran, broken rice, cassava).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Khaki Campbell ducks are renowned as one of the best egg-laying duck breeds in the world, exceeding even the most productive chicken breeds. They were developed by Mrs. Adele Campbell specifically for high egg production and are ideal for commercial egg operations or homesteads focused on egg production. Campbells are excellent foragers, helping with pest control (slugs, snails, insects). They don't require a pond but need access to water for drinking and bill cleaning. Duck eggs are larger than chicken eggs, richer in flavor, and superior for baking (give more lift to pastries). Campbells adapt well to various climates and are suitable for Ghana's conditions. They require less care than chickens and are relatively quiet compared to other duck breeds.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Breed selection should consider: 1) Production goals (meat vs. eggs vs. dual-purpose), 2) Available resources (housing, feed, water), 3) Climate and management capacity, 4) Market preferences (duck meat is premium product in Ghana), 5) Cultural acceptance. Muscovy remains the top choice in Ghana for its adaptability, low inputs, and multi-purpose use. For commercial operations focused on rapid meat production, Pekin is superior. For egg-focused operations, Khaki Campbell offers unmatched productivity.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5608041" y="361628"/>
            <a:ext cx="3055900" cy="3861826"/>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441724"/>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24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087747" y="2294700"/>
            <a:ext cx="4143303" cy="1567601"/>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102393"/>
            <a:ext cx="4145513" cy="240092"/>
          </a:xfrm>
        </p:spPr>
        <p:txBody>
          <a:bodyPr/>
          <a:lstStyle>
            <a:lvl1pPr algn="l">
              <a:defRPr/>
            </a:lvl1pPr>
          </a:lstStyle>
          <a:p>
            <a:fld id="{48A87A34-81AB-432B-8DAE-1953F412C126}" type="datetimeFigureOut">
              <a:rPr lang="en-US" smtClean="0"/>
              <a:pPr/>
              <a:t>4/16/2026</a:t>
            </a:fld>
            <a:endParaRPr lang="en-US" dirty="0"/>
          </a:p>
        </p:txBody>
      </p:sp>
      <p:sp>
        <p:nvSpPr>
          <p:cNvPr id="6" name="Footer Placeholder 5"/>
          <p:cNvSpPr>
            <a:spLocks noGrp="1"/>
          </p:cNvSpPr>
          <p:nvPr>
            <p:ph type="ftr" sz="quarter" idx="11"/>
          </p:nvPr>
        </p:nvSpPr>
        <p:spPr>
          <a:xfrm>
            <a:off x="1085537" y="238981"/>
            <a:ext cx="4155753" cy="240698"/>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652356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0082942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5289" y="599230"/>
            <a:ext cx="1211807" cy="3494917"/>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599230"/>
            <a:ext cx="5638991" cy="34949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17880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48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960120" y="226314"/>
            <a:ext cx="3497579" cy="1831086"/>
          </a:xfrm>
        </p:spPr>
        <p:txBody>
          <a:bodyPr lIns="0" tIns="0" rIns="0" bIns="0" anchor="ctr" anchorCtr="0"/>
          <a:lstStyle>
            <a:lvl1pPr algn="l">
              <a:lnSpc>
                <a:spcPts val="3000"/>
              </a:lnSpc>
              <a:spcBef>
                <a:spcPts val="750"/>
              </a:spcBef>
              <a:defRPr sz="3000" b="1" i="0" cap="all" spc="0" baseline="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363475" y="544973"/>
            <a:ext cx="390743" cy="388034"/>
          </a:xfrm>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960121" y="2082801"/>
            <a:ext cx="3497580" cy="2662936"/>
          </a:xfrm>
        </p:spPr>
        <p:txBody>
          <a:bodyPr lIns="0" tIns="0" rIns="0" bIns="0">
            <a:noAutofit/>
          </a:bodyPr>
          <a:lstStyle>
            <a:lvl1pPr marL="0" indent="0">
              <a:lnSpc>
                <a:spcPct val="110000"/>
              </a:lnSpc>
              <a:buNone/>
              <a:defRPr sz="1350"/>
            </a:lvl1pPr>
            <a:lvl2pPr marL="171450">
              <a:lnSpc>
                <a:spcPct val="110000"/>
              </a:lnSpc>
              <a:defRPr sz="1200"/>
            </a:lvl2pPr>
            <a:lvl3pPr marL="342900">
              <a:lnSpc>
                <a:spcPct val="110000"/>
              </a:lnSpc>
              <a:defRPr sz="1050"/>
            </a:lvl3pPr>
            <a:lvl4pPr marL="514350">
              <a:lnSpc>
                <a:spcPct val="110000"/>
              </a:lnSpc>
              <a:defRPr sz="900"/>
            </a:lvl4pPr>
            <a:lvl5pPr marL="685800">
              <a:lnSpc>
                <a:spcPct val="11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4809067" y="0"/>
            <a:ext cx="4334933" cy="51435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5021665" y="226314"/>
            <a:ext cx="3915918" cy="4697730"/>
          </a:xfrm>
        </p:spPr>
        <p:txBody>
          <a:bodyPr tIns="914400" anchor="t" anchorCtr="0"/>
          <a:lstStyle>
            <a:lvl1pPr algn="ctr">
              <a:buNone/>
              <a:defRPr>
                <a:solidFill>
                  <a:schemeClr val="bg1"/>
                </a:solidFill>
              </a:defRPr>
            </a:lvl1pPr>
          </a:lstStyle>
          <a:p>
            <a:r>
              <a:rPr lang="en-US" dirty="0"/>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960120" y="4767263"/>
            <a:ext cx="3326119" cy="273844"/>
          </a:xfrm>
        </p:spPr>
        <p:txBody>
          <a:bodyPr/>
          <a:lstStyle>
            <a:lvl1pPr algn="l">
              <a:defRPr/>
            </a:lvl1pPr>
          </a:lstStyle>
          <a:p>
            <a:endParaRPr lang="en-US" dirty="0"/>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558845" y="1028700"/>
            <a:ext cx="0" cy="41148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291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960119" y="3727979"/>
            <a:ext cx="6858000" cy="960120"/>
          </a:xfrm>
        </p:spPr>
        <p:txBody>
          <a:bodyPr lIns="0" tIns="0" rIns="0" bIns="0" anchor="b" anchorCtr="0"/>
          <a:lstStyle>
            <a:lvl1pPr algn="l">
              <a:defRPr sz="3000" b="1" cap="all" spc="0" baseline="0">
                <a:solidFill>
                  <a:schemeClr val="tx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F0626849-9D2D-3C95-8C10-FA8F325FE9A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960120" y="514350"/>
            <a:ext cx="3703320" cy="3017520"/>
          </a:xfrm>
        </p:spPr>
        <p:txBody>
          <a:bodyPr lIns="0" tIns="0" rIns="0" bIns="0">
            <a:noAutofit/>
          </a:bodyPr>
          <a:lstStyle>
            <a:lvl1pPr marL="0" indent="0">
              <a:spcBef>
                <a:spcPts val="900"/>
              </a:spcBef>
              <a:buNone/>
              <a:defRPr sz="1350"/>
            </a:lvl1pPr>
            <a:lvl2pPr marL="342900">
              <a:spcBef>
                <a:spcPts val="900"/>
              </a:spcBef>
              <a:defRPr sz="1350"/>
            </a:lvl2pPr>
            <a:lvl3pPr marL="685800">
              <a:spcBef>
                <a:spcPts val="900"/>
              </a:spcBef>
              <a:defRPr sz="1350"/>
            </a:lvl3pPr>
            <a:lvl4pPr marL="1028700">
              <a:spcBef>
                <a:spcPts val="900"/>
              </a:spcBef>
              <a:defRPr sz="1350"/>
            </a:lvl4pPr>
            <a:lvl5pPr marL="1371600">
              <a:spcBef>
                <a:spcPts val="900"/>
              </a:spcBef>
              <a:defRPr sz="13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5028566" y="514350"/>
            <a:ext cx="3703320" cy="3017520"/>
          </a:xfrm>
        </p:spPr>
        <p:txBody>
          <a:bodyPr lIns="0" tIns="0" rIns="0" bIns="0">
            <a:noAutofit/>
          </a:bodyPr>
          <a:lstStyle>
            <a:lvl1pPr>
              <a:spcBef>
                <a:spcPts val="900"/>
              </a:spcBef>
              <a:defRPr sz="1350"/>
            </a:lvl1pPr>
            <a:lvl2pPr>
              <a:spcBef>
                <a:spcPts val="900"/>
              </a:spcBef>
              <a:defRPr sz="1350"/>
            </a:lvl2pPr>
            <a:lvl3pPr>
              <a:spcBef>
                <a:spcPts val="900"/>
              </a:spcBef>
              <a:defRPr sz="1350"/>
            </a:lvl3pPr>
            <a:lvl4pPr>
              <a:spcBef>
                <a:spcPts val="900"/>
              </a:spcBef>
              <a:defRPr sz="1350"/>
            </a:lvl4pPr>
            <a:lvl5pPr>
              <a:spcBef>
                <a:spcPts val="900"/>
              </a:spcBef>
              <a:defRPr sz="13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17D91C-F78C-0E4C-FB27-7112AB840A1C}"/>
              </a:ext>
              <a:ext uri="{C183D7F6-B498-43B3-948B-1728B52AA6E4}">
                <adec:decorative xmlns:adec="http://schemas.microsoft.com/office/drawing/2017/decorative" val="1"/>
              </a:ext>
            </a:extLst>
          </p:cNvPr>
          <p:cNvGrpSpPr/>
          <p:nvPr userDrawn="1"/>
        </p:nvGrpSpPr>
        <p:grpSpPr>
          <a:xfrm>
            <a:off x="3991928" y="4260485"/>
            <a:ext cx="349092" cy="436074"/>
            <a:chOff x="7843462" y="2744546"/>
            <a:chExt cx="465456" cy="581432"/>
          </a:xfrm>
        </p:grpSpPr>
        <p:sp>
          <p:nvSpPr>
            <p:cNvPr id="15" name="Graphic 12">
              <a:extLst>
                <a:ext uri="{FF2B5EF4-FFF2-40B4-BE49-F238E27FC236}">
                  <a16:creationId xmlns:a16="http://schemas.microsoft.com/office/drawing/2014/main" id="{CC935CF3-75DF-0DC7-1B2A-E0E0205DF64B}"/>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350" dirty="0"/>
            </a:p>
          </p:txBody>
        </p:sp>
        <p:sp>
          <p:nvSpPr>
            <p:cNvPr id="17" name="Graphic 13">
              <a:extLst>
                <a:ext uri="{FF2B5EF4-FFF2-40B4-BE49-F238E27FC236}">
                  <a16:creationId xmlns:a16="http://schemas.microsoft.com/office/drawing/2014/main" id="{D5782BEB-6319-DEC1-F9ED-BA9201C6B9B7}"/>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sz="1350" dirty="0"/>
            </a:p>
          </p:txBody>
        </p:sp>
        <p:sp>
          <p:nvSpPr>
            <p:cNvPr id="18" name="Graphic 15">
              <a:extLst>
                <a:ext uri="{FF2B5EF4-FFF2-40B4-BE49-F238E27FC236}">
                  <a16:creationId xmlns:a16="http://schemas.microsoft.com/office/drawing/2014/main" id="{6E59DFAF-9794-BD12-D89A-422FFFFCE023}"/>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sz="1350" dirty="0"/>
            </a:p>
          </p:txBody>
        </p:sp>
      </p:grpSp>
      <p:sp>
        <p:nvSpPr>
          <p:cNvPr id="21" name="Footer Placeholder 20">
            <a:extLst>
              <a:ext uri="{FF2B5EF4-FFF2-40B4-BE49-F238E27FC236}">
                <a16:creationId xmlns:a16="http://schemas.microsoft.com/office/drawing/2014/main" id="{36444A47-BCB3-5C86-F2B8-25092BE8D9FF}"/>
              </a:ext>
            </a:extLst>
          </p:cNvPr>
          <p:cNvSpPr>
            <a:spLocks noGrp="1"/>
          </p:cNvSpPr>
          <p:nvPr>
            <p:ph type="ftr" sz="quarter" idx="11"/>
          </p:nvPr>
        </p:nvSpPr>
        <p:spPr>
          <a:xfrm>
            <a:off x="960120" y="4767263"/>
            <a:ext cx="3086100" cy="273844"/>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C648C53D-49AB-C003-70E8-5117AF079715}"/>
              </a:ext>
              <a:ext uri="{C183D7F6-B498-43B3-948B-1728B52AA6E4}">
                <adec:decorative xmlns:adec="http://schemas.microsoft.com/office/drawing/2017/decorative" val="1"/>
              </a:ext>
            </a:extLst>
          </p:cNvPr>
          <p:cNvCxnSpPr>
            <a:cxnSpLocks/>
          </p:cNvCxnSpPr>
          <p:nvPr userDrawn="1"/>
        </p:nvCxnSpPr>
        <p:spPr>
          <a:xfrm>
            <a:off x="555498" y="1028700"/>
            <a:ext cx="0" cy="41148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96BC1DE-6696-3408-564E-2D73B1266326}"/>
              </a:ext>
              <a:ext uri="{C183D7F6-B498-43B3-948B-1728B52AA6E4}">
                <adec:decorative xmlns:adec="http://schemas.microsoft.com/office/drawing/2017/decorative" val="1"/>
              </a:ext>
            </a:extLst>
          </p:cNvPr>
          <p:cNvGrpSpPr/>
          <p:nvPr userDrawn="1"/>
        </p:nvGrpSpPr>
        <p:grpSpPr>
          <a:xfrm rot="5400000">
            <a:off x="8033639" y="4044910"/>
            <a:ext cx="823006" cy="552494"/>
            <a:chOff x="10508317" y="446637"/>
            <a:chExt cx="1097341" cy="736658"/>
          </a:xfrm>
        </p:grpSpPr>
        <p:sp>
          <p:nvSpPr>
            <p:cNvPr id="25" name="Graphic 15">
              <a:extLst>
                <a:ext uri="{FF2B5EF4-FFF2-40B4-BE49-F238E27FC236}">
                  <a16:creationId xmlns:a16="http://schemas.microsoft.com/office/drawing/2014/main" id="{268EB1E4-29D6-C3F5-BCBB-FB7E7EE5C25C}"/>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350" dirty="0"/>
            </a:p>
          </p:txBody>
        </p:sp>
        <p:sp>
          <p:nvSpPr>
            <p:cNvPr id="26" name="Graphic 16">
              <a:extLst>
                <a:ext uri="{FF2B5EF4-FFF2-40B4-BE49-F238E27FC236}">
                  <a16:creationId xmlns:a16="http://schemas.microsoft.com/office/drawing/2014/main" id="{09524D46-140F-2F4F-430B-F59815A07CF1}"/>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sz="1350" dirty="0"/>
            </a:p>
          </p:txBody>
        </p:sp>
        <p:sp>
          <p:nvSpPr>
            <p:cNvPr id="27" name="Graphic 14">
              <a:extLst>
                <a:ext uri="{FF2B5EF4-FFF2-40B4-BE49-F238E27FC236}">
                  <a16:creationId xmlns:a16="http://schemas.microsoft.com/office/drawing/2014/main" id="{AC75143B-C717-8D04-743C-B40FB5EFB21C}"/>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350" dirty="0"/>
            </a:p>
          </p:txBody>
        </p:sp>
      </p:grpSp>
    </p:spTree>
    <p:extLst>
      <p:ext uri="{BB962C8B-B14F-4D97-AF65-F5344CB8AC3E}">
        <p14:creationId xmlns:p14="http://schemas.microsoft.com/office/powerpoint/2010/main" val="1292015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imag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3837408" y="460651"/>
            <a:ext cx="4438554" cy="1707642"/>
          </a:xfrm>
        </p:spPr>
        <p:txBody>
          <a:bodyPr lIns="0" tIns="0" rIns="0" bIns="0" anchor="b"/>
          <a:lstStyle>
            <a:lvl1pPr algn="r">
              <a:lnSpc>
                <a:spcPts val="3000"/>
              </a:lnSpc>
              <a:defRPr sz="3000" b="1" cap="all" spc="0" baseline="0">
                <a:solidFill>
                  <a:schemeClr val="bg1"/>
                </a:solidFill>
              </a:defRPr>
            </a:lvl1pPr>
          </a:lstStyle>
          <a:p>
            <a:r>
              <a:rPr lang="en-US" dirty="0"/>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960120" y="1897544"/>
            <a:ext cx="2780979" cy="2780978"/>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200" b="1">
                <a:solidFill>
                  <a:schemeClr val="bg1"/>
                </a:solidFill>
              </a:defRPr>
            </a:lvl1pPr>
          </a:lstStyle>
          <a:p>
            <a:r>
              <a:rPr lang="en-US" dirty="0"/>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3837411" y="2371314"/>
            <a:ext cx="4438551" cy="2358724"/>
          </a:xfrm>
        </p:spPr>
        <p:txBody>
          <a:bodyPr lIns="0" tIns="0" rIns="0" bIns="0">
            <a:normAutofit/>
          </a:bodyPr>
          <a:lstStyle>
            <a:lvl1pPr marL="0" indent="0" algn="r">
              <a:spcBef>
                <a:spcPts val="900"/>
              </a:spcBef>
              <a:buNone/>
              <a:defRPr sz="1800">
                <a:solidFill>
                  <a:schemeClr val="bg1"/>
                </a:solidFill>
              </a:defRPr>
            </a:lvl1pPr>
            <a:lvl2pPr marL="342900" indent="0" algn="r">
              <a:spcBef>
                <a:spcPts val="900"/>
              </a:spcBef>
              <a:buNone/>
              <a:defRPr sz="1800">
                <a:solidFill>
                  <a:schemeClr val="bg1"/>
                </a:solidFill>
              </a:defRPr>
            </a:lvl2pPr>
            <a:lvl3pPr marL="685800" indent="0" algn="r">
              <a:spcBef>
                <a:spcPts val="900"/>
              </a:spcBef>
              <a:buNone/>
              <a:defRPr sz="1800">
                <a:solidFill>
                  <a:schemeClr val="bg1"/>
                </a:solidFill>
              </a:defRPr>
            </a:lvl3pPr>
            <a:lvl4pPr marL="1028700" indent="0" algn="r">
              <a:spcBef>
                <a:spcPts val="900"/>
              </a:spcBef>
              <a:buNone/>
              <a:defRPr sz="1800">
                <a:solidFill>
                  <a:schemeClr val="bg1"/>
                </a:solidFill>
              </a:defRPr>
            </a:lvl4pPr>
            <a:lvl5pPr marL="1371600" indent="0" algn="r">
              <a:buNone/>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555498" y="1028700"/>
            <a:ext cx="0" cy="4114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3559045" y="2070208"/>
            <a:ext cx="68354" cy="6835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350"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3289961" y="1898237"/>
            <a:ext cx="104279" cy="10427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sz="1350"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239301" y="4523679"/>
            <a:ext cx="95786" cy="95786"/>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sz="1350" dirty="0"/>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5429250" y="4767263"/>
            <a:ext cx="2846711" cy="273844"/>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97535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mparis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4809744" y="0"/>
            <a:ext cx="4334256" cy="51435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5186679" y="514350"/>
            <a:ext cx="3566160" cy="4252913"/>
          </a:xfrm>
        </p:spPr>
        <p:txBody>
          <a:bodyPr lIns="0" tIns="0" rIns="0" bIns="0" anchor="ctr" anchorCtr="0"/>
          <a:lstStyle>
            <a:lvl1pPr algn="l">
              <a:defRPr sz="3000" b="1" cap="all" spc="0" baseline="0">
                <a:solidFill>
                  <a:schemeClr val="bg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959645" y="1150144"/>
            <a:ext cx="3497580" cy="1421606"/>
          </a:xfrm>
        </p:spPr>
        <p:txBody>
          <a:bodyPr lIns="0" tIns="0" rIns="0" bIns="0" anchor="t" anchorCtr="0">
            <a:noAutofit/>
          </a:bodyPr>
          <a:lstStyle>
            <a:lvl1pPr marL="257175" indent="-384048">
              <a:spcBef>
                <a:spcPts val="750"/>
              </a:spcBef>
              <a:buFont typeface="+mj-lt"/>
              <a:buAutoNum type="arabicPeriod"/>
              <a:defRPr sz="1350"/>
            </a:lvl1pPr>
            <a:lvl2pPr marL="771525" indent="-257175">
              <a:spcBef>
                <a:spcPts val="900"/>
              </a:spcBef>
              <a:buFont typeface="+mj-lt"/>
              <a:buAutoNum type="alphaLcPeriod"/>
              <a:defRPr sz="1350"/>
            </a:lvl2pPr>
            <a:lvl3pPr marL="942975" indent="-257175">
              <a:spcBef>
                <a:spcPts val="900"/>
              </a:spcBef>
              <a:buFont typeface="+mj-lt"/>
              <a:buAutoNum type="arabicParenR"/>
              <a:defRPr sz="1350"/>
            </a:lvl3pPr>
            <a:lvl4pPr marL="1285875" indent="-257175">
              <a:spcBef>
                <a:spcPts val="900"/>
              </a:spcBef>
              <a:buFont typeface="+mj-lt"/>
              <a:buAutoNum type="alphaLcParenR"/>
              <a:defRPr sz="1350"/>
            </a:lvl4pPr>
            <a:lvl5pPr marL="1671638" indent="-300038">
              <a:spcBef>
                <a:spcPts val="900"/>
              </a:spcBef>
              <a:buFont typeface="+mj-lt"/>
              <a:buAutoNum type="romanLcPeriod"/>
              <a:defRPr sz="13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960120" y="2612231"/>
            <a:ext cx="3497580" cy="892525"/>
          </a:xfrm>
        </p:spPr>
        <p:txBody>
          <a:bodyPr lIns="0" tIns="0" rIns="0" bIns="0" anchor="t" anchorCtr="0">
            <a:noAutofit/>
          </a:bodyPr>
          <a:lstStyle>
            <a:lvl1pPr marL="0" indent="0">
              <a:spcBef>
                <a:spcPts val="900"/>
              </a:spcBef>
              <a:buNone/>
              <a:defRPr sz="1350"/>
            </a:lvl1pPr>
            <a:lvl2pPr marL="342900" indent="0">
              <a:spcBef>
                <a:spcPts val="900"/>
              </a:spcBef>
              <a:buNone/>
              <a:defRPr sz="1200"/>
            </a:lvl2pPr>
            <a:lvl3pPr marL="685800" indent="0">
              <a:spcBef>
                <a:spcPts val="900"/>
              </a:spcBef>
              <a:buNone/>
              <a:defRPr sz="1050"/>
            </a:lvl3pPr>
            <a:lvl4pPr marL="1028700" indent="0">
              <a:spcBef>
                <a:spcPts val="900"/>
              </a:spcBef>
              <a:buNone/>
              <a:defRPr sz="900"/>
            </a:lvl4pPr>
            <a:lvl5pPr marL="1371600" indent="0">
              <a:spcBef>
                <a:spcPts val="900"/>
              </a:spcBef>
              <a:buNone/>
              <a:defRPr sz="900"/>
            </a:lvl5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960120" y="3519043"/>
            <a:ext cx="3497580" cy="1188689"/>
          </a:xfrm>
        </p:spPr>
        <p:txBody>
          <a:bodyPr lIns="0" tIns="0" rIns="0" bIns="0" anchor="t" anchorCtr="0">
            <a:noAutofit/>
          </a:bodyPr>
          <a:lstStyle>
            <a:lvl1pPr>
              <a:spcBef>
                <a:spcPts val="900"/>
              </a:spcBef>
              <a:defRPr sz="1350"/>
            </a:lvl1pPr>
            <a:lvl2pPr>
              <a:spcBef>
                <a:spcPts val="900"/>
              </a:spcBef>
              <a:defRPr sz="1200"/>
            </a:lvl2pPr>
            <a:lvl3pPr>
              <a:spcBef>
                <a:spcPts val="900"/>
              </a:spcBef>
              <a:defRPr sz="1050"/>
            </a:lvl3pPr>
            <a:lvl4pPr>
              <a:spcBef>
                <a:spcPts val="900"/>
              </a:spcBef>
              <a:defRPr sz="900"/>
            </a:lvl4pPr>
            <a:lvl5pPr>
              <a:spcBef>
                <a:spcPts val="900"/>
              </a:spcBef>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20">
            <a:extLst>
              <a:ext uri="{FF2B5EF4-FFF2-40B4-BE49-F238E27FC236}">
                <a16:creationId xmlns:a16="http://schemas.microsoft.com/office/drawing/2014/main" id="{34C23E1A-9E5E-DA12-8E11-83F486766E16}"/>
              </a:ext>
            </a:extLst>
          </p:cNvPr>
          <p:cNvSpPr>
            <a:spLocks noGrp="1"/>
          </p:cNvSpPr>
          <p:nvPr>
            <p:ph type="ftr" sz="quarter" idx="11"/>
          </p:nvPr>
        </p:nvSpPr>
        <p:spPr>
          <a:xfrm>
            <a:off x="960120" y="4767263"/>
            <a:ext cx="3086100" cy="273844"/>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555498" y="1028700"/>
            <a:ext cx="0" cy="41148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887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960120" y="514350"/>
            <a:ext cx="6852759" cy="960120"/>
          </a:xfrm>
        </p:spPr>
        <p:txBody>
          <a:bodyPr lIns="0" tIns="0" rIns="0" bIns="0"/>
          <a:lstStyle>
            <a:lvl1pPr>
              <a:defRPr sz="3000" b="1" cap="all" spc="0" baseline="0"/>
            </a:lvl1pPr>
          </a:lstStyle>
          <a:p>
            <a:r>
              <a:rPr lang="en-US" dirty="0"/>
              <a:t>Click to add title</a:t>
            </a:r>
          </a:p>
        </p:txBody>
      </p:sp>
      <p:sp>
        <p:nvSpPr>
          <p:cNvPr id="15" name="Slide Number Placehold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960120" y="1745580"/>
            <a:ext cx="3634740" cy="3030431"/>
          </a:xfrm>
        </p:spPr>
        <p:txBody>
          <a:bodyPr lIns="0" tIns="0" rIns="0" bIns="0">
            <a:normAutofit/>
          </a:bodyPr>
          <a:lstStyle>
            <a:lvl1pPr marL="0" indent="0">
              <a:spcAft>
                <a:spcPts val="0"/>
              </a:spcAft>
              <a:buNone/>
              <a:defRPr sz="1350"/>
            </a:lvl1pPr>
            <a:lvl2pPr marL="171450">
              <a:spcBef>
                <a:spcPts val="900"/>
              </a:spcBef>
              <a:defRPr sz="1350"/>
            </a:lvl2pPr>
            <a:lvl3pPr marL="514350">
              <a:spcBef>
                <a:spcPts val="900"/>
              </a:spcBef>
              <a:defRPr sz="1350"/>
            </a:lvl3pPr>
            <a:lvl4pPr marL="857250">
              <a:spcBef>
                <a:spcPts val="900"/>
              </a:spcBef>
              <a:defRPr sz="1350"/>
            </a:lvl4pPr>
            <a:lvl5pPr marL="1200150">
              <a:spcBef>
                <a:spcPts val="900"/>
              </a:spcBef>
              <a:defRPr sz="13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5042552" y="1745581"/>
            <a:ext cx="3634740" cy="3030431"/>
          </a:xfrm>
        </p:spPr>
        <p:txBody>
          <a:bodyPr lIns="0" tIns="0" rIns="0" bIns="0">
            <a:normAutofit/>
          </a:bodyPr>
          <a:lstStyle>
            <a:lvl1pPr marL="0" indent="0">
              <a:spcAft>
                <a:spcPts val="0"/>
              </a:spcAft>
              <a:buNone/>
              <a:defRPr sz="1350"/>
            </a:lvl1pPr>
            <a:lvl2pPr marL="171450">
              <a:spcBef>
                <a:spcPts val="900"/>
              </a:spcBef>
              <a:defRPr sz="1350"/>
            </a:lvl2pPr>
            <a:lvl3pPr marL="514350">
              <a:spcBef>
                <a:spcPts val="900"/>
              </a:spcBef>
              <a:defRPr sz="1350"/>
            </a:lvl3pPr>
            <a:lvl4pPr marL="857250">
              <a:spcBef>
                <a:spcPts val="900"/>
              </a:spcBef>
              <a:defRPr sz="1350"/>
            </a:lvl4pPr>
            <a:lvl5pPr marL="1200150">
              <a:spcBef>
                <a:spcPts val="900"/>
              </a:spcBef>
              <a:defRPr sz="13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555498" y="1028700"/>
            <a:ext cx="0" cy="41148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7881238" y="369155"/>
            <a:ext cx="104279" cy="10427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350" dirty="0"/>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8608458" y="791686"/>
            <a:ext cx="95786" cy="95786"/>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sz="1350" dirty="0"/>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8431166" y="334978"/>
            <a:ext cx="68354" cy="6835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350" dirty="0"/>
          </a:p>
        </p:txBody>
      </p:sp>
      <p:sp>
        <p:nvSpPr>
          <p:cNvPr id="13" name="Footer Placeholder 12">
            <a:extLst>
              <a:ext uri="{FF2B5EF4-FFF2-40B4-BE49-F238E27FC236}">
                <a16:creationId xmlns:a16="http://schemas.microsoft.com/office/drawing/2014/main" id="{6D6A69CF-70D6-AB12-CD8B-FD75B7EE1420}"/>
              </a:ext>
            </a:extLst>
          </p:cNvPr>
          <p:cNvSpPr>
            <a:spLocks noGrp="1"/>
          </p:cNvSpPr>
          <p:nvPr>
            <p:ph type="ftr" sz="quarter" idx="11"/>
          </p:nvPr>
        </p:nvSpPr>
        <p:spPr>
          <a:xfrm>
            <a:off x="960120" y="4767263"/>
            <a:ext cx="3086100" cy="273844"/>
          </a:xfrm>
        </p:spPr>
        <p:txBody>
          <a:bodyPr/>
          <a:lstStyle>
            <a:lvl1pPr algn="l">
              <a:defRPr/>
            </a:lvl1pPr>
          </a:lstStyle>
          <a:p>
            <a:endParaRPr lang="en-US" dirty="0"/>
          </a:p>
        </p:txBody>
      </p:sp>
    </p:spTree>
    <p:extLst>
      <p:ext uri="{BB962C8B-B14F-4D97-AF65-F5344CB8AC3E}">
        <p14:creationId xmlns:p14="http://schemas.microsoft.com/office/powerpoint/2010/main" val="1746022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3086100" y="480060"/>
            <a:ext cx="5623560" cy="960120"/>
          </a:xfrm>
        </p:spPr>
        <p:txBody>
          <a:bodyPr lIns="0" tIns="0" rIns="0" bIns="0" anchor="b" anchorCtr="0"/>
          <a:lstStyle>
            <a:lvl1pPr>
              <a:defRPr sz="3000" b="1" cap="all" spc="0" baseline="0"/>
            </a:lvl1pPr>
          </a:lstStyle>
          <a:p>
            <a:r>
              <a:rPr lang="en-US" dirty="0"/>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363475" y="541783"/>
            <a:ext cx="390743" cy="388034"/>
          </a:xfrm>
        </p:spPr>
        <p:txBody>
          <a:bodyPr anchor="t" anchorCtr="0"/>
          <a:lstStyle>
            <a:lvl1pPr>
              <a:defRPr>
                <a:solidFill>
                  <a:schemeClr val="accent2"/>
                </a:solidFill>
              </a:defRPr>
            </a:lvl1pPr>
          </a:lstStyle>
          <a:p>
            <a:fld id="{D8DA9DAA-006C-4F4B-980E-E3DF019B24E2}" type="slidenum">
              <a:rPr lang="en-US" smtClean="0"/>
              <a:pPr/>
              <a:t>‹#›</a:t>
            </a:fld>
            <a:endParaRPr lang="en-US" dirty="0"/>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988212" y="671735"/>
            <a:ext cx="1467694" cy="1467696"/>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350"/>
            </a:lvl1pPr>
          </a:lstStyle>
          <a:p>
            <a:r>
              <a:rPr lang="en-US" dirty="0"/>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3086100" y="1645920"/>
            <a:ext cx="5623560" cy="3017520"/>
          </a:xfrm>
        </p:spPr>
        <p:txBody>
          <a:bodyPr lIns="0" tIns="0" rIns="0" bIns="0">
            <a:noAutofit/>
          </a:bodyPr>
          <a:lstStyle>
            <a:lvl1pPr marL="0" indent="0">
              <a:lnSpc>
                <a:spcPct val="110000"/>
              </a:lnSpc>
              <a:buNone/>
              <a:defRPr sz="1350"/>
            </a:lvl1pPr>
            <a:lvl2pPr marL="171450">
              <a:defRPr sz="1200"/>
            </a:lvl2pPr>
            <a:lvl3pPr marL="342900">
              <a:defRPr sz="1050"/>
            </a:lvl3pPr>
            <a:lvl4pPr marL="514350">
              <a:defRPr sz="900"/>
            </a:lvl4pPr>
            <a:lvl5pPr>
              <a:defRPr sz="1050"/>
            </a:lvl5pPr>
          </a:lstStyle>
          <a:p>
            <a:pPr lvl="0"/>
            <a:r>
              <a:rPr lang="en-US" dirty="0"/>
              <a:t>Click to add text</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228014" y="465496"/>
            <a:ext cx="302586" cy="286337"/>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350"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350" dirty="0"/>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960120" y="4767263"/>
            <a:ext cx="3086100" cy="273844"/>
          </a:xfrm>
        </p:spPr>
        <p:txBody>
          <a:bodyPr lIns="0" rIns="91440"/>
          <a:lstStyle>
            <a:lvl1pPr algn="l">
              <a:defRPr/>
            </a:lvl1pPr>
          </a:lstStyle>
          <a:p>
            <a:endParaRPr lang="en-US" dirty="0"/>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555498" y="1028700"/>
            <a:ext cx="0" cy="41148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50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0818" y="601724"/>
            <a:ext cx="6477805" cy="2190535"/>
          </a:xfrm>
        </p:spPr>
        <p:txBody>
          <a:bodyPr bIns="0" anchor="b">
            <a:normAutofit/>
          </a:bodyPr>
          <a:lstStyle>
            <a:lvl1pPr algn="ctr">
              <a:defRPr sz="4950"/>
            </a:lvl1pPr>
          </a:lstStyle>
          <a:p>
            <a:r>
              <a:rPr lang="en-US"/>
              <a:t>Click to edit Master title style</a:t>
            </a:r>
            <a:endParaRPr lang="en-US" dirty="0"/>
          </a:p>
        </p:txBody>
      </p:sp>
      <p:sp>
        <p:nvSpPr>
          <p:cNvPr id="3" name="Subtitle 2"/>
          <p:cNvSpPr>
            <a:spLocks noGrp="1"/>
          </p:cNvSpPr>
          <p:nvPr>
            <p:ph type="subTitle" idx="1"/>
          </p:nvPr>
        </p:nvSpPr>
        <p:spPr>
          <a:xfrm>
            <a:off x="1330818" y="2793056"/>
            <a:ext cx="6477804" cy="733216"/>
          </a:xfrm>
        </p:spPr>
        <p:txBody>
          <a:bodyPr tIns="91440" bIns="91440">
            <a:normAutofit/>
          </a:bodyPr>
          <a:lstStyle>
            <a:lvl1pPr marL="0" indent="0" algn="ctr">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a:xfrm>
            <a:off x="1088684" y="246981"/>
            <a:ext cx="4220081" cy="231901"/>
          </a:xfrm>
        </p:spPr>
        <p:txBody>
          <a:bodyPr/>
          <a:lstStyle/>
          <a:p>
            <a:endParaRPr lang="en-US" dirty="0"/>
          </a:p>
        </p:txBody>
      </p:sp>
      <p:sp>
        <p:nvSpPr>
          <p:cNvPr id="6" name="Slide Number Placeholder 5"/>
          <p:cNvSpPr>
            <a:spLocks noGrp="1"/>
          </p:cNvSpPr>
          <p:nvPr>
            <p:ph type="sldNum" sz="quarter" idx="12"/>
          </p:nvPr>
        </p:nvSpPr>
        <p:spPr>
          <a:xfrm>
            <a:off x="357626" y="599230"/>
            <a:ext cx="608264" cy="377684"/>
          </a:xfrm>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403635169"/>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960119" y="480060"/>
            <a:ext cx="3611877" cy="1577340"/>
          </a:xfrm>
        </p:spPr>
        <p:txBody>
          <a:bodyPr lIns="0" tIns="0" rIns="0" bIns="0" anchor="ctr" anchorCtr="0"/>
          <a:lstStyle>
            <a:lvl1pPr algn="l">
              <a:defRPr sz="3000" b="1" cap="all" spc="0" baseline="0">
                <a:solidFill>
                  <a:schemeClr val="tx1"/>
                </a:solidFill>
              </a:defRPr>
            </a:lvl1pPr>
          </a:lstStyle>
          <a:p>
            <a:r>
              <a:rPr lang="en-US" dirty="0"/>
              <a:t>Click to add title</a:t>
            </a:r>
          </a:p>
        </p:txBody>
      </p:sp>
      <p:sp>
        <p:nvSpPr>
          <p:cNvPr id="16" name="Slide Number Placeholder 15">
            <a:extLst>
              <a:ext uri="{FF2B5EF4-FFF2-40B4-BE49-F238E27FC236}">
                <a16:creationId xmlns:a16="http://schemas.microsoft.com/office/drawing/2014/main" id="{6183E8BD-29F0-8F9F-FC7D-73F8067BCDDF}"/>
              </a:ext>
            </a:extLst>
          </p:cNvPr>
          <p:cNvSpPr>
            <a:spLocks noGrp="1"/>
          </p:cNvSpPr>
          <p:nvPr>
            <p:ph type="sldNum" sz="quarter" idx="20"/>
          </p:nvPr>
        </p:nvSpPr>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15" name="Content Placeholder 2">
            <a:extLst>
              <a:ext uri="{FF2B5EF4-FFF2-40B4-BE49-F238E27FC236}">
                <a16:creationId xmlns:a16="http://schemas.microsoft.com/office/drawing/2014/main" id="{5C983CA3-739C-6C20-AFE0-0997370354B4}"/>
              </a:ext>
            </a:extLst>
          </p:cNvPr>
          <p:cNvSpPr>
            <a:spLocks noGrp="1"/>
          </p:cNvSpPr>
          <p:nvPr>
            <p:ph idx="1" hasCustomPrompt="1"/>
          </p:nvPr>
        </p:nvSpPr>
        <p:spPr>
          <a:xfrm>
            <a:off x="4898571" y="480060"/>
            <a:ext cx="3842167" cy="1577340"/>
          </a:xfrm>
        </p:spPr>
        <p:txBody>
          <a:bodyPr lIns="0" tIns="0" rIns="0" bIns="0" anchor="ctr" anchorCtr="0">
            <a:normAutofit/>
          </a:bodyPr>
          <a:lstStyle>
            <a:lvl1pPr marL="0" indent="0">
              <a:lnSpc>
                <a:spcPct val="110000"/>
              </a:lnSpc>
              <a:buNone/>
              <a:defRPr sz="1350">
                <a:solidFill>
                  <a:schemeClr val="tx1"/>
                </a:solidFill>
              </a:defRPr>
            </a:lvl1pPr>
            <a:lvl2pPr marL="171450">
              <a:lnSpc>
                <a:spcPct val="100000"/>
              </a:lnSpc>
              <a:defRPr sz="1200">
                <a:solidFill>
                  <a:schemeClr val="tx1"/>
                </a:solidFill>
              </a:defRPr>
            </a:lvl2pPr>
            <a:lvl3pPr marL="342900">
              <a:lnSpc>
                <a:spcPct val="100000"/>
              </a:lnSpc>
              <a:defRPr sz="1050">
                <a:solidFill>
                  <a:schemeClr val="tx1"/>
                </a:solidFill>
              </a:defRPr>
            </a:lvl3pPr>
            <a:lvl4pPr marL="514350">
              <a:lnSpc>
                <a:spcPct val="100000"/>
              </a:lnSpc>
              <a:defRPr sz="900">
                <a:solidFill>
                  <a:schemeClr val="tx1"/>
                </a:solidFill>
              </a:defRPr>
            </a:lvl4pPr>
            <a:lvl5pPr>
              <a:defRPr sz="105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4" name="Straight Connector 3">
            <a:extLst>
              <a:ext uri="{FF2B5EF4-FFF2-40B4-BE49-F238E27FC236}">
                <a16:creationId xmlns:a16="http://schemas.microsoft.com/office/drawing/2014/main" id="{4BC9F29C-BBE9-AFB4-AFC6-30BCA4EB2AFA}"/>
              </a:ext>
              <a:ext uri="{C183D7F6-B498-43B3-948B-1728B52AA6E4}">
                <adec:decorative xmlns:adec="http://schemas.microsoft.com/office/drawing/2017/decorative" val="1"/>
              </a:ext>
            </a:extLst>
          </p:cNvPr>
          <p:cNvCxnSpPr>
            <a:cxnSpLocks/>
          </p:cNvCxnSpPr>
          <p:nvPr userDrawn="1"/>
        </p:nvCxnSpPr>
        <p:spPr>
          <a:xfrm>
            <a:off x="555498" y="1028700"/>
            <a:ext cx="0" cy="41148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BC4D286-C480-B4CF-4406-CACC323F9FAD}"/>
              </a:ext>
            </a:extLst>
          </p:cNvPr>
          <p:cNvSpPr>
            <a:spLocks noGrp="1"/>
          </p:cNvSpPr>
          <p:nvPr>
            <p:ph idx="21" hasCustomPrompt="1"/>
          </p:nvPr>
        </p:nvSpPr>
        <p:spPr>
          <a:xfrm>
            <a:off x="960120" y="2263140"/>
            <a:ext cx="7780614" cy="240665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0BEE2817-4518-D59A-BD13-29A3D4FE64F0}"/>
              </a:ext>
            </a:extLst>
          </p:cNvPr>
          <p:cNvSpPr>
            <a:spLocks noGrp="1"/>
          </p:cNvSpPr>
          <p:nvPr>
            <p:ph type="ftr" sz="quarter" idx="19"/>
          </p:nvPr>
        </p:nvSpPr>
        <p:spPr>
          <a:xfrm>
            <a:off x="5654637" y="4767263"/>
            <a:ext cx="3086100" cy="273844"/>
          </a:xfrm>
        </p:spPr>
        <p:txBody>
          <a:bodyPr/>
          <a:lstStyle/>
          <a:p>
            <a:endParaRPr lang="en-US" dirty="0"/>
          </a:p>
        </p:txBody>
      </p:sp>
    </p:spTree>
    <p:extLst>
      <p:ext uri="{BB962C8B-B14F-4D97-AF65-F5344CB8AC3E}">
        <p14:creationId xmlns:p14="http://schemas.microsoft.com/office/powerpoint/2010/main" val="1332582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960119" y="268357"/>
            <a:ext cx="5987333" cy="2310251"/>
          </a:xfrm>
        </p:spPr>
        <p:txBody>
          <a:bodyPr lIns="0" tIns="0" rIns="0" bIns="0" anchor="b"/>
          <a:lstStyle>
            <a:lvl1pPr algn="l">
              <a:lnSpc>
                <a:spcPts val="4050"/>
              </a:lnSpc>
              <a:defRPr sz="405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960120" y="2622242"/>
            <a:ext cx="0" cy="25146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6121133" y="2058410"/>
            <a:ext cx="349092" cy="436074"/>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350"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sz="1350"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sz="1350" dirty="0"/>
            </a:p>
          </p:txBody>
        </p:sp>
      </p:grpSp>
    </p:spTree>
    <p:extLst>
      <p:ext uri="{BB962C8B-B14F-4D97-AF65-F5344CB8AC3E}">
        <p14:creationId xmlns:p14="http://schemas.microsoft.com/office/powerpoint/2010/main" val="1268076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mage Bubbles and Title 1">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094673" y="438912"/>
            <a:ext cx="6723821" cy="1707642"/>
          </a:xfrm>
        </p:spPr>
        <p:txBody>
          <a:bodyPr lIns="0" tIns="0" rIns="0" anchor="b"/>
          <a:lstStyle>
            <a:lvl1pPr algn="r">
              <a:lnSpc>
                <a:spcPts val="3600"/>
              </a:lnSpc>
              <a:defRPr sz="3600" b="1" cap="all" spc="0" baseline="0">
                <a:solidFill>
                  <a:schemeClr val="bg1"/>
                </a:solidFill>
              </a:defRPr>
            </a:lvl1pPr>
          </a:lstStyle>
          <a:p>
            <a:r>
              <a:rPr lang="en-US"/>
              <a:t>Click to edit Master title style</a:t>
            </a:r>
            <a:endParaRPr lang="en-US" dirty="0"/>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028705" y="2403985"/>
            <a:ext cx="2282308" cy="2282312"/>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350">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4230457" y="2345436"/>
            <a:ext cx="4588036" cy="2263140"/>
          </a:xfrm>
        </p:spPr>
        <p:txBody>
          <a:bodyPr lIns="0" tIns="0" rIns="0" bIns="0">
            <a:normAutofit/>
          </a:bodyPr>
          <a:lstStyle>
            <a:lvl1pPr marL="0" indent="0" algn="r">
              <a:spcBef>
                <a:spcPts val="900"/>
              </a:spcBef>
              <a:buNone/>
              <a:defRPr sz="1800">
                <a:solidFill>
                  <a:schemeClr val="bg1"/>
                </a:solidFill>
              </a:defRPr>
            </a:lvl1pPr>
          </a:lstStyle>
          <a:p>
            <a:pPr lvl="0"/>
            <a:r>
              <a:rPr lang="en-US" dirty="0"/>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2981507" y="2114649"/>
            <a:ext cx="349092" cy="436074"/>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350" dirty="0"/>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sz="1350" dirty="0"/>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sz="1350" dirty="0"/>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555498" y="2627274"/>
            <a:ext cx="0" cy="250956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260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Picture">
    <p:bg>
      <p:bgPr>
        <a:gradFill>
          <a:gsLst>
            <a:gs pos="100000">
              <a:schemeClr val="accent4"/>
            </a:gs>
            <a:gs pos="0">
              <a:schemeClr val="accent2"/>
            </a:gs>
          </a:gsLst>
          <a:lin ang="189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960119" y="2540082"/>
            <a:ext cx="6233327" cy="2310251"/>
          </a:xfrm>
          <a:prstGeom prst="rect">
            <a:avLst/>
          </a:prstGeom>
        </p:spPr>
        <p:txBody>
          <a:bodyPr lIns="0" tIns="274320" rIns="0" bIns="0" anchor="t" anchorCtr="0"/>
          <a:lstStyle>
            <a:lvl1pPr algn="l">
              <a:lnSpc>
                <a:spcPts val="4050"/>
              </a:lnSpc>
              <a:defRPr sz="405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960120" y="0"/>
            <a:ext cx="0" cy="25146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5724557" y="596215"/>
            <a:ext cx="349092" cy="436074"/>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350"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sz="1350"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sz="1350" dirty="0"/>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6148191" y="308873"/>
            <a:ext cx="2641003" cy="264100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350">
                <a:solidFill>
                  <a:schemeClr val="bg1"/>
                </a:solidFill>
              </a:defRPr>
            </a:lvl1pPr>
          </a:lstStyle>
          <a:p>
            <a:r>
              <a:rPr lang="en-US" dirty="0"/>
              <a:t>Click to add picture</a:t>
            </a:r>
          </a:p>
        </p:txBody>
      </p:sp>
    </p:spTree>
    <p:extLst>
      <p:ext uri="{BB962C8B-B14F-4D97-AF65-F5344CB8AC3E}">
        <p14:creationId xmlns:p14="http://schemas.microsoft.com/office/powerpoint/2010/main" val="1798421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960119" y="480060"/>
            <a:ext cx="7726680" cy="1389035"/>
          </a:xfrm>
          <a:prstGeom prst="rect">
            <a:avLst/>
          </a:prstGeom>
        </p:spPr>
        <p:txBody>
          <a:bodyPr lIns="0" tIns="0" rIns="0" bIns="0" anchor="b"/>
          <a:lstStyle>
            <a:lvl1pPr algn="l">
              <a:lnSpc>
                <a:spcPts val="4050"/>
              </a:lnSpc>
              <a:defRPr sz="405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960118" y="1941336"/>
            <a:ext cx="5890259" cy="544984"/>
          </a:xfrm>
          <a:prstGeom prst="rect">
            <a:avLst/>
          </a:prstGeom>
        </p:spPr>
        <p:txBody>
          <a:bodyPr lIns="0" tIns="0" rIns="0" bIns="0" anchor="t" anchorCtr="0">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960120" y="2622242"/>
            <a:ext cx="0" cy="25146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5744981" y="3342344"/>
            <a:ext cx="349092" cy="436074"/>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350"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sz="1350"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sz="1350" dirty="0"/>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6402189" y="2403985"/>
            <a:ext cx="2282308" cy="2282312"/>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350">
                <a:solidFill>
                  <a:schemeClr val="bg1"/>
                </a:solidFill>
              </a:defRPr>
            </a:lvl1pPr>
          </a:lstStyle>
          <a:p>
            <a:r>
              <a:rPr lang="en-US" dirty="0"/>
              <a:t>Click to add picture</a:t>
            </a:r>
          </a:p>
        </p:txBody>
      </p:sp>
    </p:spTree>
    <p:extLst>
      <p:ext uri="{BB962C8B-B14F-4D97-AF65-F5344CB8AC3E}">
        <p14:creationId xmlns:p14="http://schemas.microsoft.com/office/powerpoint/2010/main" val="692995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137366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30817" y="1317098"/>
            <a:ext cx="6482366" cy="1476755"/>
          </a:xfrm>
        </p:spPr>
        <p:txBody>
          <a:bodyPr anchor="b">
            <a:normAutofit/>
          </a:bodyPr>
          <a:lstStyle>
            <a:lvl1pPr algn="ctr">
              <a:defRPr sz="2700"/>
            </a:lvl1pPr>
          </a:lstStyle>
          <a:p>
            <a:r>
              <a:rPr lang="en-US"/>
              <a:t>Click to edit Master title style</a:t>
            </a:r>
            <a:endParaRPr lang="en-US" dirty="0"/>
          </a:p>
        </p:txBody>
      </p:sp>
      <p:sp>
        <p:nvSpPr>
          <p:cNvPr id="3" name="Text Placeholder 2"/>
          <p:cNvSpPr>
            <a:spLocks noGrp="1"/>
          </p:cNvSpPr>
          <p:nvPr>
            <p:ph type="body" idx="1"/>
          </p:nvPr>
        </p:nvSpPr>
        <p:spPr>
          <a:xfrm>
            <a:off x="1330817" y="2793853"/>
            <a:ext cx="6482366" cy="820490"/>
          </a:xfrm>
        </p:spPr>
        <p:txBody>
          <a:bodyPr tIns="91440">
            <a:normAutofit/>
          </a:bodyPr>
          <a:lstStyle>
            <a:lvl1pPr marL="0" indent="0" algn="ctr">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9215655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603667"/>
            <a:ext cx="6970183" cy="79447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508159"/>
            <a:ext cx="3366491" cy="2586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0605" y="1513007"/>
            <a:ext cx="3366491" cy="258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724309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03123"/>
            <a:ext cx="6971702" cy="7922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514662"/>
            <a:ext cx="3366596" cy="60145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118202"/>
            <a:ext cx="3366596" cy="1983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92019" y="1517253"/>
            <a:ext cx="3366596" cy="601678"/>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92019" y="2116119"/>
            <a:ext cx="3366596" cy="1978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407981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1390829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4/16/2026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8DA9DAA-006C-4F4B-980E-E3DF019B24E2}" type="slidenum">
              <a:rPr lang="en-US" smtClean="0"/>
              <a:pPr/>
              <a:t>‹#›</a:t>
            </a:fld>
            <a:endParaRPr lang="en-US" dirty="0"/>
          </a:p>
        </p:txBody>
      </p:sp>
      <p:cxnSp>
        <p:nvCxnSpPr>
          <p:cNvPr id="5" name="Straight Connector 4">
            <a:extLst>
              <a:ext uri="{FF2B5EF4-FFF2-40B4-BE49-F238E27FC236}">
                <a16:creationId xmlns:a16="http://schemas.microsoft.com/office/drawing/2014/main" id="{CDC8DCE9-F49D-827F-1B84-385C00AAF536}"/>
              </a:ext>
              <a:ext uri="{C183D7F6-B498-43B3-948B-1728B52AA6E4}">
                <adec:decorative xmlns:adec="http://schemas.microsoft.com/office/drawing/2017/decorative" val="1"/>
              </a:ext>
            </a:extLst>
          </p:cNvPr>
          <p:cNvCxnSpPr>
            <a:cxnSpLocks/>
          </p:cNvCxnSpPr>
          <p:nvPr userDrawn="1"/>
        </p:nvCxnSpPr>
        <p:spPr>
          <a:xfrm>
            <a:off x="536918" y="1028700"/>
            <a:ext cx="0" cy="41148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839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599230"/>
            <a:ext cx="2221475" cy="1804889"/>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547743" y="599230"/>
            <a:ext cx="4509353" cy="349412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4" y="2404119"/>
            <a:ext cx="2221475" cy="1686136"/>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4742202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image" Target="../media/image1.jp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8685" y="603390"/>
            <a:ext cx="6968411" cy="7869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1511799"/>
            <a:ext cx="6968411" cy="2587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31560"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fld id="{48A87A34-81AB-432B-8DAE-1953F412C126}" type="datetimeFigureOut">
              <a:rPr lang="en-US" smtClean="0"/>
              <a:pPr/>
              <a:t>4/16/2026</a:t>
            </a:fld>
            <a:endParaRPr lang="en-US" dirty="0"/>
          </a:p>
        </p:txBody>
      </p:sp>
      <p:sp>
        <p:nvSpPr>
          <p:cNvPr id="5" name="Footer Placeholder 4"/>
          <p:cNvSpPr>
            <a:spLocks noGrp="1"/>
          </p:cNvSpPr>
          <p:nvPr>
            <p:ph type="ftr" sz="quarter" idx="3"/>
          </p:nvPr>
        </p:nvSpPr>
        <p:spPr>
          <a:xfrm>
            <a:off x="1088684" y="246981"/>
            <a:ext cx="4220081" cy="2319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0046" y="599230"/>
            <a:ext cx="608264" cy="377684"/>
          </a:xfrm>
          <a:prstGeom prst="rect">
            <a:avLst/>
          </a:prstGeom>
        </p:spPr>
        <p:txBody>
          <a:bodyPr vert="horz" lIns="91440" tIns="45720" rIns="91440" bIns="45720" rtlCol="0" anchor="t"/>
          <a:lstStyle>
            <a:lvl1pPr algn="r">
              <a:defRPr sz="2100">
                <a:solidFill>
                  <a:schemeClr val="accent1"/>
                </a:solidFill>
              </a:defRPr>
            </a:lvl1pPr>
          </a:lstStyle>
          <a:p>
            <a:fld id="{6D22F896-40B5-4ADD-8801-0D06FADFA095}" type="slidenum">
              <a:rPr lang="en-US" smtClean="0"/>
              <a:pPr/>
              <a:t>‹#›</a:t>
            </a:fld>
            <a:endParaRPr lang="en-US" dirty="0"/>
          </a:p>
        </p:txBody>
      </p:sp>
      <p:sp>
        <p:nvSpPr>
          <p:cNvPr id="9" name="Rectangle 8"/>
          <p:cNvSpPr/>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a:p>
        </p:txBody>
      </p:sp>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12" name="Straight Connector 11"/>
          <p:cNvCxnSpPr/>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602882"/>
      </p:ext>
    </p:extLst>
  </p:cSld>
  <p:clrMap bg1="dk1" tx1="lt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Lst>
  <p:hf sldNum="0" hdr="0" ftr="0" dt="0"/>
  <p:txStyles>
    <p:titleStyle>
      <a:lvl1pPr algn="ctr" defTabSz="685800" rtl="0" eaLnBrk="1" latinLnBrk="0" hangingPunct="1">
        <a:lnSpc>
          <a:spcPct val="90000"/>
        </a:lnSpc>
        <a:spcBef>
          <a:spcPct val="0"/>
        </a:spcBef>
        <a:buNone/>
        <a:defRPr sz="2400" b="0" i="0" kern="1200" cap="all">
          <a:solidFill>
            <a:schemeClr val="accent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6.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9.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6.xml"/><Relationship Id="rId5" Type="http://schemas.openxmlformats.org/officeDocument/2006/relationships/image" Target="../media/image25.jpe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0.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0.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Title">
    <p:bg>
      <p:bgPr>
        <a:solidFill>
          <a:srgbClr val="111111"/>
        </a:solidFill>
        <a:effectLst/>
      </p:bgPr>
    </p:bg>
    <p:spTree>
      <p:nvGrpSpPr>
        <p:cNvPr id="1" name=""/>
        <p:cNvGrpSpPr/>
        <p:nvPr/>
      </p:nvGrpSpPr>
      <p:grpSpPr>
        <a:xfrm>
          <a:off x="0" y="0"/>
          <a:ext cx="0" cy="0"/>
          <a:chOff x="0" y="0"/>
          <a:chExt cx="0" cy="0"/>
        </a:xfrm>
      </p:grpSpPr>
      <p:sp>
        <p:nvSpPr>
          <p:cNvPr id="2" name="bar"/>
          <p:cNvSpPr/>
          <p:nvPr/>
        </p:nvSpPr>
        <p:spPr>
          <a:xfrm>
            <a:off x="0" y="0"/>
            <a:ext cx="9144000" cy="91440"/>
          </a:xfrm>
          <a:prstGeom prst="rect">
            <a:avLst/>
          </a:prstGeom>
          <a:solidFill>
            <a:srgbClr val="D4831A"/>
          </a:solidFill>
        </p:spPr>
        <p:txBody>
          <a:bodyPr/>
          <a:lstStyle/>
          <a:p>
            <a:endParaRPr lang="en-US"/>
          </a:p>
        </p:txBody>
      </p:sp>
      <p:sp>
        <p:nvSpPr>
          <p:cNvPr id="3" name="bar2"/>
          <p:cNvSpPr/>
          <p:nvPr/>
        </p:nvSpPr>
        <p:spPr>
          <a:xfrm>
            <a:off x="0" y="5051760"/>
            <a:ext cx="9144000" cy="91440"/>
          </a:xfrm>
          <a:prstGeom prst="rect">
            <a:avLst/>
          </a:prstGeom>
          <a:solidFill>
            <a:srgbClr val="D4831A"/>
          </a:solidFill>
        </p:spPr>
        <p:txBody>
          <a:bodyPr/>
          <a:lstStyle/>
          <a:p>
            <a:endParaRPr lang="en-US"/>
          </a:p>
        </p:txBody>
      </p:sp>
      <p:sp>
        <p:nvSpPr>
          <p:cNvPr id="4" name="title"/>
          <p:cNvSpPr/>
          <p:nvPr/>
        </p:nvSpPr>
        <p:spPr>
          <a:xfrm>
            <a:off x="548640" y="914400"/>
            <a:ext cx="8046720" cy="1920240"/>
          </a:xfrm>
          <a:prstGeom prst="rect">
            <a:avLst/>
          </a:prstGeom>
          <a:noFill/>
          <a:ln/>
        </p:spPr>
        <p:txBody>
          <a:bodyPr wrap="square" rtlCol="0" anchor="ctr"/>
          <a:lstStyle/>
          <a:p>
            <a:pPr marL="0" indent="0" algn="ctr">
              <a:buNone/>
            </a:pPr>
            <a:r>
              <a:rPr lang="en-US" sz="5000" b="1" dirty="0">
                <a:solidFill>
                  <a:srgbClr val="FFFFFF"/>
                </a:solidFill>
                <a:latin typeface="Arial Black" pitchFamily="34" charset="0"/>
              </a:rPr>
              <a:t>Raising Ducks &amp; Turkeys</a:t>
            </a:r>
          </a:p>
          <a:p>
            <a:pPr marL="0" indent="0" algn="ctr">
              <a:buNone/>
            </a:pPr>
            <a:r>
              <a:rPr lang="en-US" sz="5000" b="1" dirty="0">
                <a:solidFill>
                  <a:srgbClr val="FFFFFF"/>
                </a:solidFill>
                <a:latin typeface="Arial Black" pitchFamily="34" charset="0"/>
              </a:rPr>
              <a:t>in Zambia</a:t>
            </a:r>
          </a:p>
        </p:txBody>
      </p:sp>
      <p:sp>
        <p:nvSpPr>
          <p:cNvPr id="5" name="sub"/>
          <p:cNvSpPr/>
          <p:nvPr/>
        </p:nvSpPr>
        <p:spPr>
          <a:xfrm>
            <a:off x="548640" y="2834640"/>
            <a:ext cx="8046720" cy="457200"/>
          </a:xfrm>
          <a:prstGeom prst="rect">
            <a:avLst/>
          </a:prstGeom>
          <a:noFill/>
          <a:ln/>
        </p:spPr>
        <p:txBody>
          <a:bodyPr wrap="square" rtlCol="0" anchor="ctr"/>
          <a:lstStyle/>
          <a:p>
            <a:pPr marL="0" indent="0" algn="ctr">
              <a:buNone/>
            </a:pPr>
            <a:r>
              <a:rPr lang="en-US" sz="2000" dirty="0">
                <a:solidFill>
                  <a:srgbClr val="E8A142"/>
                </a:solidFill>
                <a:latin typeface="Calibri" pitchFamily="34" charset="0"/>
              </a:rPr>
              <a:t>Breeds, Husbandry, Feeding, Water &amp; Disease Management</a:t>
            </a:r>
          </a:p>
        </p:txBody>
      </p:sp>
      <p:sp>
        <p:nvSpPr>
          <p:cNvPr id="6" name="attr"/>
          <p:cNvSpPr/>
          <p:nvPr/>
        </p:nvSpPr>
        <p:spPr>
          <a:xfrm>
            <a:off x="548640" y="3474720"/>
            <a:ext cx="8046720" cy="365760"/>
          </a:xfrm>
          <a:prstGeom prst="rect">
            <a:avLst/>
          </a:prstGeom>
          <a:noFill/>
          <a:ln/>
        </p:spPr>
        <p:txBody>
          <a:bodyPr wrap="square" rtlCol="0" anchor="ctr"/>
          <a:lstStyle/>
          <a:p>
            <a:pPr marL="0" indent="0" algn="ctr">
              <a:buNone/>
            </a:pPr>
            <a:r>
              <a:rPr lang="en-US" sz="1400" dirty="0">
                <a:solidFill>
                  <a:srgbClr val="FFFFFF"/>
                </a:solidFill>
                <a:latin typeface="Calibri" pitchFamily="34" charset="0"/>
              </a:rPr>
              <a:t>Veterinary Training Resource  |  ELGF Ministry  |  elgf.org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1DE9-AE30-D255-33BF-4CEF822950F9}"/>
              </a:ext>
            </a:extLst>
          </p:cNvPr>
          <p:cNvSpPr>
            <a:spLocks noGrp="1"/>
          </p:cNvSpPr>
          <p:nvPr>
            <p:ph type="ctrTitle"/>
          </p:nvPr>
        </p:nvSpPr>
        <p:spPr>
          <a:xfrm>
            <a:off x="960120" y="226314"/>
            <a:ext cx="3497579" cy="1234496"/>
          </a:xfrm>
        </p:spPr>
        <p:txBody>
          <a:bodyPr anchor="ctr">
            <a:normAutofit/>
          </a:bodyPr>
          <a:lstStyle/>
          <a:p>
            <a:r>
              <a:rPr lang="en-US" dirty="0"/>
              <a:t>Why is duck farming on the rise</a:t>
            </a:r>
          </a:p>
        </p:txBody>
      </p:sp>
      <p:sp>
        <p:nvSpPr>
          <p:cNvPr id="3" name="Subtitle 2">
            <a:extLst>
              <a:ext uri="{FF2B5EF4-FFF2-40B4-BE49-F238E27FC236}">
                <a16:creationId xmlns:a16="http://schemas.microsoft.com/office/drawing/2014/main" id="{146F8068-7B2F-3313-4E5A-4C3C5B2F7DB2}"/>
              </a:ext>
            </a:extLst>
          </p:cNvPr>
          <p:cNvSpPr>
            <a:spLocks noGrp="1"/>
          </p:cNvSpPr>
          <p:nvPr>
            <p:ph type="body" sz="quarter" idx="14"/>
          </p:nvPr>
        </p:nvSpPr>
        <p:spPr>
          <a:xfrm>
            <a:off x="656082" y="1550020"/>
            <a:ext cx="3968170" cy="3195717"/>
          </a:xfrm>
        </p:spPr>
        <p:txBody>
          <a:bodyPr>
            <a:normAutofit/>
          </a:bodyPr>
          <a:lstStyle/>
          <a:p>
            <a:pPr>
              <a:lnSpc>
                <a:spcPct val="100000"/>
              </a:lnSpc>
            </a:pPr>
            <a:endParaRPr lang="en-US" sz="1400" dirty="0"/>
          </a:p>
          <a:p>
            <a:pPr marL="257175" indent="-257175">
              <a:lnSpc>
                <a:spcPct val="100000"/>
              </a:lnSpc>
              <a:buFont typeface="Wingdings" panose="05000000000000000000" pitchFamily="2" charset="2"/>
              <a:buChar char="Ø"/>
            </a:pPr>
            <a:r>
              <a:rPr lang="en-US" sz="1400" dirty="0"/>
              <a:t>Duck meat is an excellent and affordable source of protein and duck eggs can be a good protein source</a:t>
            </a:r>
          </a:p>
          <a:p>
            <a:pPr marL="257175" indent="-257175">
              <a:lnSpc>
                <a:spcPct val="100000"/>
              </a:lnSpc>
              <a:buFont typeface="Wingdings" panose="05000000000000000000" pitchFamily="2" charset="2"/>
              <a:buChar char="Ø"/>
            </a:pPr>
            <a:r>
              <a:rPr lang="en-US" sz="1400" dirty="0"/>
              <a:t>Starting a duck farm requires a small amount of capital</a:t>
            </a:r>
          </a:p>
          <a:p>
            <a:pPr marL="257175" indent="-257175">
              <a:lnSpc>
                <a:spcPct val="100000"/>
              </a:lnSpc>
              <a:buFont typeface="Wingdings" panose="05000000000000000000" pitchFamily="2" charset="2"/>
              <a:buChar char="Ø"/>
            </a:pPr>
            <a:r>
              <a:rPr lang="en-US" sz="1400" dirty="0"/>
              <a:t>If you already have a crop farm you can rear your ducks in the same place because they do not destroy flowers or vegetables</a:t>
            </a:r>
          </a:p>
          <a:p>
            <a:pPr marL="257175" indent="-257175">
              <a:lnSpc>
                <a:spcPct val="100000"/>
              </a:lnSpc>
              <a:buFont typeface="Wingdings" panose="05000000000000000000" pitchFamily="2" charset="2"/>
              <a:buChar char="Ø"/>
            </a:pPr>
            <a:r>
              <a:rPr lang="en-US" sz="1400" dirty="0"/>
              <a:t>Ducks live longer compared to chickens</a:t>
            </a:r>
          </a:p>
          <a:p>
            <a:pPr marL="257175" indent="-257175">
              <a:lnSpc>
                <a:spcPct val="100000"/>
              </a:lnSpc>
              <a:buFont typeface="Wingdings" panose="05000000000000000000" pitchFamily="2" charset="2"/>
              <a:buChar char="Ø"/>
            </a:pPr>
            <a:r>
              <a:rPr lang="en-US" sz="1400" dirty="0"/>
              <a:t>Ducks can lay eggs for a longer period.</a:t>
            </a:r>
          </a:p>
          <a:p>
            <a:pPr marL="257175" indent="-257175">
              <a:lnSpc>
                <a:spcPct val="100000"/>
              </a:lnSpc>
              <a:buFont typeface="Wingdings" panose="05000000000000000000" pitchFamily="2" charset="2"/>
              <a:buChar char="Ø"/>
            </a:pPr>
            <a:endParaRPr lang="en-US" sz="1125" dirty="0"/>
          </a:p>
        </p:txBody>
      </p:sp>
      <p:pic>
        <p:nvPicPr>
          <p:cNvPr id="6" name="Picture Placeholder 5" descr="A white and black duck with red face  Description automatically generated">
            <a:extLst>
              <a:ext uri="{FF2B5EF4-FFF2-40B4-BE49-F238E27FC236}">
                <a16:creationId xmlns:a16="http://schemas.microsoft.com/office/drawing/2014/main" id="{30B1D1E2-53F9-25F3-7A89-AE35B4386990}"/>
              </a:ext>
            </a:extLst>
          </p:cNvPr>
          <p:cNvPicPr>
            <a:picLocks noGrp="1" noChangeAspect="1"/>
          </p:cNvPicPr>
          <p:nvPr>
            <p:ph type="pic" sz="quarter" idx="13"/>
          </p:nvPr>
        </p:nvPicPr>
        <p:blipFill rotWithShape="1">
          <a:blip r:embed="rId2"/>
          <a:srcRect l="22085" r="22085"/>
          <a:stretch/>
        </p:blipFill>
        <p:spPr>
          <a:noFill/>
        </p:spPr>
      </p:pic>
      <p:sp>
        <p:nvSpPr>
          <p:cNvPr id="4" name="TextBox 3">
            <a:extLst>
              <a:ext uri="{FF2B5EF4-FFF2-40B4-BE49-F238E27FC236}">
                <a16:creationId xmlns:a16="http://schemas.microsoft.com/office/drawing/2014/main" id="{A5D93158-30E9-DAB8-6C0E-CE8A23FF1AFA}"/>
              </a:ext>
            </a:extLst>
          </p:cNvPr>
          <p:cNvSpPr txBox="1"/>
          <p:nvPr/>
        </p:nvSpPr>
        <p:spPr>
          <a:xfrm>
            <a:off x="3618412" y="226314"/>
            <a:ext cx="1005840" cy="300082"/>
          </a:xfrm>
          <a:prstGeom prst="rect">
            <a:avLst/>
          </a:prstGeom>
          <a:noFill/>
        </p:spPr>
        <p:txBody>
          <a:bodyPr wrap="square" rtlCol="0">
            <a:spAutoFit/>
          </a:bodyPr>
          <a:lstStyle/>
          <a:p>
            <a:pPr defTabSz="342900"/>
            <a:r>
              <a:rPr lang="en-US" sz="1350" dirty="0">
                <a:solidFill>
                  <a:prstClr val="white"/>
                </a:solidFill>
                <a:latin typeface="Rockwell" panose="02060603020205020403"/>
              </a:rPr>
              <a:t>Muscovy</a:t>
            </a:r>
          </a:p>
        </p:txBody>
      </p:sp>
    </p:spTree>
    <p:extLst>
      <p:ext uri="{BB962C8B-B14F-4D97-AF65-F5344CB8AC3E}">
        <p14:creationId xmlns:p14="http://schemas.microsoft.com/office/powerpoint/2010/main" val="3407347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0">
    <p:bg>
      <p:bgPr>
        <a:solidFill>
          <a:srgbClr val="1A1A1A"/>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11111"/>
          </a:solidFill>
          <a:ln w="12700">
            <a:solidFill>
              <a:srgbClr val="111111"/>
            </a:solidFill>
            <a:prstDash val="solid"/>
          </a:ln>
        </p:spPr>
        <p:txBody>
          <a:bodyPr/>
          <a:lstStyle/>
          <a:p>
            <a:endParaRPr lang="en-US"/>
          </a:p>
        </p:txBody>
      </p:sp>
      <p:sp>
        <p:nvSpPr>
          <p:cNvPr id="3" name="Shape 1"/>
          <p:cNvSpPr/>
          <p:nvPr/>
        </p:nvSpPr>
        <p:spPr>
          <a:xfrm>
            <a:off x="0" y="777240"/>
            <a:ext cx="9144000" cy="45720"/>
          </a:xfrm>
          <a:prstGeom prst="rect">
            <a:avLst/>
          </a:prstGeom>
          <a:solidFill>
            <a:srgbClr val="D4831A"/>
          </a:solidFill>
          <a:ln w="12700">
            <a:solidFill>
              <a:srgbClr val="D4831A"/>
            </a:solidFill>
            <a:prstDash val="solid"/>
          </a:ln>
        </p:spPr>
        <p:txBody>
          <a:bodyPr/>
          <a:lstStyle/>
          <a:p>
            <a:endParaRPr lang="en-US"/>
          </a:p>
        </p:txBody>
      </p:sp>
      <p:sp>
        <p:nvSpPr>
          <p:cNvPr id="4" name="Text 2"/>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ea typeface="Arial Black" pitchFamily="34" charset="-122"/>
                <a:cs typeface="Arial Black" pitchFamily="34" charset="-120"/>
              </a:rPr>
              <a:t>Duck Production Management</a:t>
            </a:r>
            <a:endParaRPr lang="en-US" sz="2000" dirty="0"/>
          </a:p>
        </p:txBody>
      </p:sp>
      <p:sp>
        <p:nvSpPr>
          <p:cNvPr id="5" name="Text 3"/>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ea typeface="Calibri" pitchFamily="34" charset="-122"/>
                <a:cs typeface="Calibri" pitchFamily="34" charset="-120"/>
              </a:rPr>
              <a:t>Key Husbandry Practices for Zambian Conditions</a:t>
            </a:r>
            <a:endParaRPr lang="en-US" sz="1100" dirty="0"/>
          </a:p>
        </p:txBody>
      </p:sp>
      <p:sp>
        <p:nvSpPr>
          <p:cNvPr id="6" name="Shape 4"/>
          <p:cNvSpPr/>
          <p:nvPr/>
        </p:nvSpPr>
        <p:spPr>
          <a:xfrm>
            <a:off x="182880" y="914400"/>
            <a:ext cx="2103120" cy="3840480"/>
          </a:xfrm>
          <a:prstGeom prst="rect">
            <a:avLst/>
          </a:prstGeom>
          <a:solidFill>
            <a:srgbClr val="111111"/>
          </a:solidFill>
          <a:ln w="12700">
            <a:solidFill>
              <a:srgbClr val="D4831A"/>
            </a:solidFill>
            <a:prstDash val="solid"/>
          </a:ln>
        </p:spPr>
        <p:txBody>
          <a:bodyPr/>
          <a:lstStyle/>
          <a:p>
            <a:endParaRPr lang="en-US"/>
          </a:p>
        </p:txBody>
      </p:sp>
      <p:sp>
        <p:nvSpPr>
          <p:cNvPr id="7" name="Shape 5"/>
          <p:cNvSpPr/>
          <p:nvPr/>
        </p:nvSpPr>
        <p:spPr>
          <a:xfrm>
            <a:off x="182880" y="868680"/>
            <a:ext cx="2103120" cy="384048"/>
          </a:xfrm>
          <a:prstGeom prst="rect">
            <a:avLst/>
          </a:prstGeom>
          <a:solidFill>
            <a:srgbClr val="D4831A"/>
          </a:solidFill>
          <a:ln w="12700">
            <a:solidFill>
              <a:srgbClr val="D4831A"/>
            </a:solidFill>
            <a:prstDash val="solid"/>
          </a:ln>
        </p:spPr>
        <p:txBody>
          <a:bodyPr/>
          <a:lstStyle/>
          <a:p>
            <a:endParaRPr lang="en-US"/>
          </a:p>
        </p:txBody>
      </p:sp>
      <p:sp>
        <p:nvSpPr>
          <p:cNvPr id="8" name="Text 6"/>
          <p:cNvSpPr/>
          <p:nvPr/>
        </p:nvSpPr>
        <p:spPr>
          <a:xfrm>
            <a:off x="182880" y="914400"/>
            <a:ext cx="2103120" cy="384048"/>
          </a:xfrm>
          <a:prstGeom prst="rect">
            <a:avLst/>
          </a:prstGeom>
          <a:noFill/>
          <a:ln/>
        </p:spPr>
        <p:txBody>
          <a:bodyPr wrap="square" lIns="0" tIns="0" rIns="0" bIns="0" rtlCol="0" anchor="ctr"/>
          <a:lstStyle/>
          <a:p>
            <a:pPr marL="0" indent="0" algn="ctr">
              <a:buNone/>
            </a:pPr>
            <a:r>
              <a:rPr lang="en-US" sz="1600" b="1" dirty="0">
                <a:solidFill>
                  <a:srgbClr val="FFFFFF"/>
                </a:solidFill>
                <a:latin typeface="Calibri" pitchFamily="34" charset="0"/>
                <a:ea typeface="Calibri" pitchFamily="34" charset="-122"/>
                <a:cs typeface="Calibri" pitchFamily="34" charset="-120"/>
              </a:rPr>
              <a:t>Housing &amp; Water</a:t>
            </a:r>
            <a:endParaRPr lang="en-US" sz="1600" dirty="0"/>
          </a:p>
        </p:txBody>
      </p:sp>
      <p:sp>
        <p:nvSpPr>
          <p:cNvPr id="9" name="Text 7"/>
          <p:cNvSpPr/>
          <p:nvPr/>
        </p:nvSpPr>
        <p:spPr>
          <a:xfrm>
            <a:off x="256032" y="1371600"/>
            <a:ext cx="1975104" cy="3291840"/>
          </a:xfrm>
          <a:prstGeom prst="rect">
            <a:avLst/>
          </a:prstGeom>
          <a:noFill/>
          <a:ln/>
        </p:spPr>
        <p:txBody>
          <a:bodyPr wrap="square" rtlCol="0" anchor="ctr"/>
          <a:lstStyle/>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Single, low-cost housing – ducks are hardy</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Provide shade and ventilation</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Water available at all times</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Shallow trays for bathing</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Deep dry litter or concrete with good drainage</a:t>
            </a:r>
            <a:endParaRPr lang="en-US" sz="1400" dirty="0"/>
          </a:p>
        </p:txBody>
      </p:sp>
      <p:sp>
        <p:nvSpPr>
          <p:cNvPr id="10" name="Shape 8"/>
          <p:cNvSpPr/>
          <p:nvPr/>
        </p:nvSpPr>
        <p:spPr>
          <a:xfrm>
            <a:off x="2423160" y="914400"/>
            <a:ext cx="2103120" cy="3840480"/>
          </a:xfrm>
          <a:prstGeom prst="rect">
            <a:avLst/>
          </a:prstGeom>
          <a:solidFill>
            <a:srgbClr val="111111"/>
          </a:solidFill>
          <a:ln w="12700">
            <a:solidFill>
              <a:srgbClr val="D4831A"/>
            </a:solidFill>
            <a:prstDash val="solid"/>
          </a:ln>
        </p:spPr>
        <p:txBody>
          <a:bodyPr/>
          <a:lstStyle/>
          <a:p>
            <a:endParaRPr lang="en-US"/>
          </a:p>
        </p:txBody>
      </p:sp>
      <p:sp>
        <p:nvSpPr>
          <p:cNvPr id="11" name="Shape 9"/>
          <p:cNvSpPr/>
          <p:nvPr/>
        </p:nvSpPr>
        <p:spPr>
          <a:xfrm>
            <a:off x="2423160" y="914400"/>
            <a:ext cx="2103120" cy="384048"/>
          </a:xfrm>
          <a:prstGeom prst="rect">
            <a:avLst/>
          </a:prstGeom>
          <a:solidFill>
            <a:srgbClr val="D4831A"/>
          </a:solidFill>
          <a:ln w="12700">
            <a:solidFill>
              <a:srgbClr val="D4831A"/>
            </a:solidFill>
            <a:prstDash val="solid"/>
          </a:ln>
        </p:spPr>
        <p:txBody>
          <a:bodyPr/>
          <a:lstStyle/>
          <a:p>
            <a:endParaRPr lang="en-US"/>
          </a:p>
        </p:txBody>
      </p:sp>
      <p:sp>
        <p:nvSpPr>
          <p:cNvPr id="12" name="Text 10"/>
          <p:cNvSpPr/>
          <p:nvPr/>
        </p:nvSpPr>
        <p:spPr>
          <a:xfrm>
            <a:off x="2423160" y="914400"/>
            <a:ext cx="2103120" cy="384048"/>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Feeding</a:t>
            </a:r>
            <a:endParaRPr lang="en-US" sz="1400" dirty="0"/>
          </a:p>
        </p:txBody>
      </p:sp>
      <p:sp>
        <p:nvSpPr>
          <p:cNvPr id="13" name="Text 11"/>
          <p:cNvSpPr/>
          <p:nvPr/>
        </p:nvSpPr>
        <p:spPr>
          <a:xfrm>
            <a:off x="2496312" y="1371600"/>
            <a:ext cx="1975104" cy="3291840"/>
          </a:xfrm>
          <a:prstGeom prst="rect">
            <a:avLst/>
          </a:prstGeom>
          <a:noFill/>
          <a:ln/>
        </p:spPr>
        <p:txBody>
          <a:bodyPr wrap="square" rtlCol="0" anchor="ctr"/>
          <a:lstStyle/>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Starter crumbles 20–22% protein (ducklings)</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Grower mash 16–18% protein (3–8 weeks)</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Layer diet 16% + calcium for egg layers</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Ducks eat 10–15% more feed than chickens</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Green fodder supplements commercial feeds</a:t>
            </a:r>
            <a:endParaRPr lang="en-US" sz="1400" dirty="0"/>
          </a:p>
        </p:txBody>
      </p:sp>
      <p:sp>
        <p:nvSpPr>
          <p:cNvPr id="14" name="Shape 12"/>
          <p:cNvSpPr/>
          <p:nvPr/>
        </p:nvSpPr>
        <p:spPr>
          <a:xfrm>
            <a:off x="4663440" y="914400"/>
            <a:ext cx="2103120" cy="3840480"/>
          </a:xfrm>
          <a:prstGeom prst="rect">
            <a:avLst/>
          </a:prstGeom>
          <a:solidFill>
            <a:srgbClr val="111111"/>
          </a:solidFill>
          <a:ln w="12700">
            <a:solidFill>
              <a:srgbClr val="D4831A"/>
            </a:solidFill>
            <a:prstDash val="solid"/>
          </a:ln>
        </p:spPr>
        <p:txBody>
          <a:bodyPr/>
          <a:lstStyle/>
          <a:p>
            <a:endParaRPr lang="en-US"/>
          </a:p>
        </p:txBody>
      </p:sp>
      <p:sp>
        <p:nvSpPr>
          <p:cNvPr id="15" name="Shape 13"/>
          <p:cNvSpPr/>
          <p:nvPr/>
        </p:nvSpPr>
        <p:spPr>
          <a:xfrm>
            <a:off x="4663440" y="914400"/>
            <a:ext cx="2103120" cy="384048"/>
          </a:xfrm>
          <a:prstGeom prst="rect">
            <a:avLst/>
          </a:prstGeom>
          <a:solidFill>
            <a:srgbClr val="D4831A"/>
          </a:solidFill>
          <a:ln w="12700">
            <a:solidFill>
              <a:srgbClr val="D4831A"/>
            </a:solidFill>
            <a:prstDash val="solid"/>
          </a:ln>
        </p:spPr>
        <p:txBody>
          <a:bodyPr/>
          <a:lstStyle/>
          <a:p>
            <a:endParaRPr lang="en-US"/>
          </a:p>
        </p:txBody>
      </p:sp>
      <p:sp>
        <p:nvSpPr>
          <p:cNvPr id="16" name="Text 14"/>
          <p:cNvSpPr/>
          <p:nvPr/>
        </p:nvSpPr>
        <p:spPr>
          <a:xfrm>
            <a:off x="4663440" y="914400"/>
            <a:ext cx="2103120" cy="384048"/>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Health &amp; Disease</a:t>
            </a:r>
            <a:endParaRPr lang="en-US" sz="1400" dirty="0"/>
          </a:p>
        </p:txBody>
      </p:sp>
      <p:sp>
        <p:nvSpPr>
          <p:cNvPr id="17" name="Text 15"/>
          <p:cNvSpPr/>
          <p:nvPr/>
        </p:nvSpPr>
        <p:spPr>
          <a:xfrm>
            <a:off x="4736592" y="1371600"/>
            <a:ext cx="1975104" cy="3291840"/>
          </a:xfrm>
          <a:prstGeom prst="rect">
            <a:avLst/>
          </a:prstGeom>
          <a:noFill/>
          <a:ln/>
        </p:spPr>
        <p:txBody>
          <a:bodyPr wrap="square" rtlCol="0" anchor="ctr"/>
          <a:lstStyle/>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Duck Plague – vaccinate in endemic areas</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Duck Cholera – strict biosecurity</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Internal parasites – deworm regularly</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Botulism near stagnant water – clean supply</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Generally more resistant than chickens to disease</a:t>
            </a:r>
            <a:endParaRPr lang="en-US" sz="1400" dirty="0"/>
          </a:p>
        </p:txBody>
      </p:sp>
      <p:sp>
        <p:nvSpPr>
          <p:cNvPr id="18" name="Shape 16"/>
          <p:cNvSpPr/>
          <p:nvPr/>
        </p:nvSpPr>
        <p:spPr>
          <a:xfrm>
            <a:off x="6903720" y="914400"/>
            <a:ext cx="2103120" cy="3840480"/>
          </a:xfrm>
          <a:prstGeom prst="rect">
            <a:avLst/>
          </a:prstGeom>
          <a:solidFill>
            <a:srgbClr val="111111"/>
          </a:solidFill>
          <a:ln w="12700">
            <a:solidFill>
              <a:srgbClr val="D4831A"/>
            </a:solidFill>
            <a:prstDash val="solid"/>
          </a:ln>
        </p:spPr>
        <p:txBody>
          <a:bodyPr/>
          <a:lstStyle/>
          <a:p>
            <a:endParaRPr lang="en-US"/>
          </a:p>
        </p:txBody>
      </p:sp>
      <p:sp>
        <p:nvSpPr>
          <p:cNvPr id="19" name="Shape 17"/>
          <p:cNvSpPr/>
          <p:nvPr/>
        </p:nvSpPr>
        <p:spPr>
          <a:xfrm>
            <a:off x="6903720" y="914400"/>
            <a:ext cx="2103120" cy="384048"/>
          </a:xfrm>
          <a:prstGeom prst="rect">
            <a:avLst/>
          </a:prstGeom>
          <a:solidFill>
            <a:srgbClr val="D4831A"/>
          </a:solidFill>
          <a:ln w="12700">
            <a:solidFill>
              <a:srgbClr val="D4831A"/>
            </a:solidFill>
            <a:prstDash val="solid"/>
          </a:ln>
        </p:spPr>
        <p:txBody>
          <a:bodyPr/>
          <a:lstStyle/>
          <a:p>
            <a:endParaRPr lang="en-US"/>
          </a:p>
        </p:txBody>
      </p:sp>
      <p:sp>
        <p:nvSpPr>
          <p:cNvPr id="20" name="Text 18"/>
          <p:cNvSpPr/>
          <p:nvPr/>
        </p:nvSpPr>
        <p:spPr>
          <a:xfrm>
            <a:off x="6903720" y="914400"/>
            <a:ext cx="2103120" cy="384048"/>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Records</a:t>
            </a:r>
            <a:endParaRPr lang="en-US" sz="1400" dirty="0"/>
          </a:p>
        </p:txBody>
      </p:sp>
      <p:sp>
        <p:nvSpPr>
          <p:cNvPr id="21" name="Text 19"/>
          <p:cNvSpPr/>
          <p:nvPr/>
        </p:nvSpPr>
        <p:spPr>
          <a:xfrm>
            <a:off x="6976872" y="1371600"/>
            <a:ext cx="1975104" cy="3291840"/>
          </a:xfrm>
          <a:prstGeom prst="rect">
            <a:avLst/>
          </a:prstGeom>
          <a:noFill/>
          <a:ln/>
        </p:spPr>
        <p:txBody>
          <a:bodyPr wrap="square" rtlCol="0" anchor="ctr"/>
          <a:lstStyle/>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Record egg production daily</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Monitor feed and conversion</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Track mortality and causes</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Weigh birds monthly</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Review economics every 2 months</a:t>
            </a: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7200" y="274320"/>
            <a:ext cx="8229600" cy="548640"/>
          </a:xfrm>
          <a:prstGeom prst="rect">
            <a:avLst/>
          </a:prstGeom>
          <a:noFill/>
          <a:ln/>
        </p:spPr>
        <p:txBody>
          <a:bodyPr wrap="square" rtlCol="0" anchor="ctr"/>
          <a:lstStyle/>
          <a:p>
            <a:pPr defTabSz="342900"/>
            <a:r>
              <a:rPr lang="en-US" sz="3600" b="1" dirty="0">
                <a:solidFill>
                  <a:srgbClr val="FB8C29"/>
                </a:solidFill>
                <a:latin typeface="Rockwell" panose="02060603020205020403"/>
              </a:rPr>
              <a:t>Duck Breed Comparison </a:t>
            </a:r>
            <a:endParaRPr lang="en-US" sz="3600" dirty="0">
              <a:solidFill>
                <a:srgbClr val="FB8C29"/>
              </a:solidFill>
              <a:latin typeface="Rockwell" panose="02060603020205020403"/>
            </a:endParaRPr>
          </a:p>
        </p:txBody>
      </p:sp>
      <p:graphicFrame>
        <p:nvGraphicFramePr>
          <p:cNvPr id="8" name="Table 0"/>
          <p:cNvGraphicFramePr>
            <a:graphicFrameLocks noGrp="1"/>
          </p:cNvGraphicFramePr>
          <p:nvPr/>
        </p:nvGraphicFramePr>
        <p:xfrm>
          <a:off x="457200" y="1005840"/>
          <a:ext cx="8229600" cy="3200400"/>
        </p:xfrm>
        <a:graphic>
          <a:graphicData uri="http://schemas.openxmlformats.org/drawingml/2006/table">
            <a:tbl>
              <a:tblPr/>
              <a:tblGrid>
                <a:gridCol w="1188720">
                  <a:extLst>
                    <a:ext uri="{9D8B030D-6E8A-4147-A177-3AD203B41FA5}">
                      <a16:colId xmlns:a16="http://schemas.microsoft.com/office/drawing/2014/main" val="20000"/>
                    </a:ext>
                  </a:extLst>
                </a:gridCol>
                <a:gridCol w="1188720">
                  <a:extLst>
                    <a:ext uri="{9D8B030D-6E8A-4147-A177-3AD203B41FA5}">
                      <a16:colId xmlns:a16="http://schemas.microsoft.com/office/drawing/2014/main" val="20001"/>
                    </a:ext>
                  </a:extLst>
                </a:gridCol>
                <a:gridCol w="128016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2743200">
                  <a:extLst>
                    <a:ext uri="{9D8B030D-6E8A-4147-A177-3AD203B41FA5}">
                      <a16:colId xmlns:a16="http://schemas.microsoft.com/office/drawing/2014/main" val="20005"/>
                    </a:ext>
                  </a:extLst>
                </a:gridCol>
              </a:tblGrid>
              <a:tr h="457200">
                <a:tc>
                  <a:txBody>
                    <a:bodyPr/>
                    <a:lstStyle/>
                    <a:p>
                      <a:pPr marL="0" indent="0" algn="ctr">
                        <a:buNone/>
                      </a:pPr>
                      <a:r>
                        <a:rPr lang="en-US" sz="1200" b="1" dirty="0">
                          <a:solidFill>
                            <a:srgbClr val="FFFFFF"/>
                          </a:solidFill>
                        </a:rPr>
                        <a:t>Breed</a:t>
                      </a:r>
                      <a:endParaRPr lang="en-US" sz="1200" dirty="0"/>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200" b="1" dirty="0">
                          <a:solidFill>
                            <a:srgbClr val="FFFFFF"/>
                          </a:solidFill>
                        </a:rPr>
                        <a:t>Primary Use</a:t>
                      </a:r>
                      <a:endParaRPr lang="en-US" sz="1200" dirty="0"/>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200" b="1" dirty="0">
                          <a:solidFill>
                            <a:srgbClr val="FFFFFF"/>
                          </a:solidFill>
                        </a:rPr>
                        <a:t>Adult Weight</a:t>
                      </a:r>
                      <a:endParaRPr lang="en-US" sz="1200" dirty="0"/>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200" b="1" dirty="0">
                          <a:solidFill>
                            <a:srgbClr val="FFFFFF"/>
                          </a:solidFill>
                        </a:rPr>
                        <a:t>Eggs/Year</a:t>
                      </a:r>
                      <a:endParaRPr lang="en-US" sz="1200" dirty="0"/>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200" b="1" dirty="0">
                          <a:solidFill>
                            <a:srgbClr val="FFFFFF"/>
                          </a:solidFill>
                        </a:rPr>
                        <a:t>Market Age</a:t>
                      </a:r>
                      <a:endParaRPr lang="en-US" sz="1200" dirty="0"/>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tc>
                  <a:txBody>
                    <a:bodyPr/>
                    <a:lstStyle/>
                    <a:p>
                      <a:pPr marL="0" indent="0" algn="ctr">
                        <a:buNone/>
                      </a:pPr>
                      <a:r>
                        <a:rPr lang="en-US" sz="1200" b="1" dirty="0">
                          <a:solidFill>
                            <a:srgbClr val="FFFFFF"/>
                          </a:solidFill>
                        </a:rPr>
                        <a:t>Key Features</a:t>
                      </a:r>
                      <a:endParaRPr lang="en-US" sz="1200" dirty="0"/>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solidFill>
                      <a:srgbClr val="B85042"/>
                    </a:solidFill>
                  </a:tcPr>
                </a:tc>
                <a:extLst>
                  <a:ext uri="{0D108BD9-81ED-4DB2-BD59-A6C34878D82A}">
                    <a16:rowId xmlns:a16="http://schemas.microsoft.com/office/drawing/2014/main" val="10000"/>
                  </a:ext>
                </a:extLst>
              </a:tr>
              <a:tr h="548640">
                <a:tc>
                  <a:txBody>
                    <a:bodyPr/>
                    <a:lstStyle/>
                    <a:p>
                      <a:pPr marL="0" indent="0" algn="l">
                        <a:buNone/>
                      </a:pPr>
                      <a:r>
                        <a:rPr lang="en-US" sz="1000" b="1" dirty="0">
                          <a:solidFill>
                            <a:schemeClr val="accent1"/>
                          </a:solidFill>
                        </a:rPr>
                        <a:t>Muscovy</a:t>
                      </a:r>
                      <a:endParaRPr lang="en-US" sz="1000" dirty="0">
                        <a:solidFill>
                          <a:schemeClr val="accent1"/>
                        </a:solidFill>
                      </a:endParaRP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Dual (meat/eggs)</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900" dirty="0">
                          <a:solidFill>
                            <a:srgbClr val="000000"/>
                          </a:solidFill>
                        </a:rPr>
                        <a:t>♂:2.7-4.5kg</a:t>
                      </a:r>
                      <a:endParaRPr lang="en-US" sz="900" dirty="0"/>
                    </a:p>
                    <a:p>
                      <a:pPr marL="0" indent="0" algn="l">
                        <a:buNone/>
                      </a:pPr>
                      <a:r>
                        <a:rPr lang="en-US" sz="900" dirty="0">
                          <a:solidFill>
                            <a:schemeClr val="accent1"/>
                          </a:solidFill>
                        </a:rPr>
                        <a:t>♀:1.5-2.0kg</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60-125</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10-14 wks</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900" dirty="0">
                          <a:solidFill>
                            <a:schemeClr val="accent1"/>
                          </a:solidFill>
                        </a:rPr>
                        <a:t>Hardy, quiet, excellent forager, lean meat</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1"/>
                  </a:ext>
                </a:extLst>
              </a:tr>
              <a:tr h="548640">
                <a:tc>
                  <a:txBody>
                    <a:bodyPr/>
                    <a:lstStyle/>
                    <a:p>
                      <a:pPr marL="0" indent="0" algn="l">
                        <a:buNone/>
                      </a:pPr>
                      <a:r>
                        <a:rPr lang="en-US" sz="1000" b="1" dirty="0">
                          <a:solidFill>
                            <a:schemeClr val="accent1"/>
                          </a:solidFill>
                        </a:rPr>
                        <a:t>Pekin</a:t>
                      </a:r>
                      <a:endParaRPr lang="en-US" sz="1000" dirty="0">
                        <a:solidFill>
                          <a:schemeClr val="accent1"/>
                        </a:solidFill>
                      </a:endParaRP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Meat + eggs</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3.6-5.0kg</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200-250</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7-8 wks</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900" dirty="0">
                          <a:solidFill>
                            <a:schemeClr val="accent1"/>
                          </a:solidFill>
                        </a:rPr>
                        <a:t>Fast growth, white plumage, commercial</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marL="0" indent="0" algn="l">
                        <a:buNone/>
                      </a:pPr>
                      <a:r>
                        <a:rPr lang="en-US" sz="1000" b="1" dirty="0">
                          <a:solidFill>
                            <a:schemeClr val="accent1"/>
                          </a:solidFill>
                        </a:rPr>
                        <a:t>Khaki Campbell</a:t>
                      </a:r>
                      <a:endParaRPr lang="en-US" sz="1000" dirty="0">
                        <a:solidFill>
                          <a:schemeClr val="accent1"/>
                        </a:solidFill>
                      </a:endParaRP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Eggs</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1.8-2.0kg</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300-340</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N/A</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900" dirty="0">
                          <a:solidFill>
                            <a:schemeClr val="accent1"/>
                          </a:solidFill>
                        </a:rPr>
                        <a:t>Top egg layer, active forager, hardy</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3"/>
                  </a:ext>
                </a:extLst>
              </a:tr>
              <a:tr h="548640">
                <a:tc>
                  <a:txBody>
                    <a:bodyPr/>
                    <a:lstStyle/>
                    <a:p>
                      <a:pPr marL="0" indent="0" algn="l">
                        <a:buNone/>
                      </a:pPr>
                      <a:r>
                        <a:rPr lang="en-US" sz="1000" b="1" dirty="0">
                          <a:solidFill>
                            <a:schemeClr val="accent1"/>
                          </a:solidFill>
                        </a:rPr>
                        <a:t>Indian Runner</a:t>
                      </a:r>
                      <a:endParaRPr lang="en-US" sz="1000" dirty="0">
                        <a:solidFill>
                          <a:schemeClr val="accent1"/>
                        </a:solidFill>
                      </a:endParaRP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Eggs</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1.6-2.3kg</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200-300</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N/A</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900" dirty="0">
                          <a:solidFill>
                            <a:schemeClr val="accent1"/>
                          </a:solidFill>
                        </a:rPr>
                        <a:t>Upright posture, excellent layers</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4"/>
                  </a:ext>
                </a:extLst>
              </a:tr>
              <a:tr h="548640">
                <a:tc>
                  <a:txBody>
                    <a:bodyPr/>
                    <a:lstStyle/>
                    <a:p>
                      <a:pPr marL="0" indent="0" algn="l">
                        <a:buNone/>
                      </a:pPr>
                      <a:r>
                        <a:rPr lang="en-US" sz="1000" b="1" dirty="0">
                          <a:solidFill>
                            <a:schemeClr val="accent1"/>
                          </a:solidFill>
                        </a:rPr>
                        <a:t>Swedish Blue</a:t>
                      </a:r>
                      <a:endParaRPr lang="en-US" sz="1000" dirty="0">
                        <a:solidFill>
                          <a:schemeClr val="accent1"/>
                        </a:solidFill>
                      </a:endParaRP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Dual purpose</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2.7-3.6kg</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150-200</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1000" dirty="0">
                          <a:solidFill>
                            <a:schemeClr val="accent1"/>
                          </a:solidFill>
                        </a:rPr>
                        <a:t>10-12 wks</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tc>
                  <a:txBody>
                    <a:bodyPr/>
                    <a:lstStyle/>
                    <a:p>
                      <a:pPr marL="0" indent="0" algn="l">
                        <a:buNone/>
                      </a:pPr>
                      <a:r>
                        <a:rPr lang="en-US" sz="900" dirty="0">
                          <a:solidFill>
                            <a:schemeClr val="accent1"/>
                          </a:solidFill>
                        </a:rPr>
                        <a:t>Calm, good meat and egg production</a:t>
                      </a:r>
                    </a:p>
                  </a:txBody>
                  <a:tcPr anchor="ctr">
                    <a:lnL w="12700" cap="flat" cmpd="sng" algn="ctr">
                      <a:solidFill>
                        <a:srgbClr val="A7BEAE"/>
                      </a:solidFill>
                      <a:prstDash val="solid"/>
                      <a:round/>
                      <a:headEnd type="none" w="med" len="med"/>
                      <a:tailEnd type="none" w="med" len="med"/>
                    </a:lnL>
                    <a:lnR w="12700" cap="flat" cmpd="sng" algn="ctr">
                      <a:solidFill>
                        <a:srgbClr val="A7BEAE"/>
                      </a:solidFill>
                      <a:prstDash val="solid"/>
                      <a:round/>
                      <a:headEnd type="none" w="med" len="med"/>
                      <a:tailEnd type="none" w="med" len="med"/>
                    </a:lnR>
                    <a:lnT w="12700" cap="flat" cmpd="sng" algn="ctr">
                      <a:solidFill>
                        <a:srgbClr val="A7BEAE"/>
                      </a:solidFill>
                      <a:prstDash val="solid"/>
                      <a:round/>
                      <a:headEnd type="none" w="med" len="med"/>
                      <a:tailEnd type="none" w="med" len="med"/>
                    </a:lnT>
                    <a:lnB w="12700" cap="flat" cmpd="sng" algn="ctr">
                      <a:solidFill>
                        <a:srgbClr val="A7BEAE"/>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Shape 1"/>
          <p:cNvSpPr/>
          <p:nvPr/>
        </p:nvSpPr>
        <p:spPr>
          <a:xfrm>
            <a:off x="274320" y="4137660"/>
            <a:ext cx="8229600" cy="891540"/>
          </a:xfrm>
          <a:prstGeom prst="rect">
            <a:avLst/>
          </a:prstGeom>
          <a:solidFill>
            <a:srgbClr val="E7E8D1"/>
          </a:solidFill>
          <a:ln w="12700">
            <a:solidFill>
              <a:srgbClr val="A7BEAE"/>
            </a:solidFill>
            <a:prstDash val="solid"/>
          </a:ln>
        </p:spPr>
        <p:txBody>
          <a:bodyPr/>
          <a:lstStyle/>
          <a:p>
            <a:pPr defTabSz="342900"/>
            <a:endParaRPr lang="en-US">
              <a:solidFill>
                <a:prstClr val="white"/>
              </a:solidFill>
              <a:latin typeface="Rockwell" panose="02060603020205020403"/>
            </a:endParaRPr>
          </a:p>
        </p:txBody>
      </p:sp>
      <p:sp>
        <p:nvSpPr>
          <p:cNvPr id="5" name="Text 2"/>
          <p:cNvSpPr/>
          <p:nvPr/>
        </p:nvSpPr>
        <p:spPr>
          <a:xfrm>
            <a:off x="548640" y="4069080"/>
            <a:ext cx="8046720" cy="274320"/>
          </a:xfrm>
          <a:prstGeom prst="rect">
            <a:avLst/>
          </a:prstGeom>
          <a:noFill/>
          <a:ln/>
        </p:spPr>
        <p:txBody>
          <a:bodyPr wrap="square" rtlCol="0" anchor="ctr"/>
          <a:lstStyle/>
          <a:p>
            <a:pPr defTabSz="342900"/>
            <a:r>
              <a:rPr lang="en-US" sz="1300" b="1" dirty="0">
                <a:solidFill>
                  <a:srgbClr val="2C3E50"/>
                </a:solidFill>
                <a:latin typeface="Rockwell" panose="02060603020205020403"/>
              </a:rPr>
              <a:t>Breed Selection Recommendations for Zambia:</a:t>
            </a:r>
            <a:endParaRPr lang="en-US" sz="1300" dirty="0">
              <a:solidFill>
                <a:prstClr val="white"/>
              </a:solidFill>
              <a:latin typeface="Rockwell" panose="02060603020205020403"/>
            </a:endParaRPr>
          </a:p>
        </p:txBody>
      </p:sp>
      <p:sp>
        <p:nvSpPr>
          <p:cNvPr id="6" name="Text 3"/>
          <p:cNvSpPr/>
          <p:nvPr/>
        </p:nvSpPr>
        <p:spPr>
          <a:xfrm>
            <a:off x="640080" y="4434840"/>
            <a:ext cx="7863840" cy="274320"/>
          </a:xfrm>
          <a:prstGeom prst="rect">
            <a:avLst/>
          </a:prstGeom>
          <a:noFill/>
          <a:ln/>
        </p:spPr>
        <p:txBody>
          <a:bodyPr wrap="square" rtlCol="0" anchor="ctr"/>
          <a:lstStyle/>
          <a:p>
            <a:pPr marL="342892" indent="-342892" defTabSz="342900">
              <a:buSzPct val="100000"/>
              <a:buFontTx/>
              <a:buChar char="•"/>
            </a:pPr>
            <a:r>
              <a:rPr lang="en-US" sz="1100" dirty="0">
                <a:solidFill>
                  <a:srgbClr val="2C3E50"/>
                </a:solidFill>
                <a:latin typeface="Rockwell" panose="02060603020205020403"/>
              </a:rPr>
              <a:t>Meat production: Muscovy (most popular) or Pekin (fastest growth)</a:t>
            </a:r>
            <a:endParaRPr lang="en-US" sz="1100" dirty="0">
              <a:solidFill>
                <a:prstClr val="white"/>
              </a:solidFill>
              <a:latin typeface="Rockwell" panose="02060603020205020403"/>
            </a:endParaRPr>
          </a:p>
          <a:p>
            <a:pPr marL="342892" indent="-342892" defTabSz="342900">
              <a:buSzPct val="100000"/>
              <a:buFontTx/>
              <a:buChar char="•"/>
            </a:pPr>
            <a:r>
              <a:rPr lang="en-US" sz="1100" dirty="0">
                <a:solidFill>
                  <a:srgbClr val="2C3E50"/>
                </a:solidFill>
                <a:latin typeface="Rockwell" panose="02060603020205020403"/>
              </a:rPr>
              <a:t>Egg production: Khaki Campbell or Indian Runner</a:t>
            </a:r>
            <a:endParaRPr lang="en-US" sz="1100" dirty="0">
              <a:solidFill>
                <a:prstClr val="white"/>
              </a:solidFill>
              <a:latin typeface="Rockwell" panose="02060603020205020403"/>
            </a:endParaRPr>
          </a:p>
          <a:p>
            <a:pPr marL="342892" indent="-342892" defTabSz="342900">
              <a:buSzPct val="100000"/>
              <a:buFontTx/>
              <a:buChar char="•"/>
            </a:pPr>
            <a:r>
              <a:rPr lang="en-US" sz="1100" dirty="0">
                <a:solidFill>
                  <a:srgbClr val="2C3E50"/>
                </a:solidFill>
                <a:latin typeface="Rockwell" panose="02060603020205020403"/>
              </a:rPr>
              <a:t>Small farms/backyard: Muscovy (lowest input, dual purpose)</a:t>
            </a:r>
            <a:endParaRPr lang="en-US" sz="1100" dirty="0">
              <a:solidFill>
                <a:prstClr val="white"/>
              </a:solidFill>
              <a:latin typeface="Rockwell" panose="02060603020205020403"/>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7200" y="274320"/>
            <a:ext cx="8229600" cy="548640"/>
          </a:xfrm>
          <a:prstGeom prst="rect">
            <a:avLst/>
          </a:prstGeom>
          <a:noFill/>
          <a:ln/>
        </p:spPr>
        <p:txBody>
          <a:bodyPr wrap="square" rtlCol="0" anchor="ctr"/>
          <a:lstStyle/>
          <a:p>
            <a:pPr defTabSz="342900"/>
            <a:r>
              <a:rPr lang="en-US" sz="3600" b="1" dirty="0">
                <a:solidFill>
                  <a:srgbClr val="FB8C29"/>
                </a:solidFill>
                <a:latin typeface="Rockwell" panose="02060603020205020403"/>
              </a:rPr>
              <a:t>Duck Farming Business </a:t>
            </a:r>
            <a:endParaRPr lang="en-US" sz="3600" dirty="0">
              <a:solidFill>
                <a:srgbClr val="FB8C29"/>
              </a:solidFill>
              <a:latin typeface="Rockwell" panose="02060603020205020403"/>
            </a:endParaRPr>
          </a:p>
        </p:txBody>
      </p:sp>
      <p:sp>
        <p:nvSpPr>
          <p:cNvPr id="3" name="Shape 1"/>
          <p:cNvSpPr/>
          <p:nvPr/>
        </p:nvSpPr>
        <p:spPr>
          <a:xfrm>
            <a:off x="457200" y="914400"/>
            <a:ext cx="4023360" cy="3840480"/>
          </a:xfrm>
          <a:prstGeom prst="rect">
            <a:avLst/>
          </a:prstGeom>
          <a:solidFill>
            <a:srgbClr val="FFFFFF"/>
          </a:solidFill>
          <a:ln w="12700">
            <a:solidFill>
              <a:srgbClr val="A7BEAE"/>
            </a:solidFill>
            <a:prstDash val="solid"/>
          </a:ln>
        </p:spPr>
        <p:txBody>
          <a:bodyPr/>
          <a:lstStyle/>
          <a:p>
            <a:pPr defTabSz="342900"/>
            <a:endParaRPr lang="en-US">
              <a:solidFill>
                <a:prstClr val="white"/>
              </a:solidFill>
              <a:latin typeface="Rockwell" panose="02060603020205020403"/>
            </a:endParaRPr>
          </a:p>
        </p:txBody>
      </p:sp>
      <p:sp>
        <p:nvSpPr>
          <p:cNvPr id="4" name="Text 2"/>
          <p:cNvSpPr/>
          <p:nvPr/>
        </p:nvSpPr>
        <p:spPr>
          <a:xfrm>
            <a:off x="548640" y="1051560"/>
            <a:ext cx="3840480" cy="365760"/>
          </a:xfrm>
          <a:prstGeom prst="rect">
            <a:avLst/>
          </a:prstGeom>
          <a:noFill/>
          <a:ln/>
        </p:spPr>
        <p:txBody>
          <a:bodyPr wrap="square" rtlCol="0" anchor="ctr"/>
          <a:lstStyle/>
          <a:p>
            <a:pPr defTabSz="342900"/>
            <a:r>
              <a:rPr lang="en-US" b="1" dirty="0">
                <a:solidFill>
                  <a:srgbClr val="B85042"/>
                </a:solidFill>
                <a:latin typeface="Rockwell" panose="02060603020205020403"/>
              </a:rPr>
              <a:t>Business Opportunities</a:t>
            </a:r>
            <a:endParaRPr lang="en-US" dirty="0">
              <a:solidFill>
                <a:prstClr val="white"/>
              </a:solidFill>
              <a:latin typeface="Rockwell" panose="02060603020205020403"/>
            </a:endParaRPr>
          </a:p>
        </p:txBody>
      </p:sp>
      <p:sp>
        <p:nvSpPr>
          <p:cNvPr id="5" name="Text 3"/>
          <p:cNvSpPr/>
          <p:nvPr/>
        </p:nvSpPr>
        <p:spPr>
          <a:xfrm>
            <a:off x="640080" y="1508760"/>
            <a:ext cx="3657600" cy="3108960"/>
          </a:xfrm>
          <a:prstGeom prst="rect">
            <a:avLst/>
          </a:prstGeom>
          <a:noFill/>
          <a:ln/>
        </p:spPr>
        <p:txBody>
          <a:bodyPr wrap="square" rtlCol="0" anchor="ctr"/>
          <a:lstStyle/>
          <a:p>
            <a:pPr marL="342892" indent="-342892" defTabSz="342900">
              <a:buSzPct val="100000"/>
              <a:buFontTx/>
              <a:buChar char="•"/>
            </a:pPr>
            <a:r>
              <a:rPr lang="en-US" sz="1200" dirty="0">
                <a:solidFill>
                  <a:srgbClr val="2C3E50"/>
                </a:solidFill>
                <a:latin typeface="Rockwell" panose="02060603020205020403"/>
              </a:rPr>
              <a:t>Low start-up capital (minimum 12 ducks)</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Duck meat is premium product (higher prices)</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Duck eggs larger, richer than chicken eggs</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Growing market from Asian communities</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Hotels and restaurants seeking duck meat</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Ducks live longer than chickens</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Can integrate with crop farming</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Ducks provide pest control services</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Duck manure excellent fertilizer</a:t>
            </a:r>
            <a:endParaRPr lang="en-US" sz="1200" dirty="0">
              <a:solidFill>
                <a:prstClr val="white"/>
              </a:solidFill>
              <a:latin typeface="Rockwell" panose="02060603020205020403"/>
            </a:endParaRPr>
          </a:p>
        </p:txBody>
      </p:sp>
      <p:sp>
        <p:nvSpPr>
          <p:cNvPr id="6" name="Shape 4"/>
          <p:cNvSpPr/>
          <p:nvPr/>
        </p:nvSpPr>
        <p:spPr>
          <a:xfrm>
            <a:off x="4663440" y="914400"/>
            <a:ext cx="4023360" cy="3840480"/>
          </a:xfrm>
          <a:prstGeom prst="rect">
            <a:avLst/>
          </a:prstGeom>
          <a:solidFill>
            <a:srgbClr val="FFFFFF"/>
          </a:solidFill>
          <a:ln w="12700">
            <a:solidFill>
              <a:srgbClr val="A7BEAE"/>
            </a:solidFill>
            <a:prstDash val="solid"/>
          </a:ln>
        </p:spPr>
        <p:txBody>
          <a:bodyPr/>
          <a:lstStyle/>
          <a:p>
            <a:pPr defTabSz="342900"/>
            <a:endParaRPr lang="en-US">
              <a:solidFill>
                <a:prstClr val="white"/>
              </a:solidFill>
              <a:latin typeface="Rockwell" panose="02060603020205020403"/>
            </a:endParaRPr>
          </a:p>
        </p:txBody>
      </p:sp>
      <p:sp>
        <p:nvSpPr>
          <p:cNvPr id="7" name="Text 5"/>
          <p:cNvSpPr/>
          <p:nvPr/>
        </p:nvSpPr>
        <p:spPr>
          <a:xfrm>
            <a:off x="4754880" y="1051560"/>
            <a:ext cx="3840480" cy="365760"/>
          </a:xfrm>
          <a:prstGeom prst="rect">
            <a:avLst/>
          </a:prstGeom>
          <a:noFill/>
          <a:ln/>
        </p:spPr>
        <p:txBody>
          <a:bodyPr wrap="square" rtlCol="0" anchor="ctr"/>
          <a:lstStyle/>
          <a:p>
            <a:pPr defTabSz="342900"/>
            <a:r>
              <a:rPr lang="en-US" b="1" dirty="0">
                <a:solidFill>
                  <a:srgbClr val="B85042"/>
                </a:solidFill>
                <a:latin typeface="Rockwell" panose="02060603020205020403"/>
              </a:rPr>
              <a:t>Overcoming Challenges</a:t>
            </a:r>
            <a:endParaRPr lang="en-US" dirty="0">
              <a:solidFill>
                <a:prstClr val="white"/>
              </a:solidFill>
              <a:latin typeface="Rockwell" panose="02060603020205020403"/>
            </a:endParaRPr>
          </a:p>
        </p:txBody>
      </p:sp>
      <p:sp>
        <p:nvSpPr>
          <p:cNvPr id="8" name="Text 6"/>
          <p:cNvSpPr/>
          <p:nvPr/>
        </p:nvSpPr>
        <p:spPr>
          <a:xfrm>
            <a:off x="4754880" y="1508760"/>
            <a:ext cx="3840480" cy="3108960"/>
          </a:xfrm>
          <a:prstGeom prst="rect">
            <a:avLst/>
          </a:prstGeom>
          <a:noFill/>
          <a:ln/>
        </p:spPr>
        <p:txBody>
          <a:bodyPr wrap="square" rtlCol="0" anchor="ctr"/>
          <a:lstStyle/>
          <a:p>
            <a:pPr defTabSz="342900"/>
            <a:r>
              <a:rPr lang="en-US" sz="1100" b="1" dirty="0">
                <a:solidFill>
                  <a:srgbClr val="2C3E50"/>
                </a:solidFill>
                <a:latin typeface="Rockwell" panose="02060603020205020403"/>
              </a:rPr>
              <a:t>Challenge: Cultural myths about ducks</a:t>
            </a:r>
            <a:endParaRPr lang="en-US" sz="1100" dirty="0">
              <a:solidFill>
                <a:prstClr val="white"/>
              </a:solidFill>
              <a:latin typeface="Rockwell" panose="02060603020205020403"/>
            </a:endParaRPr>
          </a:p>
          <a:p>
            <a:pPr defTabSz="342900"/>
            <a:r>
              <a:rPr lang="en-US" sz="1100" dirty="0">
                <a:solidFill>
                  <a:srgbClr val="2C3E50"/>
                </a:solidFill>
                <a:latin typeface="Rockwell" panose="02060603020205020403"/>
              </a:rPr>
              <a:t>Solution: Education on duck benefits</a:t>
            </a:r>
            <a:endParaRPr lang="en-US" sz="1100" dirty="0">
              <a:solidFill>
                <a:prstClr val="white"/>
              </a:solidFill>
              <a:latin typeface="Rockwell" panose="02060603020205020403"/>
            </a:endParaRPr>
          </a:p>
          <a:p>
            <a:pPr defTabSz="342900"/>
            <a:r>
              <a:rPr lang="en-US" sz="1100" b="1" dirty="0">
                <a:solidFill>
                  <a:srgbClr val="2C3E50"/>
                </a:solidFill>
                <a:latin typeface="Rockwell" panose="02060603020205020403"/>
              </a:rPr>
              <a:t>Challenge: Limited technical knowledge</a:t>
            </a:r>
            <a:endParaRPr lang="en-US" sz="1100" dirty="0">
              <a:solidFill>
                <a:prstClr val="white"/>
              </a:solidFill>
              <a:latin typeface="Rockwell" panose="02060603020205020403"/>
            </a:endParaRPr>
          </a:p>
          <a:p>
            <a:pPr defTabSz="342900"/>
            <a:r>
              <a:rPr lang="en-US" sz="1100" dirty="0">
                <a:solidFill>
                  <a:srgbClr val="2C3E50"/>
                </a:solidFill>
                <a:latin typeface="Rockwell" panose="02060603020205020403"/>
              </a:rPr>
              <a:t>Solution: Training programs, extension services</a:t>
            </a:r>
            <a:endParaRPr lang="en-US" sz="1100" dirty="0">
              <a:solidFill>
                <a:prstClr val="white"/>
              </a:solidFill>
              <a:latin typeface="Rockwell" panose="02060603020205020403"/>
            </a:endParaRPr>
          </a:p>
          <a:p>
            <a:pPr defTabSz="342900"/>
            <a:r>
              <a:rPr lang="en-US" sz="1100" b="1" dirty="0">
                <a:solidFill>
                  <a:srgbClr val="2C3E50"/>
                </a:solidFill>
                <a:latin typeface="Rockwell" panose="02060603020205020403"/>
              </a:rPr>
              <a:t>Challenge: Lack of processing facilities</a:t>
            </a:r>
            <a:endParaRPr lang="en-US" sz="1100" dirty="0">
              <a:solidFill>
                <a:prstClr val="white"/>
              </a:solidFill>
              <a:latin typeface="Rockwell" panose="02060603020205020403"/>
            </a:endParaRPr>
          </a:p>
          <a:p>
            <a:pPr defTabSz="342900"/>
            <a:r>
              <a:rPr lang="en-US" sz="1100" dirty="0">
                <a:solidFill>
                  <a:srgbClr val="2C3E50"/>
                </a:solidFill>
                <a:latin typeface="Rockwell" panose="02060603020205020403"/>
              </a:rPr>
              <a:t>Solution: Partner with restaurants, direct sales</a:t>
            </a:r>
            <a:endParaRPr lang="en-US" sz="1100" dirty="0">
              <a:solidFill>
                <a:prstClr val="white"/>
              </a:solidFill>
              <a:latin typeface="Rockwell" panose="02060603020205020403"/>
            </a:endParaRPr>
          </a:p>
          <a:p>
            <a:pPr defTabSz="342900"/>
            <a:r>
              <a:rPr lang="en-US" sz="1100" b="1" dirty="0">
                <a:solidFill>
                  <a:srgbClr val="2C3E50"/>
                </a:solidFill>
                <a:latin typeface="Rockwell" panose="02060603020205020403"/>
              </a:rPr>
              <a:t>Challenge: Feed costs</a:t>
            </a:r>
            <a:endParaRPr lang="en-US" sz="1100" dirty="0">
              <a:solidFill>
                <a:prstClr val="white"/>
              </a:solidFill>
              <a:latin typeface="Rockwell" panose="02060603020205020403"/>
            </a:endParaRPr>
          </a:p>
          <a:p>
            <a:pPr defTabSz="342900"/>
            <a:r>
              <a:rPr lang="en-US" sz="1100" dirty="0">
                <a:solidFill>
                  <a:srgbClr val="2C3E50"/>
                </a:solidFill>
                <a:latin typeface="Rockwell" panose="02060603020205020403"/>
              </a:rPr>
              <a:t>Solution: Maximize foraging, local grains</a:t>
            </a:r>
            <a:endParaRPr lang="en-US" sz="1100" dirty="0">
              <a:solidFill>
                <a:prstClr val="white"/>
              </a:solidFill>
              <a:latin typeface="Rockwell" panose="02060603020205020403"/>
            </a:endParaRPr>
          </a:p>
          <a:p>
            <a:pPr defTabSz="342900"/>
            <a:r>
              <a:rPr lang="en-US" sz="1100" b="1" dirty="0">
                <a:solidFill>
                  <a:srgbClr val="2C3E50"/>
                </a:solidFill>
                <a:latin typeface="Rockwell" panose="02060603020205020403"/>
              </a:rPr>
              <a:t>Challenge: Market development</a:t>
            </a:r>
            <a:endParaRPr lang="en-US" sz="1100" dirty="0">
              <a:solidFill>
                <a:prstClr val="white"/>
              </a:solidFill>
              <a:latin typeface="Rockwell" panose="02060603020205020403"/>
            </a:endParaRPr>
          </a:p>
          <a:p>
            <a:pPr defTabSz="342900"/>
            <a:r>
              <a:rPr lang="en-US" sz="1100" dirty="0">
                <a:solidFill>
                  <a:srgbClr val="2C3E50"/>
                </a:solidFill>
                <a:latin typeface="Rockwell" panose="02060603020205020403"/>
              </a:rPr>
              <a:t>Solution: Target hotels, Chinese restaurants</a:t>
            </a:r>
            <a:endParaRPr lang="en-US" sz="1100" dirty="0">
              <a:solidFill>
                <a:prstClr val="white"/>
              </a:solidFill>
              <a:latin typeface="Rockwell" panose="02060603020205020403"/>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7200" y="274320"/>
            <a:ext cx="8229600" cy="548640"/>
          </a:xfrm>
          <a:prstGeom prst="rect">
            <a:avLst/>
          </a:prstGeom>
          <a:noFill/>
          <a:ln/>
        </p:spPr>
        <p:txBody>
          <a:bodyPr wrap="square" rtlCol="0" anchor="ctr"/>
          <a:lstStyle/>
          <a:p>
            <a:pPr defTabSz="342900"/>
            <a:r>
              <a:rPr lang="en-US" sz="3600" b="1" dirty="0">
                <a:solidFill>
                  <a:srgbClr val="FB8C29"/>
                </a:solidFill>
                <a:latin typeface="Rockwell" panose="02060603020205020403"/>
              </a:rPr>
              <a:t>Duck Production Systems </a:t>
            </a:r>
            <a:endParaRPr lang="en-US" sz="3600" dirty="0">
              <a:solidFill>
                <a:srgbClr val="FB8C29"/>
              </a:solidFill>
              <a:latin typeface="Rockwell" panose="02060603020205020403"/>
            </a:endParaRPr>
          </a:p>
        </p:txBody>
      </p:sp>
      <p:sp>
        <p:nvSpPr>
          <p:cNvPr id="3" name="Shape 1"/>
          <p:cNvSpPr/>
          <p:nvPr/>
        </p:nvSpPr>
        <p:spPr>
          <a:xfrm>
            <a:off x="457200" y="914400"/>
            <a:ext cx="4023360" cy="1371600"/>
          </a:xfrm>
          <a:prstGeom prst="rect">
            <a:avLst/>
          </a:prstGeom>
          <a:solidFill>
            <a:srgbClr val="FFFFFF"/>
          </a:solidFill>
          <a:ln w="12700">
            <a:solidFill>
              <a:srgbClr val="A7BEAE"/>
            </a:solidFill>
            <a:prstDash val="solid"/>
          </a:ln>
        </p:spPr>
        <p:txBody>
          <a:bodyPr/>
          <a:lstStyle/>
          <a:p>
            <a:pPr defTabSz="342900"/>
            <a:endParaRPr lang="en-US">
              <a:solidFill>
                <a:prstClr val="white"/>
              </a:solidFill>
              <a:latin typeface="Rockwell" panose="02060603020205020403"/>
            </a:endParaRPr>
          </a:p>
        </p:txBody>
      </p:sp>
      <p:sp>
        <p:nvSpPr>
          <p:cNvPr id="4" name="Text 2"/>
          <p:cNvSpPr/>
          <p:nvPr/>
        </p:nvSpPr>
        <p:spPr>
          <a:xfrm>
            <a:off x="548640" y="1051560"/>
            <a:ext cx="3840480" cy="274320"/>
          </a:xfrm>
          <a:prstGeom prst="rect">
            <a:avLst/>
          </a:prstGeom>
          <a:noFill/>
          <a:ln/>
        </p:spPr>
        <p:txBody>
          <a:bodyPr wrap="square" rtlCol="0" anchor="ctr"/>
          <a:lstStyle/>
          <a:p>
            <a:pPr defTabSz="342900"/>
            <a:r>
              <a:rPr lang="en-US" sz="1400" b="1" dirty="0">
                <a:solidFill>
                  <a:srgbClr val="B85042"/>
                </a:solidFill>
                <a:latin typeface="Rockwell" panose="02060603020205020403"/>
              </a:rPr>
              <a:t>Small Home Flock (12-50 ducks)</a:t>
            </a:r>
            <a:endParaRPr lang="en-US" sz="1400" dirty="0">
              <a:solidFill>
                <a:prstClr val="white"/>
              </a:solidFill>
              <a:latin typeface="Rockwell" panose="02060603020205020403"/>
            </a:endParaRPr>
          </a:p>
        </p:txBody>
      </p:sp>
      <p:sp>
        <p:nvSpPr>
          <p:cNvPr id="5" name="Text 3"/>
          <p:cNvSpPr/>
          <p:nvPr/>
        </p:nvSpPr>
        <p:spPr>
          <a:xfrm>
            <a:off x="640080" y="1417320"/>
            <a:ext cx="3657600" cy="640080"/>
          </a:xfrm>
          <a:prstGeom prst="rect">
            <a:avLst/>
          </a:prstGeom>
          <a:noFill/>
          <a:ln/>
        </p:spPr>
        <p:txBody>
          <a:bodyPr wrap="square" rtlCol="0" anchor="ctr"/>
          <a:lstStyle/>
          <a:p>
            <a:pPr marL="342892" indent="-342892" defTabSz="342900">
              <a:buSzPct val="100000"/>
              <a:buFontTx/>
              <a:buChar char="•"/>
            </a:pPr>
            <a:r>
              <a:rPr lang="en-US" sz="1100" dirty="0">
                <a:solidFill>
                  <a:srgbClr val="2C3E50"/>
                </a:solidFill>
                <a:latin typeface="Rockwell" panose="02060603020205020403"/>
              </a:rPr>
              <a:t>Simple shelter, yard space, basic fencing</a:t>
            </a:r>
            <a:endParaRPr lang="en-US" sz="1100" dirty="0">
              <a:solidFill>
                <a:prstClr val="white"/>
              </a:solidFill>
              <a:latin typeface="Rockwell" panose="02060603020205020403"/>
            </a:endParaRPr>
          </a:p>
          <a:p>
            <a:pPr marL="342892" indent="-342892" defTabSz="342900">
              <a:buSzPct val="100000"/>
              <a:buFontTx/>
              <a:buChar char="•"/>
            </a:pPr>
            <a:r>
              <a:rPr lang="en-US" sz="1100" dirty="0">
                <a:solidFill>
                  <a:srgbClr val="2C3E50"/>
                </a:solidFill>
                <a:latin typeface="Rockwell" panose="02060603020205020403"/>
              </a:rPr>
              <a:t>Feed hopper, waterers</a:t>
            </a:r>
            <a:endParaRPr lang="en-US" sz="1100" dirty="0">
              <a:solidFill>
                <a:prstClr val="white"/>
              </a:solidFill>
              <a:latin typeface="Rockwell" panose="02060603020205020403"/>
            </a:endParaRPr>
          </a:p>
          <a:p>
            <a:pPr marL="342892" indent="-342892" defTabSz="342900">
              <a:buSzPct val="100000"/>
              <a:buFontTx/>
              <a:buChar char="•"/>
            </a:pPr>
            <a:r>
              <a:rPr lang="en-US" sz="1100" dirty="0">
                <a:solidFill>
                  <a:srgbClr val="2C3E50"/>
                </a:solidFill>
                <a:latin typeface="Rockwell" panose="02060603020205020403"/>
              </a:rPr>
              <a:t>Foraging supplemented with grains</a:t>
            </a:r>
            <a:endParaRPr lang="en-US" sz="1100" dirty="0">
              <a:solidFill>
                <a:prstClr val="white"/>
              </a:solidFill>
              <a:latin typeface="Rockwell" panose="02060603020205020403"/>
            </a:endParaRPr>
          </a:p>
        </p:txBody>
      </p:sp>
      <p:sp>
        <p:nvSpPr>
          <p:cNvPr id="6" name="Shape 4"/>
          <p:cNvSpPr/>
          <p:nvPr/>
        </p:nvSpPr>
        <p:spPr>
          <a:xfrm>
            <a:off x="4663440" y="914400"/>
            <a:ext cx="4023360" cy="1371600"/>
          </a:xfrm>
          <a:prstGeom prst="rect">
            <a:avLst/>
          </a:prstGeom>
          <a:solidFill>
            <a:srgbClr val="FFFFFF"/>
          </a:solidFill>
          <a:ln w="12700">
            <a:solidFill>
              <a:srgbClr val="A7BEAE"/>
            </a:solidFill>
            <a:prstDash val="solid"/>
          </a:ln>
        </p:spPr>
        <p:txBody>
          <a:bodyPr/>
          <a:lstStyle/>
          <a:p>
            <a:pPr defTabSz="342900"/>
            <a:endParaRPr lang="en-US">
              <a:solidFill>
                <a:prstClr val="white"/>
              </a:solidFill>
              <a:latin typeface="Rockwell" panose="02060603020205020403"/>
            </a:endParaRPr>
          </a:p>
        </p:txBody>
      </p:sp>
      <p:sp>
        <p:nvSpPr>
          <p:cNvPr id="7" name="Text 5"/>
          <p:cNvSpPr/>
          <p:nvPr/>
        </p:nvSpPr>
        <p:spPr>
          <a:xfrm>
            <a:off x="4754880" y="1051560"/>
            <a:ext cx="3840480" cy="274320"/>
          </a:xfrm>
          <a:prstGeom prst="rect">
            <a:avLst/>
          </a:prstGeom>
          <a:noFill/>
          <a:ln/>
        </p:spPr>
        <p:txBody>
          <a:bodyPr wrap="square" rtlCol="0" anchor="ctr"/>
          <a:lstStyle/>
          <a:p>
            <a:pPr defTabSz="342900"/>
            <a:r>
              <a:rPr lang="en-US" sz="1400" b="1" dirty="0">
                <a:solidFill>
                  <a:srgbClr val="B85042"/>
                </a:solidFill>
                <a:latin typeface="Rockwell" panose="02060603020205020403"/>
              </a:rPr>
              <a:t>Free-Range with Water Access</a:t>
            </a:r>
            <a:endParaRPr lang="en-US" sz="1400" dirty="0">
              <a:solidFill>
                <a:prstClr val="white"/>
              </a:solidFill>
              <a:latin typeface="Rockwell" panose="02060603020205020403"/>
            </a:endParaRPr>
          </a:p>
        </p:txBody>
      </p:sp>
      <p:sp>
        <p:nvSpPr>
          <p:cNvPr id="8" name="Text 6"/>
          <p:cNvSpPr/>
          <p:nvPr/>
        </p:nvSpPr>
        <p:spPr>
          <a:xfrm>
            <a:off x="4754880" y="1417320"/>
            <a:ext cx="3840480" cy="640080"/>
          </a:xfrm>
          <a:prstGeom prst="rect">
            <a:avLst/>
          </a:prstGeom>
          <a:noFill/>
          <a:ln/>
        </p:spPr>
        <p:txBody>
          <a:bodyPr wrap="square" rtlCol="0" anchor="ctr"/>
          <a:lstStyle/>
          <a:p>
            <a:pPr marL="342892" indent="-342892" defTabSz="342900">
              <a:buSzPct val="100000"/>
              <a:buFontTx/>
              <a:buChar char="•"/>
            </a:pPr>
            <a:r>
              <a:rPr lang="en-US" sz="1100" dirty="0">
                <a:solidFill>
                  <a:srgbClr val="2C3E50"/>
                </a:solidFill>
                <a:latin typeface="Rockwell" panose="02060603020205020403"/>
              </a:rPr>
              <a:t>Nearby dry sheltered area for night/nesting</a:t>
            </a:r>
            <a:endParaRPr lang="en-US" sz="1100" dirty="0">
              <a:solidFill>
                <a:prstClr val="white"/>
              </a:solidFill>
              <a:latin typeface="Rockwell" panose="02060603020205020403"/>
            </a:endParaRPr>
          </a:p>
          <a:p>
            <a:pPr marL="342892" indent="-342892" defTabSz="342900">
              <a:buSzPct val="100000"/>
              <a:buFontTx/>
              <a:buChar char="•"/>
            </a:pPr>
            <a:r>
              <a:rPr lang="en-US" sz="1100" dirty="0">
                <a:solidFill>
                  <a:srgbClr val="2C3E50"/>
                </a:solidFill>
                <a:latin typeface="Rockwell" panose="02060603020205020403"/>
              </a:rPr>
              <a:t>Can combine with fish farming (tilapia)</a:t>
            </a:r>
            <a:endParaRPr lang="en-US" sz="1100" dirty="0">
              <a:solidFill>
                <a:prstClr val="white"/>
              </a:solidFill>
              <a:latin typeface="Rockwell" panose="02060603020205020403"/>
            </a:endParaRPr>
          </a:p>
          <a:p>
            <a:pPr marL="342892" indent="-342892" defTabSz="342900">
              <a:buSzPct val="100000"/>
              <a:buFontTx/>
              <a:buChar char="•"/>
            </a:pPr>
            <a:r>
              <a:rPr lang="en-US" sz="1100" dirty="0">
                <a:solidFill>
                  <a:srgbClr val="2C3E50"/>
                </a:solidFill>
                <a:latin typeface="Rockwell" panose="02060603020205020403"/>
              </a:rPr>
              <a:t>Duck manure feeds fish</a:t>
            </a:r>
            <a:endParaRPr lang="en-US" sz="1100" dirty="0">
              <a:solidFill>
                <a:prstClr val="white"/>
              </a:solidFill>
              <a:latin typeface="Rockwell" panose="02060603020205020403"/>
            </a:endParaRPr>
          </a:p>
        </p:txBody>
      </p:sp>
      <p:sp>
        <p:nvSpPr>
          <p:cNvPr id="9" name="Shape 7"/>
          <p:cNvSpPr/>
          <p:nvPr/>
        </p:nvSpPr>
        <p:spPr>
          <a:xfrm>
            <a:off x="457200" y="2468880"/>
            <a:ext cx="4023360" cy="1371600"/>
          </a:xfrm>
          <a:prstGeom prst="rect">
            <a:avLst/>
          </a:prstGeom>
          <a:solidFill>
            <a:srgbClr val="FFFFFF"/>
          </a:solidFill>
          <a:ln w="12700">
            <a:solidFill>
              <a:srgbClr val="A7BEAE"/>
            </a:solidFill>
            <a:prstDash val="solid"/>
          </a:ln>
        </p:spPr>
        <p:txBody>
          <a:bodyPr/>
          <a:lstStyle/>
          <a:p>
            <a:pPr defTabSz="342900"/>
            <a:endParaRPr lang="en-US">
              <a:solidFill>
                <a:prstClr val="white"/>
              </a:solidFill>
              <a:latin typeface="Rockwell" panose="02060603020205020403"/>
            </a:endParaRPr>
          </a:p>
        </p:txBody>
      </p:sp>
      <p:sp>
        <p:nvSpPr>
          <p:cNvPr id="10" name="Text 8"/>
          <p:cNvSpPr/>
          <p:nvPr/>
        </p:nvSpPr>
        <p:spPr>
          <a:xfrm>
            <a:off x="548640" y="2606040"/>
            <a:ext cx="3840480" cy="274320"/>
          </a:xfrm>
          <a:prstGeom prst="rect">
            <a:avLst/>
          </a:prstGeom>
          <a:noFill/>
          <a:ln/>
        </p:spPr>
        <p:txBody>
          <a:bodyPr wrap="square" rtlCol="0" anchor="ctr"/>
          <a:lstStyle/>
          <a:p>
            <a:pPr defTabSz="342900"/>
            <a:r>
              <a:rPr lang="en-US" sz="1400" b="1" dirty="0">
                <a:solidFill>
                  <a:srgbClr val="B85042"/>
                </a:solidFill>
                <a:latin typeface="Rockwell" panose="02060603020205020403"/>
              </a:rPr>
              <a:t>Semi-Intensive (50-500 ducks)</a:t>
            </a:r>
            <a:endParaRPr lang="en-US" sz="1400" dirty="0">
              <a:solidFill>
                <a:prstClr val="white"/>
              </a:solidFill>
              <a:latin typeface="Rockwell" panose="02060603020205020403"/>
            </a:endParaRPr>
          </a:p>
        </p:txBody>
      </p:sp>
      <p:sp>
        <p:nvSpPr>
          <p:cNvPr id="11" name="Text 9"/>
          <p:cNvSpPr/>
          <p:nvPr/>
        </p:nvSpPr>
        <p:spPr>
          <a:xfrm>
            <a:off x="640080" y="2971800"/>
            <a:ext cx="3657600" cy="640080"/>
          </a:xfrm>
          <a:prstGeom prst="rect">
            <a:avLst/>
          </a:prstGeom>
          <a:noFill/>
          <a:ln/>
        </p:spPr>
        <p:txBody>
          <a:bodyPr wrap="square" rtlCol="0" anchor="ctr"/>
          <a:lstStyle/>
          <a:p>
            <a:pPr marL="342892" indent="-342892" defTabSz="342900">
              <a:buSzPct val="100000"/>
              <a:buFontTx/>
              <a:buChar char="•"/>
            </a:pPr>
            <a:r>
              <a:rPr lang="en-US" sz="1100" dirty="0">
                <a:solidFill>
                  <a:srgbClr val="2C3E50"/>
                </a:solidFill>
                <a:latin typeface="Rockwell" panose="02060603020205020403"/>
              </a:rPr>
              <a:t>Improved housing with ventilation</a:t>
            </a:r>
            <a:endParaRPr lang="en-US" sz="1100" dirty="0">
              <a:solidFill>
                <a:prstClr val="white"/>
              </a:solidFill>
              <a:latin typeface="Rockwell" panose="02060603020205020403"/>
            </a:endParaRPr>
          </a:p>
          <a:p>
            <a:pPr marL="342892" indent="-342892" defTabSz="342900">
              <a:buSzPct val="100000"/>
              <a:buFontTx/>
              <a:buChar char="•"/>
            </a:pPr>
            <a:r>
              <a:rPr lang="en-US" sz="1100" dirty="0">
                <a:solidFill>
                  <a:srgbClr val="2C3E50"/>
                </a:solidFill>
                <a:latin typeface="Rockwell" panose="02060603020205020403"/>
              </a:rPr>
              <a:t>Day foraging, night confinement</a:t>
            </a:r>
            <a:endParaRPr lang="en-US" sz="1100" dirty="0">
              <a:solidFill>
                <a:prstClr val="white"/>
              </a:solidFill>
              <a:latin typeface="Rockwell" panose="02060603020205020403"/>
            </a:endParaRPr>
          </a:p>
          <a:p>
            <a:pPr marL="342892" indent="-342892" defTabSz="342900">
              <a:buSzPct val="100000"/>
              <a:buFontTx/>
              <a:buChar char="•"/>
            </a:pPr>
            <a:r>
              <a:rPr lang="en-US" sz="1100" dirty="0">
                <a:solidFill>
                  <a:srgbClr val="2C3E50"/>
                </a:solidFill>
                <a:latin typeface="Rockwell" panose="02060603020205020403"/>
              </a:rPr>
              <a:t>Supplemental commercial feed</a:t>
            </a:r>
            <a:endParaRPr lang="en-US" sz="1100" dirty="0">
              <a:solidFill>
                <a:prstClr val="white"/>
              </a:solidFill>
              <a:latin typeface="Rockwell" panose="02060603020205020403"/>
            </a:endParaRPr>
          </a:p>
        </p:txBody>
      </p:sp>
      <p:sp>
        <p:nvSpPr>
          <p:cNvPr id="12" name="Shape 10"/>
          <p:cNvSpPr/>
          <p:nvPr/>
        </p:nvSpPr>
        <p:spPr>
          <a:xfrm>
            <a:off x="4663440" y="2468880"/>
            <a:ext cx="4023360" cy="1371600"/>
          </a:xfrm>
          <a:prstGeom prst="rect">
            <a:avLst/>
          </a:prstGeom>
          <a:solidFill>
            <a:srgbClr val="FFFFFF"/>
          </a:solidFill>
          <a:ln w="12700">
            <a:solidFill>
              <a:srgbClr val="A7BEAE"/>
            </a:solidFill>
            <a:prstDash val="solid"/>
          </a:ln>
        </p:spPr>
        <p:txBody>
          <a:bodyPr/>
          <a:lstStyle/>
          <a:p>
            <a:pPr defTabSz="342900"/>
            <a:endParaRPr lang="en-US">
              <a:solidFill>
                <a:prstClr val="white"/>
              </a:solidFill>
              <a:latin typeface="Rockwell" panose="02060603020205020403"/>
            </a:endParaRPr>
          </a:p>
        </p:txBody>
      </p:sp>
      <p:sp>
        <p:nvSpPr>
          <p:cNvPr id="13" name="Text 11"/>
          <p:cNvSpPr/>
          <p:nvPr/>
        </p:nvSpPr>
        <p:spPr>
          <a:xfrm>
            <a:off x="4754880" y="2606040"/>
            <a:ext cx="3840480" cy="274320"/>
          </a:xfrm>
          <a:prstGeom prst="rect">
            <a:avLst/>
          </a:prstGeom>
          <a:noFill/>
          <a:ln/>
        </p:spPr>
        <p:txBody>
          <a:bodyPr wrap="square" rtlCol="0" anchor="ctr"/>
          <a:lstStyle/>
          <a:p>
            <a:pPr defTabSz="342900"/>
            <a:r>
              <a:rPr lang="en-US" sz="1400" b="1" dirty="0">
                <a:solidFill>
                  <a:srgbClr val="B85042"/>
                </a:solidFill>
                <a:latin typeface="Rockwell" panose="02060603020205020403"/>
              </a:rPr>
              <a:t>Commercial Intensive (500+ ducks)</a:t>
            </a:r>
            <a:endParaRPr lang="en-US" sz="1400" dirty="0">
              <a:solidFill>
                <a:prstClr val="white"/>
              </a:solidFill>
              <a:latin typeface="Rockwell" panose="02060603020205020403"/>
            </a:endParaRPr>
          </a:p>
        </p:txBody>
      </p:sp>
      <p:sp>
        <p:nvSpPr>
          <p:cNvPr id="14" name="Text 12"/>
          <p:cNvSpPr/>
          <p:nvPr/>
        </p:nvSpPr>
        <p:spPr>
          <a:xfrm>
            <a:off x="4754880" y="2971800"/>
            <a:ext cx="3840480" cy="640080"/>
          </a:xfrm>
          <a:prstGeom prst="rect">
            <a:avLst/>
          </a:prstGeom>
          <a:noFill/>
          <a:ln/>
        </p:spPr>
        <p:txBody>
          <a:bodyPr wrap="square" rtlCol="0" anchor="ctr"/>
          <a:lstStyle/>
          <a:p>
            <a:pPr marL="342892" indent="-342892" defTabSz="342900">
              <a:buSzPct val="100000"/>
              <a:buFontTx/>
              <a:buChar char="•"/>
            </a:pPr>
            <a:r>
              <a:rPr lang="en-US" sz="1100" dirty="0">
                <a:solidFill>
                  <a:srgbClr val="2C3E50"/>
                </a:solidFill>
                <a:latin typeface="Rockwell" panose="02060603020205020403"/>
              </a:rPr>
              <a:t>Controlled environment housing</a:t>
            </a:r>
            <a:endParaRPr lang="en-US" sz="1100" dirty="0">
              <a:solidFill>
                <a:prstClr val="white"/>
              </a:solidFill>
              <a:latin typeface="Rockwell" panose="02060603020205020403"/>
            </a:endParaRPr>
          </a:p>
          <a:p>
            <a:pPr marL="342892" indent="-342892" defTabSz="342900">
              <a:buSzPct val="100000"/>
              <a:buFontTx/>
              <a:buChar char="•"/>
            </a:pPr>
            <a:r>
              <a:rPr lang="en-US" sz="1100" dirty="0">
                <a:solidFill>
                  <a:srgbClr val="2C3E50"/>
                </a:solidFill>
                <a:latin typeface="Rockwell" panose="02060603020205020403"/>
              </a:rPr>
              <a:t>Commercial duck feeds (starter, grower, layer)</a:t>
            </a:r>
            <a:endParaRPr lang="en-US" sz="1100" dirty="0">
              <a:solidFill>
                <a:prstClr val="white"/>
              </a:solidFill>
              <a:latin typeface="Rockwell" panose="02060603020205020403"/>
            </a:endParaRPr>
          </a:p>
          <a:p>
            <a:pPr marL="342892" indent="-342892" defTabSz="342900">
              <a:buSzPct val="100000"/>
              <a:buFontTx/>
              <a:buChar char="•"/>
            </a:pPr>
            <a:r>
              <a:rPr lang="en-US" sz="1100" dirty="0">
                <a:solidFill>
                  <a:srgbClr val="2C3E50"/>
                </a:solidFill>
                <a:latin typeface="Rockwell" panose="02060603020205020403"/>
              </a:rPr>
              <a:t>Biosecurity, vaccination programs</a:t>
            </a:r>
            <a:endParaRPr lang="en-US" sz="1100" dirty="0">
              <a:solidFill>
                <a:prstClr val="white"/>
              </a:solidFill>
              <a:latin typeface="Rockwell" panose="02060603020205020403"/>
            </a:endParaRPr>
          </a:p>
        </p:txBody>
      </p:sp>
      <p:sp>
        <p:nvSpPr>
          <p:cNvPr id="15" name="Shape 13"/>
          <p:cNvSpPr/>
          <p:nvPr/>
        </p:nvSpPr>
        <p:spPr>
          <a:xfrm>
            <a:off x="457200" y="4023360"/>
            <a:ext cx="8229600" cy="1014245"/>
          </a:xfrm>
          <a:prstGeom prst="rect">
            <a:avLst/>
          </a:prstGeom>
          <a:solidFill>
            <a:srgbClr val="E7E8D1"/>
          </a:solidFill>
          <a:ln w="12700">
            <a:solidFill>
              <a:srgbClr val="A7BEAE"/>
            </a:solidFill>
            <a:prstDash val="solid"/>
          </a:ln>
        </p:spPr>
        <p:txBody>
          <a:bodyPr/>
          <a:lstStyle/>
          <a:p>
            <a:pPr defTabSz="342900"/>
            <a:endParaRPr lang="en-US" dirty="0">
              <a:solidFill>
                <a:prstClr val="white"/>
              </a:solidFill>
              <a:latin typeface="Rockwell" panose="02060603020205020403"/>
            </a:endParaRPr>
          </a:p>
        </p:txBody>
      </p:sp>
      <p:sp>
        <p:nvSpPr>
          <p:cNvPr id="16" name="Text 14"/>
          <p:cNvSpPr/>
          <p:nvPr/>
        </p:nvSpPr>
        <p:spPr>
          <a:xfrm>
            <a:off x="548640" y="3977640"/>
            <a:ext cx="8046720" cy="411480"/>
          </a:xfrm>
          <a:prstGeom prst="rect">
            <a:avLst/>
          </a:prstGeom>
          <a:noFill/>
          <a:ln/>
        </p:spPr>
        <p:txBody>
          <a:bodyPr wrap="square" rtlCol="0" anchor="ctr"/>
          <a:lstStyle/>
          <a:p>
            <a:pPr defTabSz="342900"/>
            <a:r>
              <a:rPr lang="en-US" sz="1200" b="1" dirty="0">
                <a:solidFill>
                  <a:srgbClr val="2C3E50"/>
                </a:solidFill>
                <a:latin typeface="Rockwell" panose="02060603020205020403"/>
              </a:rPr>
              <a:t>Essential Requirements for All Systems:</a:t>
            </a:r>
            <a:endParaRPr lang="en-US" sz="1200" dirty="0">
              <a:solidFill>
                <a:prstClr val="white"/>
              </a:solidFill>
              <a:latin typeface="Rockwell" panose="02060603020205020403"/>
            </a:endParaRPr>
          </a:p>
        </p:txBody>
      </p:sp>
      <p:sp>
        <p:nvSpPr>
          <p:cNvPr id="17" name="Text 15"/>
          <p:cNvSpPr/>
          <p:nvPr/>
        </p:nvSpPr>
        <p:spPr>
          <a:xfrm>
            <a:off x="640080" y="4434840"/>
            <a:ext cx="7863840" cy="274320"/>
          </a:xfrm>
          <a:prstGeom prst="rect">
            <a:avLst/>
          </a:prstGeom>
          <a:noFill/>
          <a:ln/>
        </p:spPr>
        <p:txBody>
          <a:bodyPr wrap="square" rtlCol="0" anchor="ctr"/>
          <a:lstStyle/>
          <a:p>
            <a:pPr marL="342892" indent="-342892" defTabSz="342900">
              <a:buSzPct val="100000"/>
              <a:buFontTx/>
              <a:buChar char="•"/>
            </a:pPr>
            <a:r>
              <a:rPr lang="en-US" sz="1000" dirty="0">
                <a:solidFill>
                  <a:srgbClr val="2C3E50"/>
                </a:solidFill>
                <a:latin typeface="Rockwell" panose="02060603020205020403"/>
              </a:rPr>
              <a:t>Clean water for drinking (ducks drink more than chickens)</a:t>
            </a:r>
            <a:endParaRPr lang="en-US" sz="1000" dirty="0">
              <a:solidFill>
                <a:prstClr val="white"/>
              </a:solidFill>
              <a:latin typeface="Rockwell" panose="02060603020205020403"/>
            </a:endParaRPr>
          </a:p>
          <a:p>
            <a:pPr marL="342892" indent="-342892" defTabSz="342900">
              <a:buSzPct val="100000"/>
              <a:buFontTx/>
              <a:buChar char="•"/>
            </a:pPr>
            <a:r>
              <a:rPr lang="en-US" sz="1000" dirty="0">
                <a:solidFill>
                  <a:srgbClr val="2C3E50"/>
                </a:solidFill>
                <a:latin typeface="Rockwell" panose="02060603020205020403"/>
              </a:rPr>
              <a:t>Dry sheltered sleeping area with good drainage</a:t>
            </a:r>
            <a:endParaRPr lang="en-US" sz="1000" dirty="0">
              <a:solidFill>
                <a:prstClr val="white"/>
              </a:solidFill>
              <a:latin typeface="Rockwell" panose="02060603020205020403"/>
            </a:endParaRPr>
          </a:p>
          <a:p>
            <a:pPr marL="342892" indent="-342892" defTabSz="342900">
              <a:buSzPct val="100000"/>
              <a:buFontTx/>
              <a:buChar char="•"/>
            </a:pPr>
            <a:r>
              <a:rPr lang="en-US" sz="1000" dirty="0">
                <a:solidFill>
                  <a:srgbClr val="2C3E50"/>
                </a:solidFill>
                <a:latin typeface="Rockwell" panose="02060603020205020403"/>
              </a:rPr>
              <a:t>Predator protection (especially at night)</a:t>
            </a:r>
            <a:endParaRPr lang="en-US" sz="1000" dirty="0">
              <a:solidFill>
                <a:prstClr val="white"/>
              </a:solidFill>
              <a:latin typeface="Rockwell" panose="02060603020205020403"/>
            </a:endParaRPr>
          </a:p>
          <a:p>
            <a:pPr marL="342892" indent="-342892" defTabSz="342900">
              <a:buSzPct val="100000"/>
              <a:buFontTx/>
              <a:buChar char="•"/>
            </a:pPr>
            <a:r>
              <a:rPr lang="en-US" sz="1000" dirty="0">
                <a:solidFill>
                  <a:srgbClr val="2C3E50"/>
                </a:solidFill>
                <a:latin typeface="Rockwell" panose="02060603020205020403"/>
              </a:rPr>
              <a:t>Adequate ventilation to prevent respiratory issues</a:t>
            </a:r>
            <a:endParaRPr lang="en-US" sz="1000" dirty="0">
              <a:solidFill>
                <a:prstClr val="white"/>
              </a:solidFill>
              <a:latin typeface="Rockwell" panose="02060603020205020403"/>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7200" y="731520"/>
            <a:ext cx="8229600" cy="640080"/>
          </a:xfrm>
          <a:prstGeom prst="rect">
            <a:avLst/>
          </a:prstGeom>
          <a:noFill/>
          <a:ln/>
        </p:spPr>
        <p:txBody>
          <a:bodyPr wrap="square" rtlCol="0" anchor="ctr"/>
          <a:lstStyle/>
          <a:p>
            <a:pPr algn="ctr" defTabSz="342900"/>
            <a:r>
              <a:rPr lang="en-US" sz="3200" b="1" dirty="0">
                <a:solidFill>
                  <a:srgbClr val="FFFFFF"/>
                </a:solidFill>
                <a:latin typeface="Rockwell" panose="02060603020205020403"/>
              </a:rPr>
              <a:t>Duck Farming Resources in Zambia</a:t>
            </a:r>
            <a:endParaRPr lang="en-US" sz="3200" dirty="0">
              <a:solidFill>
                <a:prstClr val="white"/>
              </a:solidFill>
              <a:latin typeface="Rockwell" panose="02060603020205020403"/>
            </a:endParaRPr>
          </a:p>
        </p:txBody>
      </p:sp>
      <p:sp>
        <p:nvSpPr>
          <p:cNvPr id="3" name="Text 1"/>
          <p:cNvSpPr/>
          <p:nvPr/>
        </p:nvSpPr>
        <p:spPr>
          <a:xfrm>
            <a:off x="914400" y="1828800"/>
            <a:ext cx="7315200" cy="1828800"/>
          </a:xfrm>
          <a:prstGeom prst="rect">
            <a:avLst/>
          </a:prstGeom>
          <a:noFill/>
          <a:ln/>
        </p:spPr>
        <p:txBody>
          <a:bodyPr wrap="square" rtlCol="0" anchor="ctr"/>
          <a:lstStyle/>
          <a:p>
            <a:pPr marL="342892" indent="-342892" defTabSz="342900">
              <a:buSzPct val="100000"/>
              <a:buFontTx/>
              <a:buChar char="•"/>
            </a:pPr>
            <a:r>
              <a:rPr lang="en-US" sz="1400" dirty="0">
                <a:solidFill>
                  <a:srgbClr val="FFFFFF"/>
                </a:solidFill>
                <a:latin typeface="Rockwell" panose="02060603020205020403"/>
              </a:rPr>
              <a:t>Ministry of Food and Agriculture - Livestock Division</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FFFFFF"/>
                </a:solidFill>
                <a:latin typeface="Rockwell" panose="02060603020205020403"/>
              </a:rPr>
              <a:t>Local veterinary services and extension officers</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FFFFFF"/>
                </a:solidFill>
                <a:latin typeface="Rockwell" panose="02060603020205020403"/>
              </a:rPr>
              <a:t>Poultry hatcheries (some supply duck breeding stock)</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FFFFFF"/>
                </a:solidFill>
                <a:latin typeface="Rockwell" panose="02060603020205020403"/>
              </a:rPr>
              <a:t>Agricultural training centers and universities</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FFFFFF"/>
                </a:solidFill>
                <a:latin typeface="Rockwell" panose="02060603020205020403"/>
              </a:rPr>
              <a:t>Duck farming associations (emerging)</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FFFFFF"/>
                </a:solidFill>
                <a:latin typeface="Rockwell" panose="02060603020205020403"/>
              </a:rPr>
              <a:t>Markets: Chinese/Asian restaurants, hotels, supermarkets</a:t>
            </a:r>
            <a:endParaRPr lang="en-US" sz="1400" dirty="0">
              <a:solidFill>
                <a:prstClr val="white"/>
              </a:solidFill>
              <a:latin typeface="Rockwell" panose="02060603020205020403"/>
            </a:endParaRPr>
          </a:p>
        </p:txBody>
      </p:sp>
      <p:sp>
        <p:nvSpPr>
          <p:cNvPr id="4" name="Text 2"/>
          <p:cNvSpPr/>
          <p:nvPr/>
        </p:nvSpPr>
        <p:spPr>
          <a:xfrm>
            <a:off x="457200" y="4114800"/>
            <a:ext cx="8229600" cy="365760"/>
          </a:xfrm>
          <a:prstGeom prst="rect">
            <a:avLst/>
          </a:prstGeom>
          <a:noFill/>
          <a:ln/>
        </p:spPr>
        <p:txBody>
          <a:bodyPr wrap="square" rtlCol="0" anchor="ctr"/>
          <a:lstStyle/>
          <a:p>
            <a:pPr algn="ctr" defTabSz="342900"/>
            <a:r>
              <a:rPr lang="en-US" sz="1300" i="1" dirty="0">
                <a:solidFill>
                  <a:srgbClr val="FFFFFF"/>
                </a:solidFill>
                <a:latin typeface="Rockwell" panose="02060603020205020403"/>
              </a:rPr>
              <a:t>Starting small with 12-20 ducks allows you to learn while minimizing risk</a:t>
            </a:r>
            <a:endParaRPr lang="en-US" sz="1300" dirty="0">
              <a:solidFill>
                <a:prstClr val="white"/>
              </a:solidFill>
              <a:latin typeface="Rockwell" panose="02060603020205020403"/>
            </a:endParaRPr>
          </a:p>
        </p:txBody>
      </p:sp>
      <p:pic>
        <p:nvPicPr>
          <p:cNvPr id="5" name="Picture Placeholder 5">
            <a:extLst>
              <a:ext uri="{FF2B5EF4-FFF2-40B4-BE49-F238E27FC236}">
                <a16:creationId xmlns:a16="http://schemas.microsoft.com/office/drawing/2014/main" id="{C20DA579-ADA6-0FFE-5180-FA5683CB84EB}"/>
              </a:ext>
            </a:extLst>
          </p:cNvPr>
          <p:cNvPicPr>
            <a:picLocks noChangeAspect="1"/>
          </p:cNvPicPr>
          <p:nvPr/>
        </p:nvPicPr>
        <p:blipFill rotWithShape="1">
          <a:blip r:embed="rId3"/>
          <a:srcRect l="22762" r="22762"/>
          <a:stretch/>
        </p:blipFill>
        <p:spPr>
          <a:xfrm>
            <a:off x="6219644" y="1371600"/>
            <a:ext cx="2467156" cy="2286000"/>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28" name="Picture 27">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29" name="Straight Connector 28">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pic>
        <p:nvPicPr>
          <p:cNvPr id="31" name="Picture 30" descr="Gosling leaps into water as sibling watches">
            <a:extLst>
              <a:ext uri="{FF2B5EF4-FFF2-40B4-BE49-F238E27FC236}">
                <a16:creationId xmlns:a16="http://schemas.microsoft.com/office/drawing/2014/main" id="{04C76CDC-7A11-9949-3375-3178CFB4347E}"/>
              </a:ext>
            </a:extLst>
          </p:cNvPr>
          <p:cNvPicPr>
            <a:picLocks noChangeAspect="1"/>
          </p:cNvPicPr>
          <p:nvPr/>
        </p:nvPicPr>
        <p:blipFill>
          <a:blip r:embed="rId3">
            <a:alphaModFix amt="50000"/>
            <a:grayscl/>
          </a:blip>
          <a:srcRect r="-1" b="11415"/>
          <a:stretch>
            <a:fillRect/>
          </a:stretch>
        </p:blipFill>
        <p:spPr>
          <a:xfrm>
            <a:off x="229" y="7"/>
            <a:ext cx="9143771" cy="5143493"/>
          </a:xfrm>
          <a:prstGeom prst="rect">
            <a:avLst/>
          </a:prstGeom>
        </p:spPr>
      </p:pic>
      <p:sp>
        <p:nvSpPr>
          <p:cNvPr id="3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6" y="332799"/>
            <a:ext cx="608264" cy="377684"/>
          </a:xfrm>
          <a:prstGeom prst="rect">
            <a:avLst/>
          </a:prstGeom>
        </p:spPr>
        <p:txBody>
          <a:bodyPr vert="horz" lIns="68580" tIns="34290" rIns="68580" bIns="3429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endParaRPr lang="en-US" sz="2100" dirty="0">
              <a:solidFill>
                <a:srgbClr val="FB8C29"/>
              </a:solidFill>
              <a:latin typeface="Rockwell" panose="02060603020205020403"/>
            </a:endParaRPr>
          </a:p>
        </p:txBody>
      </p:sp>
      <p:sp>
        <p:nvSpPr>
          <p:cNvPr id="3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8" y="405691"/>
            <a:ext cx="3730436" cy="231901"/>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endParaRPr lang="en-US" sz="900" dirty="0">
              <a:solidFill>
                <a:prstClr val="white"/>
              </a:solidFill>
              <a:latin typeface="Rockwell" panose="02060603020205020403"/>
            </a:endParaRPr>
          </a:p>
        </p:txBody>
      </p:sp>
      <p:sp>
        <p:nvSpPr>
          <p:cNvPr id="34" name="Rectangle 33">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5351"/>
            <a:ext cx="9144000" cy="424814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dirty="0">
              <a:solidFill>
                <a:prstClr val="white"/>
              </a:solidFill>
              <a:latin typeface="Rockwell" panose="02060603020205020403"/>
            </a:endParaRPr>
          </a:p>
        </p:txBody>
      </p:sp>
      <p:sp>
        <p:nvSpPr>
          <p:cNvPr id="2" name="Title 1">
            <a:extLst>
              <a:ext uri="{FF2B5EF4-FFF2-40B4-BE49-F238E27FC236}">
                <a16:creationId xmlns:a16="http://schemas.microsoft.com/office/drawing/2014/main" id="{A0CD0E95-4BEA-A93A-5ABF-6CB7A01ADDD7}"/>
              </a:ext>
            </a:extLst>
          </p:cNvPr>
          <p:cNvSpPr>
            <a:spLocks noGrp="1"/>
          </p:cNvSpPr>
          <p:nvPr>
            <p:ph type="title"/>
          </p:nvPr>
        </p:nvSpPr>
        <p:spPr>
          <a:xfrm>
            <a:off x="847703" y="895350"/>
            <a:ext cx="2394788" cy="3524250"/>
          </a:xfrm>
        </p:spPr>
        <p:txBody>
          <a:bodyPr vert="horz" lIns="68580" tIns="34290" rIns="68580" bIns="34290" rtlCol="0" anchor="ctr">
            <a:normAutofit/>
          </a:bodyPr>
          <a:lstStyle/>
          <a:p>
            <a:r>
              <a:rPr lang="en-US" sz="2400" b="0"/>
              <a:t>Starting a duck farming business</a:t>
            </a:r>
          </a:p>
        </p:txBody>
      </p:sp>
      <p:cxnSp>
        <p:nvCxnSpPr>
          <p:cNvPr id="35" name="Straight Connector 3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200150"/>
            <a:ext cx="0" cy="27432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178A1BD5-41CC-4851-7923-DA79E5D65D92}"/>
              </a:ext>
            </a:extLst>
          </p:cNvPr>
          <p:cNvSpPr>
            <a:spLocks noGrp="1"/>
          </p:cNvSpPr>
          <p:nvPr>
            <p:ph sz="half" idx="2"/>
          </p:nvPr>
        </p:nvSpPr>
        <p:spPr>
          <a:xfrm>
            <a:off x="3732478" y="895350"/>
            <a:ext cx="4563818" cy="3524250"/>
          </a:xfrm>
        </p:spPr>
        <p:txBody>
          <a:bodyPr vert="horz" lIns="68580" tIns="34290" rIns="68580" bIns="34290" rtlCol="0" anchor="ctr">
            <a:normAutofit/>
          </a:bodyPr>
          <a:lstStyle/>
          <a:p>
            <a:pPr marL="257175" indent="-171450">
              <a:buFont typeface="Arial" panose="020B0604020202020204" pitchFamily="34" charset="0"/>
              <a:buChar char="•"/>
            </a:pPr>
            <a:r>
              <a:rPr lang="en-US"/>
              <a:t>Minimum of 12 ducks</a:t>
            </a:r>
          </a:p>
          <a:p>
            <a:pPr marL="257175" indent="-171450">
              <a:buFont typeface="Arial" panose="020B0604020202020204" pitchFamily="34" charset="0"/>
              <a:buChar char="•"/>
            </a:pPr>
            <a:r>
              <a:rPr lang="en-US"/>
              <a:t>Do not require large housing and expensive feeds</a:t>
            </a:r>
          </a:p>
          <a:p>
            <a:pPr marL="257175" indent="-171450">
              <a:buFont typeface="Arial" panose="020B0604020202020204" pitchFamily="34" charset="0"/>
              <a:buChar char="•"/>
            </a:pPr>
            <a:r>
              <a:rPr lang="en-US"/>
              <a:t>Not easily affected by avian diseases that affect other poultry birds</a:t>
            </a:r>
          </a:p>
          <a:p>
            <a:pPr marL="257175" indent="-171450">
              <a:buFont typeface="Arial" panose="020B0604020202020204" pitchFamily="34" charset="0"/>
              <a:buChar char="•"/>
            </a:pPr>
            <a:r>
              <a:rPr lang="en-US"/>
              <a:t>You can leave them unsupervised because they can fend for themselves</a:t>
            </a:r>
          </a:p>
          <a:p>
            <a:pPr marL="257175" indent="-171450">
              <a:buFont typeface="Arial" panose="020B0604020202020204" pitchFamily="34" charset="0"/>
              <a:buChar char="•"/>
            </a:pPr>
            <a:r>
              <a:rPr lang="en-US"/>
              <a:t>Ducks can eat insects like termites, cockroaches and grasshoppers, fish eggs and snails. </a:t>
            </a:r>
          </a:p>
          <a:p>
            <a:pPr marL="257175" indent="-171450">
              <a:buFont typeface="Arial" panose="020B0604020202020204" pitchFamily="34" charset="0"/>
              <a:buChar char="•"/>
            </a:pPr>
            <a:r>
              <a:rPr lang="en-US"/>
              <a:t>Don’t necessarily need a pond to be able to rear your ducks but if you want fertile eggs you should consider it.</a:t>
            </a:r>
          </a:p>
        </p:txBody>
      </p:sp>
      <p:sp>
        <p:nvSpPr>
          <p:cNvPr id="3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2" y="4505909"/>
            <a:ext cx="2625536" cy="231901"/>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endParaRPr lang="en-US" sz="900" dirty="0">
              <a:solidFill>
                <a:prstClr val="white"/>
              </a:solidFill>
              <a:latin typeface="Rockwell" panose="02060603020205020403"/>
            </a:endParaRPr>
          </a:p>
        </p:txBody>
      </p:sp>
    </p:spTree>
    <p:extLst>
      <p:ext uri="{BB962C8B-B14F-4D97-AF65-F5344CB8AC3E}">
        <p14:creationId xmlns:p14="http://schemas.microsoft.com/office/powerpoint/2010/main" val="2956318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2207-0F32-8025-D427-10821A26AA98}"/>
              </a:ext>
            </a:extLst>
          </p:cNvPr>
          <p:cNvSpPr>
            <a:spLocks noGrp="1"/>
          </p:cNvSpPr>
          <p:nvPr>
            <p:ph type="ctrTitle"/>
          </p:nvPr>
        </p:nvSpPr>
        <p:spPr/>
        <p:txBody>
          <a:bodyPr anchor="ctr">
            <a:normAutofit/>
          </a:bodyPr>
          <a:lstStyle/>
          <a:p>
            <a:r>
              <a:rPr lang="en-US" dirty="0"/>
              <a:t>Advantages of duck farming</a:t>
            </a:r>
          </a:p>
        </p:txBody>
      </p:sp>
      <p:sp>
        <p:nvSpPr>
          <p:cNvPr id="3" name="Subtitle 2">
            <a:extLst>
              <a:ext uri="{FF2B5EF4-FFF2-40B4-BE49-F238E27FC236}">
                <a16:creationId xmlns:a16="http://schemas.microsoft.com/office/drawing/2014/main" id="{9254473A-7C13-B8C5-54FB-3057C5F2CFE6}"/>
              </a:ext>
            </a:extLst>
          </p:cNvPr>
          <p:cNvSpPr>
            <a:spLocks noGrp="1"/>
          </p:cNvSpPr>
          <p:nvPr>
            <p:ph type="body" sz="quarter" idx="14"/>
          </p:nvPr>
        </p:nvSpPr>
        <p:spPr/>
        <p:txBody>
          <a:bodyPr>
            <a:normAutofit/>
          </a:bodyPr>
          <a:lstStyle/>
          <a:p>
            <a:pPr marL="257175" indent="-257175">
              <a:lnSpc>
                <a:spcPct val="100000"/>
              </a:lnSpc>
              <a:buFont typeface="Wingdings" panose="05000000000000000000" pitchFamily="2" charset="2"/>
              <a:buChar char="Ø"/>
            </a:pPr>
            <a:r>
              <a:rPr lang="en-US" sz="1125" dirty="0"/>
              <a:t>Duck houses facility does not have to be expensive and elaborate</a:t>
            </a:r>
          </a:p>
          <a:p>
            <a:pPr marL="257175" indent="-257175">
              <a:lnSpc>
                <a:spcPct val="100000"/>
              </a:lnSpc>
              <a:buFont typeface="Wingdings" panose="05000000000000000000" pitchFamily="2" charset="2"/>
              <a:buChar char="Ø"/>
            </a:pPr>
            <a:r>
              <a:rPr lang="en-US" sz="1125" dirty="0"/>
              <a:t>Ducks can easily adapt to any new environment</a:t>
            </a:r>
          </a:p>
          <a:p>
            <a:pPr marL="257175" indent="-257175">
              <a:lnSpc>
                <a:spcPct val="100000"/>
              </a:lnSpc>
              <a:buFont typeface="Wingdings" panose="05000000000000000000" pitchFamily="2" charset="2"/>
              <a:buChar char="Ø"/>
            </a:pPr>
            <a:r>
              <a:rPr lang="en-US" sz="1125" dirty="0"/>
              <a:t>They lay eggs in the morning or at night which means that you can collect fresh eggs every morning</a:t>
            </a:r>
          </a:p>
          <a:p>
            <a:pPr marL="257175" indent="-257175">
              <a:lnSpc>
                <a:spcPct val="100000"/>
              </a:lnSpc>
              <a:buFont typeface="Wingdings" panose="05000000000000000000" pitchFamily="2" charset="2"/>
              <a:buChar char="Ø"/>
            </a:pPr>
            <a:r>
              <a:rPr lang="en-US" sz="1125" dirty="0"/>
              <a:t>You can use your ducks for pest control.</a:t>
            </a:r>
          </a:p>
          <a:p>
            <a:pPr marL="257175" indent="-257175">
              <a:lnSpc>
                <a:spcPct val="100000"/>
              </a:lnSpc>
              <a:buFont typeface="Wingdings" panose="05000000000000000000" pitchFamily="2" charset="2"/>
              <a:buChar char="Ø"/>
            </a:pPr>
            <a:r>
              <a:rPr lang="en-US" sz="1125" dirty="0"/>
              <a:t>Not a lot of money on duck feed- normally eat rice, corn, cassava and other easily available food.  Ducks then to forage on algae, aquatic weeks, fungi, snails, insects </a:t>
            </a:r>
            <a:r>
              <a:rPr lang="en-US" sz="1125" dirty="0" err="1"/>
              <a:t>etc</a:t>
            </a:r>
            <a:endParaRPr lang="en-US" sz="1125" dirty="0"/>
          </a:p>
          <a:p>
            <a:pPr marL="257175" indent="-257175">
              <a:lnSpc>
                <a:spcPct val="100000"/>
              </a:lnSpc>
              <a:buFont typeface="Wingdings" panose="05000000000000000000" pitchFamily="2" charset="2"/>
              <a:buChar char="Ø"/>
            </a:pPr>
            <a:endParaRPr lang="en-US" sz="1125" dirty="0"/>
          </a:p>
        </p:txBody>
      </p:sp>
      <p:pic>
        <p:nvPicPr>
          <p:cNvPr id="6" name="Picture Placeholder 5" descr="A pair of ducks standing in the grass  Description automatically generated">
            <a:extLst>
              <a:ext uri="{FF2B5EF4-FFF2-40B4-BE49-F238E27FC236}">
                <a16:creationId xmlns:a16="http://schemas.microsoft.com/office/drawing/2014/main" id="{89936B50-AE7E-BFF9-4BA3-1C5B19698D94}"/>
              </a:ext>
            </a:extLst>
          </p:cNvPr>
          <p:cNvPicPr>
            <a:picLocks noGrp="1" noChangeAspect="1"/>
          </p:cNvPicPr>
          <p:nvPr>
            <p:ph type="pic" sz="quarter" idx="13"/>
          </p:nvPr>
        </p:nvPicPr>
        <p:blipFill rotWithShape="1">
          <a:blip r:embed="rId2"/>
          <a:srcRect l="18744" r="18744"/>
          <a:stretch/>
        </p:blipFill>
        <p:spPr>
          <a:noFill/>
        </p:spPr>
      </p:pic>
      <p:sp>
        <p:nvSpPr>
          <p:cNvPr id="8" name="TextBox 7">
            <a:extLst>
              <a:ext uri="{FF2B5EF4-FFF2-40B4-BE49-F238E27FC236}">
                <a16:creationId xmlns:a16="http://schemas.microsoft.com/office/drawing/2014/main" id="{15260441-6BFA-3C52-F22B-61B655292B72}"/>
              </a:ext>
            </a:extLst>
          </p:cNvPr>
          <p:cNvSpPr txBox="1"/>
          <p:nvPr/>
        </p:nvSpPr>
        <p:spPr>
          <a:xfrm>
            <a:off x="9477103" y="365760"/>
            <a:ext cx="463732" cy="300082"/>
          </a:xfrm>
          <a:prstGeom prst="rect">
            <a:avLst/>
          </a:prstGeom>
          <a:noFill/>
        </p:spPr>
        <p:txBody>
          <a:bodyPr wrap="square" rtlCol="0">
            <a:spAutoFit/>
          </a:bodyPr>
          <a:lstStyle/>
          <a:p>
            <a:pPr defTabSz="342900"/>
            <a:endParaRPr lang="en-US" sz="1350" dirty="0">
              <a:solidFill>
                <a:prstClr val="white"/>
              </a:solidFill>
              <a:latin typeface="Rockwell" panose="02060603020205020403"/>
            </a:endParaRPr>
          </a:p>
        </p:txBody>
      </p:sp>
      <p:sp>
        <p:nvSpPr>
          <p:cNvPr id="10" name="TextBox 9">
            <a:extLst>
              <a:ext uri="{FF2B5EF4-FFF2-40B4-BE49-F238E27FC236}">
                <a16:creationId xmlns:a16="http://schemas.microsoft.com/office/drawing/2014/main" id="{45CBA36F-F9EE-2CF9-3DC9-F07CD8F55853}"/>
              </a:ext>
            </a:extLst>
          </p:cNvPr>
          <p:cNvSpPr txBox="1"/>
          <p:nvPr/>
        </p:nvSpPr>
        <p:spPr>
          <a:xfrm>
            <a:off x="2756263" y="1685108"/>
            <a:ext cx="1725882" cy="300082"/>
          </a:xfrm>
          <a:prstGeom prst="rect">
            <a:avLst/>
          </a:prstGeom>
          <a:noFill/>
        </p:spPr>
        <p:txBody>
          <a:bodyPr wrap="square" rtlCol="0">
            <a:spAutoFit/>
          </a:bodyPr>
          <a:lstStyle/>
          <a:p>
            <a:pPr defTabSz="342900"/>
            <a:r>
              <a:rPr lang="en-US" sz="1350" dirty="0">
                <a:solidFill>
                  <a:prstClr val="white"/>
                </a:solidFill>
                <a:latin typeface="Rockwell" panose="02060603020205020403"/>
              </a:rPr>
              <a:t>Khaki Campbell</a:t>
            </a:r>
          </a:p>
        </p:txBody>
      </p:sp>
    </p:spTree>
    <p:extLst>
      <p:ext uri="{BB962C8B-B14F-4D97-AF65-F5344CB8AC3E}">
        <p14:creationId xmlns:p14="http://schemas.microsoft.com/office/powerpoint/2010/main" val="264717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23" name="Picture 2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24" name="Straight Connector 2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8DE47A-9A50-BF9D-145C-FA326B62A817}"/>
              </a:ext>
            </a:extLst>
          </p:cNvPr>
          <p:cNvSpPr>
            <a:spLocks noGrp="1"/>
          </p:cNvSpPr>
          <p:nvPr>
            <p:ph type="title"/>
          </p:nvPr>
        </p:nvSpPr>
        <p:spPr>
          <a:xfrm>
            <a:off x="1088686" y="603391"/>
            <a:ext cx="3718814" cy="786926"/>
          </a:xfrm>
        </p:spPr>
        <p:txBody>
          <a:bodyPr vert="horz" lIns="68580" tIns="34290" rIns="68580" bIns="34290" rtlCol="0" anchor="ctr">
            <a:normAutofit/>
          </a:bodyPr>
          <a:lstStyle/>
          <a:p>
            <a:r>
              <a:rPr lang="en-US" sz="2400" b="0"/>
              <a:t>Choosing your duck</a:t>
            </a:r>
          </a:p>
        </p:txBody>
      </p:sp>
      <p:sp>
        <p:nvSpPr>
          <p:cNvPr id="4" name="Content Placeholder 3">
            <a:extLst>
              <a:ext uri="{FF2B5EF4-FFF2-40B4-BE49-F238E27FC236}">
                <a16:creationId xmlns:a16="http://schemas.microsoft.com/office/drawing/2014/main" id="{6B07CE25-B16E-3C7C-8D88-117A95E010CC}"/>
              </a:ext>
            </a:extLst>
          </p:cNvPr>
          <p:cNvSpPr>
            <a:spLocks noGrp="1"/>
          </p:cNvSpPr>
          <p:nvPr>
            <p:ph sz="half" idx="2"/>
          </p:nvPr>
        </p:nvSpPr>
        <p:spPr>
          <a:xfrm>
            <a:off x="855297" y="1344191"/>
            <a:ext cx="3718814" cy="2587960"/>
          </a:xfrm>
        </p:spPr>
        <p:txBody>
          <a:bodyPr vert="horz" lIns="68580" tIns="34290" rIns="68580" bIns="34290" rtlCol="0" anchor="t">
            <a:normAutofit lnSpcReduction="10000"/>
          </a:bodyPr>
          <a:lstStyle/>
          <a:p>
            <a:pPr marL="214313" indent="-171450">
              <a:lnSpc>
                <a:spcPct val="110000"/>
              </a:lnSpc>
              <a:buFont typeface="Arial" panose="020B0604020202020204" pitchFamily="34" charset="0"/>
              <a:buChar char="•"/>
            </a:pPr>
            <a:endParaRPr lang="en-US" sz="1275" dirty="0"/>
          </a:p>
          <a:p>
            <a:pPr marL="385763" lvl="1">
              <a:lnSpc>
                <a:spcPct val="110000"/>
              </a:lnSpc>
            </a:pPr>
            <a:r>
              <a:rPr lang="en-US" sz="1400" dirty="0"/>
              <a:t>What to look for</a:t>
            </a:r>
          </a:p>
          <a:p>
            <a:pPr marL="557213" lvl="2">
              <a:lnSpc>
                <a:spcPct val="110000"/>
              </a:lnSpc>
            </a:pPr>
            <a:r>
              <a:rPr lang="en-US" sz="1400" dirty="0"/>
              <a:t>From eight-week stock</a:t>
            </a:r>
          </a:p>
          <a:p>
            <a:pPr marL="557213" lvl="2">
              <a:lnSpc>
                <a:spcPct val="110000"/>
              </a:lnSpc>
            </a:pPr>
            <a:r>
              <a:rPr lang="en-US" sz="1400" dirty="0"/>
              <a:t>Movement should be normal and balanced</a:t>
            </a:r>
          </a:p>
          <a:p>
            <a:pPr marL="557213" lvl="2">
              <a:lnSpc>
                <a:spcPct val="110000"/>
              </a:lnSpc>
            </a:pPr>
            <a:r>
              <a:rPr lang="en-US" sz="1400" dirty="0"/>
              <a:t>Good eyesight</a:t>
            </a:r>
          </a:p>
          <a:p>
            <a:pPr marL="557213" lvl="2">
              <a:lnSpc>
                <a:spcPct val="110000"/>
              </a:lnSpc>
            </a:pPr>
            <a:r>
              <a:rPr lang="en-US" sz="1400" dirty="0"/>
              <a:t>Healthy feathers</a:t>
            </a:r>
          </a:p>
          <a:p>
            <a:pPr marL="557213" lvl="2">
              <a:lnSpc>
                <a:spcPct val="110000"/>
              </a:lnSpc>
            </a:pPr>
            <a:r>
              <a:rPr lang="en-US" sz="1400" dirty="0"/>
              <a:t>No obvious defects</a:t>
            </a:r>
          </a:p>
        </p:txBody>
      </p:sp>
      <p:grpSp>
        <p:nvGrpSpPr>
          <p:cNvPr id="19" name="Group 18">
            <a:extLst>
              <a:ext uri="{FF2B5EF4-FFF2-40B4-BE49-F238E27FC236}">
                <a16:creationId xmlns:a16="http://schemas.microsoft.com/office/drawing/2014/main" id="{A1DF00D8-05F3-44F6-A739-39FDAECC42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4441" y="361629"/>
            <a:ext cx="3489501" cy="3861826"/>
            <a:chOff x="6899254" y="482171"/>
            <a:chExt cx="4652668" cy="5149101"/>
          </a:xfrm>
        </p:grpSpPr>
        <p:sp>
          <p:nvSpPr>
            <p:cNvPr id="20" name="Rectangle 19">
              <a:extLst>
                <a:ext uri="{FF2B5EF4-FFF2-40B4-BE49-F238E27FC236}">
                  <a16:creationId xmlns:a16="http://schemas.microsoft.com/office/drawing/2014/main" id="{90BE039F-BBF8-403F-8DCA-0880DB819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99254" y="482171"/>
              <a:ext cx="4652668"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1" name="Rectangle 20">
              <a:extLst>
                <a:ext uri="{FF2B5EF4-FFF2-40B4-BE49-F238E27FC236}">
                  <a16:creationId xmlns:a16="http://schemas.microsoft.com/office/drawing/2014/main" id="{9CD9F7AD-4C3D-4F91-87A4-9CF96BA1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39487" y="812507"/>
              <a:ext cx="400124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pic>
        <p:nvPicPr>
          <p:cNvPr id="8" name="Content Placeholder 7">
            <a:extLst>
              <a:ext uri="{FF2B5EF4-FFF2-40B4-BE49-F238E27FC236}">
                <a16:creationId xmlns:a16="http://schemas.microsoft.com/office/drawing/2014/main" id="{2DDBF592-43A1-64A0-3236-F6072FE55541}"/>
              </a:ext>
            </a:extLst>
          </p:cNvPr>
          <p:cNvPicPr>
            <a:picLocks noGrp="1" noChangeAspect="1"/>
          </p:cNvPicPr>
          <p:nvPr>
            <p:ph sz="quarter" idx="4"/>
          </p:nvPr>
        </p:nvPicPr>
        <p:blipFill>
          <a:blip r:embed="rId4"/>
          <a:srcRect l="959" r="-4" b="-4"/>
          <a:stretch>
            <a:fillRect/>
          </a:stretch>
        </p:blipFill>
        <p:spPr>
          <a:xfrm>
            <a:off x="5666588" y="837259"/>
            <a:ext cx="2520019" cy="2899629"/>
          </a:xfrm>
          <a:prstGeom prst="rect">
            <a:avLst/>
          </a:prstGeom>
        </p:spPr>
      </p:pic>
    </p:spTree>
    <p:extLst>
      <p:ext uri="{BB962C8B-B14F-4D97-AF65-F5344CB8AC3E}">
        <p14:creationId xmlns:p14="http://schemas.microsoft.com/office/powerpoint/2010/main" val="2135454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BDB6-49E0-A953-B18E-B027EB407BB7}"/>
              </a:ext>
            </a:extLst>
          </p:cNvPr>
          <p:cNvSpPr>
            <a:spLocks noGrp="1"/>
          </p:cNvSpPr>
          <p:nvPr>
            <p:ph type="title"/>
          </p:nvPr>
        </p:nvSpPr>
        <p:spPr/>
        <p:txBody>
          <a:bodyPr anchor="b">
            <a:normAutofit/>
          </a:bodyPr>
          <a:lstStyle/>
          <a:p>
            <a:r>
              <a:rPr lang="en-US" dirty="0"/>
              <a:t>Duck Eggs and rearing ducks</a:t>
            </a:r>
          </a:p>
        </p:txBody>
      </p:sp>
      <p:pic>
        <p:nvPicPr>
          <p:cNvPr id="10" name="Content Placeholder 9" descr="A hand holding a yellow egg  Description automatically generated">
            <a:extLst>
              <a:ext uri="{FF2B5EF4-FFF2-40B4-BE49-F238E27FC236}">
                <a16:creationId xmlns:a16="http://schemas.microsoft.com/office/drawing/2014/main" id="{8A10D57C-5EDB-D72F-A0BB-AD19B0A5B255}"/>
              </a:ext>
            </a:extLst>
          </p:cNvPr>
          <p:cNvPicPr>
            <a:picLocks noGrp="1" noChangeAspect="1"/>
          </p:cNvPicPr>
          <p:nvPr>
            <p:ph sz="half" idx="2"/>
          </p:nvPr>
        </p:nvPicPr>
        <p:blipFill>
          <a:blip r:embed="rId2"/>
          <a:stretch>
            <a:fillRect/>
          </a:stretch>
        </p:blipFill>
        <p:spPr>
          <a:xfrm>
            <a:off x="959644" y="1897410"/>
            <a:ext cx="3634979" cy="2726234"/>
          </a:xfrm>
        </p:spPr>
      </p:pic>
      <p:sp>
        <p:nvSpPr>
          <p:cNvPr id="4" name="Content Placeholder 3">
            <a:extLst>
              <a:ext uri="{FF2B5EF4-FFF2-40B4-BE49-F238E27FC236}">
                <a16:creationId xmlns:a16="http://schemas.microsoft.com/office/drawing/2014/main" id="{C2E4820B-CFF9-90B3-1B61-2981F11A7ED6}"/>
              </a:ext>
            </a:extLst>
          </p:cNvPr>
          <p:cNvSpPr>
            <a:spLocks noGrp="1"/>
          </p:cNvSpPr>
          <p:nvPr>
            <p:ph sz="quarter" idx="4"/>
          </p:nvPr>
        </p:nvSpPr>
        <p:spPr/>
        <p:txBody>
          <a:bodyPr>
            <a:normAutofit fontScale="92500"/>
          </a:bodyPr>
          <a:lstStyle/>
          <a:p>
            <a:r>
              <a:rPr lang="en-US" dirty="0"/>
              <a:t>When you are collecting the duck eggs, you must check for the fertilized eggs. The fertilized eggs will be left to be hatched by the female ducks, while the unfertilized eggs will be taken for commercial purposes. </a:t>
            </a:r>
          </a:p>
          <a:p>
            <a:r>
              <a:rPr lang="en-US" dirty="0"/>
              <a:t>How will you check for fertilized eggs?  Remember chicken information. </a:t>
            </a:r>
          </a:p>
          <a:p>
            <a:r>
              <a:rPr lang="en-US" dirty="0"/>
              <a:t>For your ducks to thrive, it is advisable to keep them in a place with ponds of water. If you rear ducks on dry land, they will still be fine, but they will produce unfertilized eggs that will not hatch into ducklings. Ducks require water to be able to mate. </a:t>
            </a:r>
          </a:p>
        </p:txBody>
      </p:sp>
    </p:spTree>
    <p:extLst>
      <p:ext uri="{BB962C8B-B14F-4D97-AF65-F5344CB8AC3E}">
        <p14:creationId xmlns:p14="http://schemas.microsoft.com/office/powerpoint/2010/main" val="1855206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6">
    <p:bg>
      <p:bgPr>
        <a:solidFill>
          <a:srgbClr val="111111"/>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
          </a:xfrm>
          <a:prstGeom prst="rect">
            <a:avLst/>
          </a:prstGeom>
          <a:solidFill>
            <a:srgbClr val="D4831A"/>
          </a:solidFill>
          <a:ln w="12700">
            <a:solidFill>
              <a:srgbClr val="D4831A"/>
            </a:solidFill>
            <a:prstDash val="solid"/>
          </a:ln>
        </p:spPr>
        <p:txBody>
          <a:bodyPr/>
          <a:lstStyle/>
          <a:p>
            <a:endParaRPr lang="en-US"/>
          </a:p>
        </p:txBody>
      </p:sp>
      <p:sp>
        <p:nvSpPr>
          <p:cNvPr id="3" name="Text 1"/>
          <p:cNvSpPr/>
          <p:nvPr/>
        </p:nvSpPr>
        <p:spPr>
          <a:xfrm>
            <a:off x="548640" y="914400"/>
            <a:ext cx="8046720" cy="1737360"/>
          </a:xfrm>
          <a:prstGeom prst="rect">
            <a:avLst/>
          </a:prstGeom>
          <a:noFill/>
          <a:ln/>
        </p:spPr>
        <p:txBody>
          <a:bodyPr wrap="square" rtlCol="0" anchor="ctr"/>
          <a:lstStyle/>
          <a:p>
            <a:pPr marL="0" indent="0" algn="ctr">
              <a:buNone/>
            </a:pPr>
            <a:r>
              <a:rPr lang="en-US" sz="4000" b="1" dirty="0">
                <a:solidFill>
                  <a:srgbClr val="FFFFFF"/>
                </a:solidFill>
                <a:latin typeface="Arial Black" pitchFamily="34" charset="0"/>
                <a:ea typeface="Arial Black" pitchFamily="34" charset="-122"/>
                <a:cs typeface="Arial Black" pitchFamily="34" charset="-120"/>
              </a:rPr>
              <a:t>Duck Breeds in Zambia</a:t>
            </a:r>
            <a:endParaRPr lang="en-US" sz="4000" dirty="0"/>
          </a:p>
        </p:txBody>
      </p:sp>
      <p:sp>
        <p:nvSpPr>
          <p:cNvPr id="4" name="Text 2"/>
          <p:cNvSpPr/>
          <p:nvPr/>
        </p:nvSpPr>
        <p:spPr>
          <a:xfrm>
            <a:off x="548640" y="2651760"/>
            <a:ext cx="8046720" cy="457200"/>
          </a:xfrm>
          <a:prstGeom prst="rect">
            <a:avLst/>
          </a:prstGeom>
          <a:noFill/>
          <a:ln/>
        </p:spPr>
        <p:txBody>
          <a:bodyPr wrap="square" rtlCol="0" anchor="ctr"/>
          <a:lstStyle/>
          <a:p>
            <a:pPr marL="0" indent="0" algn="ctr">
              <a:buNone/>
            </a:pPr>
            <a:r>
              <a:rPr lang="en-US" sz="1600" dirty="0">
                <a:solidFill>
                  <a:srgbClr val="E8A142"/>
                </a:solidFill>
                <a:latin typeface="Calibri" pitchFamily="34" charset="0"/>
                <a:ea typeface="Calibri" pitchFamily="34" charset="-122"/>
                <a:cs typeface="Calibri" pitchFamily="34" charset="-120"/>
              </a:rPr>
              <a:t>Waterfowl Production for Meat &amp; Eggs</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41" name="Picture 40">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42" name="Straight Connector 41">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302703F-E09C-C04A-DA35-A27A79974DCB}"/>
              </a:ext>
            </a:extLst>
          </p:cNvPr>
          <p:cNvSpPr>
            <a:spLocks noGrp="1"/>
          </p:cNvSpPr>
          <p:nvPr>
            <p:ph type="title"/>
          </p:nvPr>
        </p:nvSpPr>
        <p:spPr>
          <a:xfrm>
            <a:off x="713447" y="65377"/>
            <a:ext cx="2647618" cy="786926"/>
          </a:xfrm>
        </p:spPr>
        <p:txBody>
          <a:bodyPr vert="horz" lIns="68580" tIns="34290" rIns="68580" bIns="34290" rtlCol="0" anchor="ctr">
            <a:normAutofit/>
          </a:bodyPr>
          <a:lstStyle/>
          <a:p>
            <a:r>
              <a:rPr lang="en-US" sz="2025" b="0" dirty="0"/>
              <a:t>Duck housing and management</a:t>
            </a:r>
          </a:p>
        </p:txBody>
      </p:sp>
      <p:sp>
        <p:nvSpPr>
          <p:cNvPr id="4" name="Content Placeholder 3">
            <a:extLst>
              <a:ext uri="{FF2B5EF4-FFF2-40B4-BE49-F238E27FC236}">
                <a16:creationId xmlns:a16="http://schemas.microsoft.com/office/drawing/2014/main" id="{0E6E8F07-62E8-75FB-32DC-05E1D79DE84B}"/>
              </a:ext>
            </a:extLst>
          </p:cNvPr>
          <p:cNvSpPr>
            <a:spLocks noGrp="1"/>
          </p:cNvSpPr>
          <p:nvPr>
            <p:ph sz="quarter" idx="4"/>
          </p:nvPr>
        </p:nvSpPr>
        <p:spPr>
          <a:xfrm>
            <a:off x="516113" y="858907"/>
            <a:ext cx="3495482" cy="3737299"/>
          </a:xfrm>
        </p:spPr>
        <p:txBody>
          <a:bodyPr vert="horz" lIns="68580" tIns="34290" rIns="68580" bIns="34290" rtlCol="0" anchor="t">
            <a:normAutofit fontScale="92500"/>
          </a:bodyPr>
          <a:lstStyle/>
          <a:p>
            <a:pPr indent="-171450">
              <a:lnSpc>
                <a:spcPct val="110000"/>
              </a:lnSpc>
              <a:buFont typeface="Arial" panose="020B0604020202020204" pitchFamily="34" charset="0"/>
              <a:buChar char="•"/>
            </a:pPr>
            <a:r>
              <a:rPr lang="en-US" sz="1100" b="1" dirty="0"/>
              <a:t>Ducks adapt well to a wide range of management systems provided they receive essential basic care.</a:t>
            </a:r>
          </a:p>
          <a:p>
            <a:pPr marL="257175" indent="-171450">
              <a:lnSpc>
                <a:spcPct val="110000"/>
              </a:lnSpc>
              <a:buFont typeface="Arial" panose="020B0604020202020204" pitchFamily="34" charset="0"/>
              <a:buChar char="•"/>
            </a:pPr>
            <a:r>
              <a:rPr lang="en-US" sz="1100" b="1" dirty="0"/>
              <a:t>Protection from predators and extremes in weather</a:t>
            </a:r>
          </a:p>
          <a:p>
            <a:pPr marL="257175" indent="-171450">
              <a:lnSpc>
                <a:spcPct val="110000"/>
              </a:lnSpc>
              <a:buFont typeface="Arial" panose="020B0604020202020204" pitchFamily="34" charset="0"/>
              <a:buChar char="•"/>
            </a:pPr>
            <a:r>
              <a:rPr lang="en-US" sz="1100" b="1" dirty="0"/>
              <a:t>A clean, dry, sheltered area- although they spend most of their time outdoors on ponds or in wet areas, they require a clean, dry area to retreat, rest, clean, and preen their feathers, which allows them to waterproof their plumage, which protects their skin from injury and helps keep their body warm</a:t>
            </a:r>
          </a:p>
          <a:p>
            <a:pPr marL="257175" indent="-171450">
              <a:lnSpc>
                <a:spcPct val="110000"/>
              </a:lnSpc>
              <a:buFont typeface="Arial" panose="020B0604020202020204" pitchFamily="34" charset="0"/>
              <a:buChar char="•"/>
            </a:pPr>
            <a:r>
              <a:rPr lang="en-US" sz="1100" b="1" dirty="0"/>
              <a:t>Clean water for drinking- free from germs and toxins</a:t>
            </a:r>
          </a:p>
          <a:p>
            <a:pPr marL="257175" indent="-171450">
              <a:lnSpc>
                <a:spcPct val="110000"/>
              </a:lnSpc>
              <a:buFont typeface="Arial" panose="020B0604020202020204" pitchFamily="34" charset="0"/>
              <a:buChar char="•"/>
            </a:pPr>
            <a:r>
              <a:rPr lang="en-US" sz="1100" b="1" dirty="0"/>
              <a:t>A diet that provides all of the duck’s daily nutritional needs</a:t>
            </a:r>
          </a:p>
          <a:p>
            <a:pPr marL="257175" indent="-171450">
              <a:lnSpc>
                <a:spcPct val="110000"/>
              </a:lnSpc>
              <a:buFont typeface="Arial" panose="020B0604020202020204" pitchFamily="34" charset="0"/>
              <a:buChar char="•"/>
            </a:pPr>
            <a:r>
              <a:rPr lang="en-US" sz="1100" b="1" dirty="0"/>
              <a:t>Adequate light stimulation, especially for layers</a:t>
            </a:r>
          </a:p>
          <a:p>
            <a:pPr marL="257175" indent="-171450">
              <a:lnSpc>
                <a:spcPct val="110000"/>
              </a:lnSpc>
              <a:buFont typeface="Arial" panose="020B0604020202020204" pitchFamily="34" charset="0"/>
              <a:buChar char="•"/>
            </a:pPr>
            <a:r>
              <a:rPr lang="en-US" sz="1100" b="1" dirty="0"/>
              <a:t>Protection from disease-Biosecurity and vaccinations</a:t>
            </a:r>
          </a:p>
          <a:p>
            <a:pPr marL="257175" indent="-171450">
              <a:lnSpc>
                <a:spcPct val="110000"/>
              </a:lnSpc>
              <a:buFont typeface="Arial" panose="020B0604020202020204" pitchFamily="34" charset="0"/>
              <a:buChar char="•"/>
            </a:pPr>
            <a:endParaRPr lang="en-US" sz="675" dirty="0"/>
          </a:p>
          <a:p>
            <a:pPr marL="257175" indent="-171450">
              <a:lnSpc>
                <a:spcPct val="110000"/>
              </a:lnSpc>
              <a:buFont typeface="Arial" panose="020B0604020202020204" pitchFamily="34" charset="0"/>
              <a:buChar char="•"/>
            </a:pPr>
            <a:endParaRPr lang="en-US" sz="675" dirty="0"/>
          </a:p>
        </p:txBody>
      </p:sp>
      <p:grpSp>
        <p:nvGrpSpPr>
          <p:cNvPr id="43" name="Group 42">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9" y="361629"/>
            <a:ext cx="4568843" cy="3861826"/>
            <a:chOff x="5460131" y="482171"/>
            <a:chExt cx="6091791" cy="5149101"/>
          </a:xfrm>
        </p:grpSpPr>
        <p:sp>
          <p:nvSpPr>
            <p:cNvPr id="18" name="Rectangle 17">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44" name="Rectangle 43">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pic>
        <p:nvPicPr>
          <p:cNvPr id="6" name="Picture Placeholder 5" descr="A duck standing in a grass field">
            <a:extLst>
              <a:ext uri="{FF2B5EF4-FFF2-40B4-BE49-F238E27FC236}">
                <a16:creationId xmlns:a16="http://schemas.microsoft.com/office/drawing/2014/main" id="{CCA641B0-EEFC-664B-32F7-9DD8B7AAEDDE}"/>
              </a:ext>
            </a:extLst>
          </p:cNvPr>
          <p:cNvPicPr>
            <a:picLocks noGrp="1" noChangeAspect="1"/>
          </p:cNvPicPr>
          <p:nvPr>
            <p:ph sz="half" idx="2"/>
          </p:nvPr>
        </p:nvPicPr>
        <p:blipFill rotWithShape="1">
          <a:blip r:embed="rId4"/>
          <a:srcRect l="13719" r="3345" b="-3"/>
          <a:stretch>
            <a:fillRect/>
          </a:stretch>
        </p:blipFill>
        <p:spPr>
          <a:xfrm>
            <a:off x="4570445" y="837259"/>
            <a:ext cx="3616163" cy="2899629"/>
          </a:xfrm>
          <a:prstGeom prst="rect">
            <a:avLst/>
          </a:prstGeom>
          <a:noFill/>
        </p:spPr>
      </p:pic>
    </p:spTree>
    <p:extLst>
      <p:ext uri="{BB962C8B-B14F-4D97-AF65-F5344CB8AC3E}">
        <p14:creationId xmlns:p14="http://schemas.microsoft.com/office/powerpoint/2010/main" val="319359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19" name="Picture 18">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21" name="Straight Connector 20">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C995497-B4FA-B626-BFF4-A7A7D3FDF5EC}"/>
              </a:ext>
            </a:extLst>
          </p:cNvPr>
          <p:cNvSpPr>
            <a:spLocks noGrp="1"/>
          </p:cNvSpPr>
          <p:nvPr>
            <p:ph type="title"/>
          </p:nvPr>
        </p:nvSpPr>
        <p:spPr>
          <a:xfrm>
            <a:off x="691789" y="361629"/>
            <a:ext cx="2647618" cy="786926"/>
          </a:xfrm>
        </p:spPr>
        <p:txBody>
          <a:bodyPr vert="horz" lIns="68580" tIns="34290" rIns="68580" bIns="34290" rtlCol="0" anchor="ctr">
            <a:noAutofit/>
          </a:bodyPr>
          <a:lstStyle/>
          <a:p>
            <a:r>
              <a:rPr lang="en-US" sz="2800" b="0" dirty="0"/>
              <a:t>Methods of raising ducks</a:t>
            </a:r>
          </a:p>
        </p:txBody>
      </p:sp>
      <p:sp>
        <p:nvSpPr>
          <p:cNvPr id="4" name="Content Placeholder 3">
            <a:extLst>
              <a:ext uri="{FF2B5EF4-FFF2-40B4-BE49-F238E27FC236}">
                <a16:creationId xmlns:a16="http://schemas.microsoft.com/office/drawing/2014/main" id="{D8D066E7-6FF2-8C78-98E3-5634AD955BAF}"/>
              </a:ext>
            </a:extLst>
          </p:cNvPr>
          <p:cNvSpPr>
            <a:spLocks noGrp="1"/>
          </p:cNvSpPr>
          <p:nvPr>
            <p:ph sz="quarter" idx="4"/>
          </p:nvPr>
        </p:nvSpPr>
        <p:spPr>
          <a:xfrm>
            <a:off x="1088686" y="1511799"/>
            <a:ext cx="2644892" cy="2587960"/>
          </a:xfrm>
        </p:spPr>
        <p:txBody>
          <a:bodyPr vert="horz" lIns="68580" tIns="34290" rIns="68580" bIns="34290" rtlCol="0" anchor="t">
            <a:normAutofit/>
          </a:bodyPr>
          <a:lstStyle/>
          <a:p>
            <a:pPr indent="-171450">
              <a:buFont typeface="Arial" panose="020B0604020202020204" pitchFamily="34" charset="0"/>
              <a:buChar char="•"/>
            </a:pPr>
            <a:r>
              <a:rPr lang="en-US" sz="2000" dirty="0"/>
              <a:t>Small home flock</a:t>
            </a:r>
          </a:p>
          <a:p>
            <a:pPr indent="-171450">
              <a:buFont typeface="Arial" panose="020B0604020202020204" pitchFamily="34" charset="0"/>
              <a:buChar char="•"/>
            </a:pPr>
            <a:r>
              <a:rPr lang="en-US" sz="2000" dirty="0"/>
              <a:t>Raising ducks on   open ponds</a:t>
            </a:r>
          </a:p>
          <a:p>
            <a:pPr indent="-171450">
              <a:buFont typeface="Arial" panose="020B0604020202020204" pitchFamily="34" charset="0"/>
              <a:buChar char="•"/>
            </a:pPr>
            <a:r>
              <a:rPr lang="en-US" sz="2000" dirty="0"/>
              <a:t>Herding</a:t>
            </a:r>
          </a:p>
          <a:p>
            <a:pPr indent="-171450">
              <a:buFont typeface="Arial" panose="020B0604020202020204" pitchFamily="34" charset="0"/>
              <a:buChar char="•"/>
            </a:pPr>
            <a:r>
              <a:rPr lang="en-US" sz="2000" dirty="0"/>
              <a:t>Brooding</a:t>
            </a:r>
          </a:p>
        </p:txBody>
      </p:sp>
      <p:grpSp>
        <p:nvGrpSpPr>
          <p:cNvPr id="23" name="Group 22">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9" y="361629"/>
            <a:ext cx="4568843" cy="3861826"/>
            <a:chOff x="5460131" y="482171"/>
            <a:chExt cx="6091791" cy="5149101"/>
          </a:xfrm>
        </p:grpSpPr>
        <p:sp>
          <p:nvSpPr>
            <p:cNvPr id="24" name="Rectangle 23">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5" name="Rectangle 24">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pic>
        <p:nvPicPr>
          <p:cNvPr id="12" name="Picture Placeholder 11" descr="A person walking with a group of ducks">
            <a:extLst>
              <a:ext uri="{FF2B5EF4-FFF2-40B4-BE49-F238E27FC236}">
                <a16:creationId xmlns:a16="http://schemas.microsoft.com/office/drawing/2014/main" id="{9CB28B87-D6EC-2188-9365-E5919ABED800}"/>
              </a:ext>
            </a:extLst>
          </p:cNvPr>
          <p:cNvPicPr>
            <a:picLocks noGrp="1" noChangeAspect="1"/>
          </p:cNvPicPr>
          <p:nvPr>
            <p:ph sz="half" idx="2"/>
          </p:nvPr>
        </p:nvPicPr>
        <p:blipFill rotWithShape="1">
          <a:blip r:embed="rId4"/>
          <a:srcRect r="8336" b="-2"/>
          <a:stretch>
            <a:fillRect/>
          </a:stretch>
        </p:blipFill>
        <p:spPr>
          <a:xfrm>
            <a:off x="4570445" y="837259"/>
            <a:ext cx="3616163" cy="2899629"/>
          </a:xfrm>
          <a:prstGeom prst="rect">
            <a:avLst/>
          </a:prstGeom>
          <a:noFill/>
        </p:spPr>
      </p:pic>
    </p:spTree>
    <p:extLst>
      <p:ext uri="{BB962C8B-B14F-4D97-AF65-F5344CB8AC3E}">
        <p14:creationId xmlns:p14="http://schemas.microsoft.com/office/powerpoint/2010/main" val="3005120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13" name="Picture 1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15" name="Straight Connector 1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0B1C751-DFF9-BFF1-A41F-3EE0012AE322}"/>
              </a:ext>
            </a:extLst>
          </p:cNvPr>
          <p:cNvSpPr>
            <a:spLocks noGrp="1"/>
          </p:cNvSpPr>
          <p:nvPr>
            <p:ph type="title"/>
          </p:nvPr>
        </p:nvSpPr>
        <p:spPr>
          <a:xfrm>
            <a:off x="957392" y="209928"/>
            <a:ext cx="2647618" cy="786926"/>
          </a:xfrm>
        </p:spPr>
        <p:txBody>
          <a:bodyPr vert="horz" lIns="68580" tIns="34290" rIns="68580" bIns="34290" rtlCol="0" anchor="ctr">
            <a:normAutofit/>
          </a:bodyPr>
          <a:lstStyle/>
          <a:p>
            <a:pPr algn="ctr">
              <a:lnSpc>
                <a:spcPct val="90000"/>
              </a:lnSpc>
            </a:pPr>
            <a:r>
              <a:rPr lang="en-US" sz="2400" b="0" dirty="0">
                <a:solidFill>
                  <a:schemeClr val="accent1"/>
                </a:solidFill>
              </a:rPr>
              <a:t>Small home flock</a:t>
            </a:r>
          </a:p>
        </p:txBody>
      </p:sp>
      <p:sp>
        <p:nvSpPr>
          <p:cNvPr id="4" name="Content Placeholder 3">
            <a:extLst>
              <a:ext uri="{FF2B5EF4-FFF2-40B4-BE49-F238E27FC236}">
                <a16:creationId xmlns:a16="http://schemas.microsoft.com/office/drawing/2014/main" id="{608B6CE6-10EA-202A-5804-D6594E32BE89}"/>
              </a:ext>
            </a:extLst>
          </p:cNvPr>
          <p:cNvSpPr>
            <a:spLocks noGrp="1"/>
          </p:cNvSpPr>
          <p:nvPr>
            <p:ph type="body" sz="quarter" idx="17"/>
          </p:nvPr>
        </p:nvSpPr>
        <p:spPr>
          <a:xfrm>
            <a:off x="713447" y="1095556"/>
            <a:ext cx="3137707" cy="3278036"/>
          </a:xfrm>
        </p:spPr>
        <p:txBody>
          <a:bodyPr vert="horz" lIns="68580" tIns="34290" rIns="68580" bIns="34290" rtlCol="0" anchor="t">
            <a:normAutofit fontScale="92500"/>
          </a:bodyPr>
          <a:lstStyle/>
          <a:p>
            <a:pPr indent="-171450" algn="l">
              <a:lnSpc>
                <a:spcPct val="110000"/>
              </a:lnSpc>
              <a:buFont typeface="Arial" panose="020B0604020202020204" pitchFamily="34" charset="0"/>
              <a:buChar char="•"/>
            </a:pPr>
            <a:r>
              <a:rPr lang="en-US" sz="1400" dirty="0">
                <a:solidFill>
                  <a:schemeClr val="tx1"/>
                </a:solidFill>
              </a:rPr>
              <a:t>Typical requirements</a:t>
            </a:r>
          </a:p>
          <a:p>
            <a:pPr marL="257175" indent="-171450" algn="l">
              <a:lnSpc>
                <a:spcPct val="110000"/>
              </a:lnSpc>
              <a:buFont typeface="Arial" panose="020B0604020202020204" pitchFamily="34" charset="0"/>
              <a:buChar char="•"/>
            </a:pPr>
            <a:r>
              <a:rPr lang="en-US" sz="1400" dirty="0">
                <a:solidFill>
                  <a:schemeClr val="tx1"/>
                </a:solidFill>
              </a:rPr>
              <a:t>A brooder for first week or so, to get ducklings started without stress</a:t>
            </a:r>
          </a:p>
          <a:p>
            <a:pPr marL="257175" indent="-171450" algn="l">
              <a:lnSpc>
                <a:spcPct val="110000"/>
              </a:lnSpc>
              <a:buFont typeface="Arial" panose="020B0604020202020204" pitchFamily="34" charset="0"/>
              <a:buChar char="•"/>
            </a:pPr>
            <a:r>
              <a:rPr lang="en-US" sz="1400" dirty="0">
                <a:solidFill>
                  <a:schemeClr val="tx1"/>
                </a:solidFill>
              </a:rPr>
              <a:t>Yard space</a:t>
            </a:r>
          </a:p>
          <a:p>
            <a:pPr marL="257175" indent="-171450" algn="l">
              <a:lnSpc>
                <a:spcPct val="110000"/>
              </a:lnSpc>
              <a:buFont typeface="Arial" panose="020B0604020202020204" pitchFamily="34" charset="0"/>
              <a:buChar char="•"/>
            </a:pPr>
            <a:r>
              <a:rPr lang="en-US" sz="1400" dirty="0">
                <a:solidFill>
                  <a:schemeClr val="tx1"/>
                </a:solidFill>
              </a:rPr>
              <a:t>A simple structure, such as a shed, should be bedded with straw shavings or dry absorbent material</a:t>
            </a:r>
          </a:p>
          <a:p>
            <a:pPr marL="257175" indent="-171450" algn="l">
              <a:lnSpc>
                <a:spcPct val="110000"/>
              </a:lnSpc>
              <a:buFont typeface="Arial" panose="020B0604020202020204" pitchFamily="34" charset="0"/>
              <a:buChar char="•"/>
            </a:pPr>
            <a:r>
              <a:rPr lang="en-US" sz="1400" dirty="0">
                <a:solidFill>
                  <a:schemeClr val="tx1"/>
                </a:solidFill>
              </a:rPr>
              <a:t>Inexpensive fencing</a:t>
            </a:r>
          </a:p>
          <a:p>
            <a:pPr marL="257175" indent="-171450" algn="l">
              <a:lnSpc>
                <a:spcPct val="110000"/>
              </a:lnSpc>
              <a:buFont typeface="Arial" panose="020B0604020202020204" pitchFamily="34" charset="0"/>
              <a:buChar char="•"/>
            </a:pPr>
            <a:r>
              <a:rPr lang="en-US" sz="1400" dirty="0">
                <a:solidFill>
                  <a:schemeClr val="tx1"/>
                </a:solidFill>
              </a:rPr>
              <a:t>A feed hopper</a:t>
            </a:r>
          </a:p>
          <a:p>
            <a:pPr marL="257175" indent="-171450" algn="l">
              <a:lnSpc>
                <a:spcPct val="110000"/>
              </a:lnSpc>
              <a:buFont typeface="Arial" panose="020B0604020202020204" pitchFamily="34" charset="0"/>
              <a:buChar char="•"/>
            </a:pPr>
            <a:r>
              <a:rPr lang="en-US" sz="1400" dirty="0">
                <a:solidFill>
                  <a:schemeClr val="tx1"/>
                </a:solidFill>
              </a:rPr>
              <a:t> Well-drained area of yard, so it will drain quickly if it rains</a:t>
            </a:r>
          </a:p>
          <a:p>
            <a:pPr marL="257175" indent="-171450" algn="l">
              <a:lnSpc>
                <a:spcPct val="110000"/>
              </a:lnSpc>
              <a:buFont typeface="Arial" panose="020B0604020202020204" pitchFamily="34" charset="0"/>
              <a:buChar char="•"/>
            </a:pPr>
            <a:endParaRPr lang="en-US" sz="975" dirty="0">
              <a:solidFill>
                <a:schemeClr val="tx1"/>
              </a:solidFill>
            </a:endParaRPr>
          </a:p>
          <a:p>
            <a:pPr marL="257175" indent="-171450" algn="l">
              <a:lnSpc>
                <a:spcPct val="110000"/>
              </a:lnSpc>
              <a:buFont typeface="Arial" panose="020B0604020202020204" pitchFamily="34" charset="0"/>
              <a:buChar char="•"/>
            </a:pPr>
            <a:endParaRPr lang="en-US" sz="975" dirty="0">
              <a:solidFill>
                <a:schemeClr val="tx1"/>
              </a:solidFill>
            </a:endParaRPr>
          </a:p>
        </p:txBody>
      </p:sp>
      <p:grpSp>
        <p:nvGrpSpPr>
          <p:cNvPr id="17" name="Group 16">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9" y="361629"/>
            <a:ext cx="4568843" cy="3861826"/>
            <a:chOff x="5460131" y="482171"/>
            <a:chExt cx="6091791" cy="5149101"/>
          </a:xfrm>
        </p:grpSpPr>
        <p:sp>
          <p:nvSpPr>
            <p:cNvPr id="18" name="Rectangle 17">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9" name="Rectangle 18">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pic>
        <p:nvPicPr>
          <p:cNvPr id="6" name="Picture Placeholder 5" descr="A group of ducks walking on dirt  Description automatically generated">
            <a:extLst>
              <a:ext uri="{FF2B5EF4-FFF2-40B4-BE49-F238E27FC236}">
                <a16:creationId xmlns:a16="http://schemas.microsoft.com/office/drawing/2014/main" id="{AEC38D68-9134-2BEF-AE3B-F2AF518E27CF}"/>
              </a:ext>
            </a:extLst>
          </p:cNvPr>
          <p:cNvPicPr>
            <a:picLocks noGrp="1" noChangeAspect="1"/>
          </p:cNvPicPr>
          <p:nvPr>
            <p:ph type="pic" sz="quarter" idx="14"/>
          </p:nvPr>
        </p:nvPicPr>
        <p:blipFill rotWithShape="1">
          <a:blip r:embed="rId4"/>
          <a:srcRect r="16755"/>
          <a:stretch>
            <a:fillRect/>
          </a:stretch>
        </p:blipFill>
        <p:spPr>
          <a:xfrm>
            <a:off x="4570445" y="837259"/>
            <a:ext cx="3616163" cy="2899629"/>
          </a:xfrm>
          <a:prstGeom prst="rect">
            <a:avLst/>
          </a:prstGeom>
          <a:noFill/>
        </p:spPr>
      </p:pic>
    </p:spTree>
    <p:extLst>
      <p:ext uri="{BB962C8B-B14F-4D97-AF65-F5344CB8AC3E}">
        <p14:creationId xmlns:p14="http://schemas.microsoft.com/office/powerpoint/2010/main" val="2122169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13" name="Picture 1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15" name="Straight Connector 1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3E90A7-EE8E-DE92-FC0E-3742C7749B77}"/>
              </a:ext>
            </a:extLst>
          </p:cNvPr>
          <p:cNvSpPr>
            <a:spLocks noGrp="1"/>
          </p:cNvSpPr>
          <p:nvPr>
            <p:ph type="title"/>
          </p:nvPr>
        </p:nvSpPr>
        <p:spPr>
          <a:xfrm>
            <a:off x="713447" y="179832"/>
            <a:ext cx="2647618" cy="786926"/>
          </a:xfrm>
        </p:spPr>
        <p:txBody>
          <a:bodyPr vert="horz" lIns="68580" tIns="34290" rIns="68580" bIns="34290" rtlCol="0" anchor="ctr">
            <a:normAutofit/>
          </a:bodyPr>
          <a:lstStyle/>
          <a:p>
            <a:r>
              <a:rPr lang="en-US" sz="2800" b="0" dirty="0"/>
              <a:t>Open ponds</a:t>
            </a:r>
          </a:p>
        </p:txBody>
      </p:sp>
      <p:sp>
        <p:nvSpPr>
          <p:cNvPr id="4" name="Content Placeholder 3">
            <a:extLst>
              <a:ext uri="{FF2B5EF4-FFF2-40B4-BE49-F238E27FC236}">
                <a16:creationId xmlns:a16="http://schemas.microsoft.com/office/drawing/2014/main" id="{D44C70A5-6124-BF34-0705-9B8785E8B5DB}"/>
              </a:ext>
            </a:extLst>
          </p:cNvPr>
          <p:cNvSpPr>
            <a:spLocks noGrp="1"/>
          </p:cNvSpPr>
          <p:nvPr>
            <p:ph sz="quarter" idx="4"/>
          </p:nvPr>
        </p:nvSpPr>
        <p:spPr>
          <a:xfrm>
            <a:off x="713447" y="973362"/>
            <a:ext cx="3020131" cy="3126397"/>
          </a:xfrm>
        </p:spPr>
        <p:txBody>
          <a:bodyPr vert="horz" lIns="68580" tIns="34290" rIns="68580" bIns="34290" rtlCol="0" anchor="t">
            <a:normAutofit/>
          </a:bodyPr>
          <a:lstStyle/>
          <a:p>
            <a:pPr indent="-171450">
              <a:lnSpc>
                <a:spcPct val="110000"/>
              </a:lnSpc>
              <a:buFont typeface="Arial" panose="020B0604020202020204" pitchFamily="34" charset="0"/>
              <a:buChar char="•"/>
            </a:pPr>
            <a:r>
              <a:rPr lang="en-US" dirty="0"/>
              <a:t>Requirements</a:t>
            </a:r>
          </a:p>
          <a:p>
            <a:pPr marL="257175" indent="-171450">
              <a:lnSpc>
                <a:spcPct val="110000"/>
              </a:lnSpc>
              <a:buFont typeface="Arial" panose="020B0604020202020204" pitchFamily="34" charset="0"/>
              <a:buChar char="•"/>
            </a:pPr>
            <a:r>
              <a:rPr lang="en-US" dirty="0"/>
              <a:t>Nearby dry sheltered area</a:t>
            </a:r>
          </a:p>
          <a:p>
            <a:pPr marL="257175" indent="-171450">
              <a:lnSpc>
                <a:spcPct val="110000"/>
              </a:lnSpc>
              <a:buFont typeface="Arial" panose="020B0604020202020204" pitchFamily="34" charset="0"/>
              <a:buChar char="•"/>
            </a:pPr>
            <a:r>
              <a:rPr lang="en-US" dirty="0"/>
              <a:t>Can combine with raising fish for human needs such as tilapia</a:t>
            </a:r>
          </a:p>
          <a:p>
            <a:pPr marL="428625" lvl="1">
              <a:lnSpc>
                <a:spcPct val="110000"/>
              </a:lnSpc>
            </a:pPr>
            <a:r>
              <a:rPr lang="en-US" dirty="0"/>
              <a:t>Duck manure can be used by fish for food</a:t>
            </a:r>
          </a:p>
          <a:p>
            <a:pPr marL="428625" lvl="1">
              <a:lnSpc>
                <a:spcPct val="110000"/>
              </a:lnSpc>
            </a:pPr>
            <a:r>
              <a:rPr lang="en-US" dirty="0"/>
              <a:t>May need to supplement food for ducks</a:t>
            </a:r>
          </a:p>
          <a:p>
            <a:pPr marL="428625" lvl="1">
              <a:lnSpc>
                <a:spcPct val="110000"/>
              </a:lnSpc>
            </a:pPr>
            <a:r>
              <a:rPr lang="en-US" dirty="0"/>
              <a:t>Try to keep wild waterfowl away for biosecurity</a:t>
            </a:r>
          </a:p>
        </p:txBody>
      </p:sp>
      <p:grpSp>
        <p:nvGrpSpPr>
          <p:cNvPr id="17" name="Group 16">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9" y="361629"/>
            <a:ext cx="4568843" cy="3861826"/>
            <a:chOff x="5460131" y="482171"/>
            <a:chExt cx="6091791" cy="5149101"/>
          </a:xfrm>
        </p:grpSpPr>
        <p:sp>
          <p:nvSpPr>
            <p:cNvPr id="18" name="Rectangle 17">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9" name="Rectangle 18">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pic>
        <p:nvPicPr>
          <p:cNvPr id="6" name="Picture Placeholder 5" descr="A group of ducks and ducks on a beach">
            <a:extLst>
              <a:ext uri="{FF2B5EF4-FFF2-40B4-BE49-F238E27FC236}">
                <a16:creationId xmlns:a16="http://schemas.microsoft.com/office/drawing/2014/main" id="{4AAD34C2-B772-9E68-C599-49B6D05CDBC7}"/>
              </a:ext>
            </a:extLst>
          </p:cNvPr>
          <p:cNvPicPr>
            <a:picLocks noGrp="1" noChangeAspect="1"/>
          </p:cNvPicPr>
          <p:nvPr>
            <p:ph sz="half" idx="2"/>
          </p:nvPr>
        </p:nvPicPr>
        <p:blipFill rotWithShape="1">
          <a:blip r:embed="rId4"/>
          <a:srcRect l="8976" r="20874"/>
          <a:stretch>
            <a:fillRect/>
          </a:stretch>
        </p:blipFill>
        <p:spPr>
          <a:xfrm>
            <a:off x="4570445" y="837259"/>
            <a:ext cx="3616163" cy="2899629"/>
          </a:xfrm>
          <a:prstGeom prst="rect">
            <a:avLst/>
          </a:prstGeom>
          <a:noFill/>
        </p:spPr>
      </p:pic>
    </p:spTree>
    <p:extLst>
      <p:ext uri="{BB962C8B-B14F-4D97-AF65-F5344CB8AC3E}">
        <p14:creationId xmlns:p14="http://schemas.microsoft.com/office/powerpoint/2010/main" val="1018135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34" name="Picture 33">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35" name="Straight Connector 34">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A75317D-5476-C843-E275-B04FEFBCE020}"/>
              </a:ext>
            </a:extLst>
          </p:cNvPr>
          <p:cNvSpPr>
            <a:spLocks noGrp="1"/>
          </p:cNvSpPr>
          <p:nvPr>
            <p:ph type="title"/>
          </p:nvPr>
        </p:nvSpPr>
        <p:spPr>
          <a:xfrm>
            <a:off x="836243" y="174265"/>
            <a:ext cx="2647618" cy="786926"/>
          </a:xfrm>
        </p:spPr>
        <p:txBody>
          <a:bodyPr vert="horz" lIns="68580" tIns="34290" rIns="68580" bIns="34290" rtlCol="0" anchor="ctr">
            <a:normAutofit/>
          </a:bodyPr>
          <a:lstStyle/>
          <a:p>
            <a:r>
              <a:rPr lang="en-US" sz="2400" b="0" dirty="0"/>
              <a:t>HERDING duck management</a:t>
            </a:r>
          </a:p>
        </p:txBody>
      </p:sp>
      <p:sp>
        <p:nvSpPr>
          <p:cNvPr id="4" name="Content Placeholder 3">
            <a:extLst>
              <a:ext uri="{FF2B5EF4-FFF2-40B4-BE49-F238E27FC236}">
                <a16:creationId xmlns:a16="http://schemas.microsoft.com/office/drawing/2014/main" id="{06FA6FB3-8A87-951A-A71D-4E3BD5F4C23D}"/>
              </a:ext>
            </a:extLst>
          </p:cNvPr>
          <p:cNvSpPr>
            <a:spLocks noGrp="1"/>
          </p:cNvSpPr>
          <p:nvPr>
            <p:ph sz="half" idx="2"/>
          </p:nvPr>
        </p:nvSpPr>
        <p:spPr>
          <a:xfrm>
            <a:off x="836243" y="967795"/>
            <a:ext cx="2897335" cy="3328160"/>
          </a:xfrm>
        </p:spPr>
        <p:txBody>
          <a:bodyPr vert="horz" lIns="68580" tIns="34290" rIns="68580" bIns="34290" rtlCol="0" anchor="t">
            <a:normAutofit/>
          </a:bodyPr>
          <a:lstStyle/>
          <a:p>
            <a:pPr indent="-171450">
              <a:lnSpc>
                <a:spcPct val="110000"/>
              </a:lnSpc>
              <a:buFont typeface="Arial" panose="020B0604020202020204" pitchFamily="34" charset="0"/>
              <a:buChar char="•"/>
            </a:pPr>
            <a:r>
              <a:rPr lang="en-US" sz="1100" dirty="0"/>
              <a:t>Typical for Indonesia  herds of 90 to 130</a:t>
            </a:r>
          </a:p>
          <a:p>
            <a:pPr indent="-171450">
              <a:lnSpc>
                <a:spcPct val="110000"/>
              </a:lnSpc>
              <a:buFont typeface="Arial" panose="020B0604020202020204" pitchFamily="34" charset="0"/>
              <a:buChar char="•"/>
            </a:pPr>
            <a:r>
              <a:rPr lang="en-US" sz="1100" dirty="0"/>
              <a:t>During the day, the flock usually, mature females are allowed to search for food in areas where plentiful</a:t>
            </a:r>
          </a:p>
          <a:p>
            <a:pPr indent="-171450">
              <a:lnSpc>
                <a:spcPct val="110000"/>
              </a:lnSpc>
              <a:buFont typeface="Arial" panose="020B0604020202020204" pitchFamily="34" charset="0"/>
              <a:buChar char="•"/>
            </a:pPr>
            <a:r>
              <a:rPr lang="en-US" sz="1100" dirty="0"/>
              <a:t>At night, the flock is returned to confinement, usually a bamboo pen, where eggs are laid during the night, which are collected or sold</a:t>
            </a:r>
          </a:p>
          <a:p>
            <a:pPr indent="-171450">
              <a:lnSpc>
                <a:spcPct val="110000"/>
              </a:lnSpc>
              <a:buFont typeface="Arial" panose="020B0604020202020204" pitchFamily="34" charset="0"/>
              <a:buChar char="•"/>
            </a:pPr>
            <a:r>
              <a:rPr lang="en-US" sz="1100" dirty="0"/>
              <a:t>Major parts of the diet are whole grains, snails, insects, leaf material, crabs, and frogs. Herder's job is to move to a new source of food.</a:t>
            </a:r>
          </a:p>
          <a:p>
            <a:pPr indent="-171450">
              <a:lnSpc>
                <a:spcPct val="110000"/>
              </a:lnSpc>
              <a:buFont typeface="Arial" panose="020B0604020202020204" pitchFamily="34" charset="0"/>
              <a:buChar char="•"/>
            </a:pPr>
            <a:r>
              <a:rPr lang="en-US" sz="1100" dirty="0"/>
              <a:t>Portable fencing and other equipment are moved with the flock and set up as a base camp</a:t>
            </a:r>
            <a:r>
              <a:rPr lang="en-US" sz="825" dirty="0"/>
              <a:t>.  </a:t>
            </a:r>
          </a:p>
          <a:p>
            <a:pPr indent="-171450">
              <a:lnSpc>
                <a:spcPct val="110000"/>
              </a:lnSpc>
              <a:buFont typeface="Arial" panose="020B0604020202020204" pitchFamily="34" charset="0"/>
              <a:buChar char="•"/>
            </a:pPr>
            <a:endParaRPr lang="en-US" sz="825" dirty="0"/>
          </a:p>
        </p:txBody>
      </p:sp>
      <p:grpSp>
        <p:nvGrpSpPr>
          <p:cNvPr id="36" name="Group 35">
            <a:extLst>
              <a:ext uri="{FF2B5EF4-FFF2-40B4-BE49-F238E27FC236}">
                <a16:creationId xmlns:a16="http://schemas.microsoft.com/office/drawing/2014/main" id="{52EE9E57-6761-41DA-9027-1C974C7A22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9" y="361629"/>
            <a:ext cx="4568843" cy="3861826"/>
            <a:chOff x="5460131" y="482171"/>
            <a:chExt cx="6091791" cy="5149101"/>
          </a:xfrm>
        </p:grpSpPr>
        <p:sp>
          <p:nvSpPr>
            <p:cNvPr id="18" name="Rectangle 17">
              <a:extLst>
                <a:ext uri="{FF2B5EF4-FFF2-40B4-BE49-F238E27FC236}">
                  <a16:creationId xmlns:a16="http://schemas.microsoft.com/office/drawing/2014/main" id="{9A259651-E3A2-4994-9C7E-F9C996FEE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9" name="Rectangle 18">
              <a:extLst>
                <a:ext uri="{FF2B5EF4-FFF2-40B4-BE49-F238E27FC236}">
                  <a16:creationId xmlns:a16="http://schemas.microsoft.com/office/drawing/2014/main" id="{21C10BF1-7660-4980-8A86-050AC1679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sp>
        <p:nvSpPr>
          <p:cNvPr id="37" name="Rectangle 36">
            <a:extLst>
              <a:ext uri="{FF2B5EF4-FFF2-40B4-BE49-F238E27FC236}">
                <a16:creationId xmlns:a16="http://schemas.microsoft.com/office/drawing/2014/main" id="{0B3E85F7-A121-4BE2-94EF-7251990E2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7012" y="741167"/>
            <a:ext cx="3850745" cy="3094609"/>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pic>
        <p:nvPicPr>
          <p:cNvPr id="6" name="Picture Placeholder 5" descr="A group of ducks crossing a road  Description automatically generated">
            <a:extLst>
              <a:ext uri="{FF2B5EF4-FFF2-40B4-BE49-F238E27FC236}">
                <a16:creationId xmlns:a16="http://schemas.microsoft.com/office/drawing/2014/main" id="{E677E0D5-2018-1500-EC72-26827CE64661}"/>
              </a:ext>
            </a:extLst>
          </p:cNvPr>
          <p:cNvPicPr>
            <a:picLocks noGrp="1" noChangeAspect="1"/>
          </p:cNvPicPr>
          <p:nvPr>
            <p:ph sz="quarter" idx="4"/>
          </p:nvPr>
        </p:nvPicPr>
        <p:blipFill rotWithShape="1">
          <a:blip r:embed="rId4"/>
          <a:srcRect t="11558" r="-1" b="13440"/>
          <a:stretch/>
        </p:blipFill>
        <p:spPr>
          <a:xfrm>
            <a:off x="4570445" y="931012"/>
            <a:ext cx="3616163" cy="2712122"/>
          </a:xfrm>
          <a:prstGeom prst="rect">
            <a:avLst/>
          </a:prstGeom>
          <a:noFill/>
        </p:spPr>
      </p:pic>
    </p:spTree>
    <p:extLst>
      <p:ext uri="{BB962C8B-B14F-4D97-AF65-F5344CB8AC3E}">
        <p14:creationId xmlns:p14="http://schemas.microsoft.com/office/powerpoint/2010/main" val="2916770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13" name="Picture 12">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15" name="Straight Connector 14">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AD002C-3B50-1F5B-6769-4A9695C2F7F7}"/>
              </a:ext>
            </a:extLst>
          </p:cNvPr>
          <p:cNvSpPr>
            <a:spLocks noGrp="1"/>
          </p:cNvSpPr>
          <p:nvPr>
            <p:ph type="title"/>
          </p:nvPr>
        </p:nvSpPr>
        <p:spPr>
          <a:xfrm>
            <a:off x="1088685" y="603391"/>
            <a:ext cx="2647618" cy="786926"/>
          </a:xfrm>
        </p:spPr>
        <p:txBody>
          <a:bodyPr vert="horz" lIns="68580" tIns="34290" rIns="68580" bIns="34290" rtlCol="0" anchor="ctr" anchorCtr="0">
            <a:normAutofit/>
          </a:bodyPr>
          <a:lstStyle/>
          <a:p>
            <a:r>
              <a:rPr lang="en-US" sz="2400" b="0"/>
              <a:t>Brooding- commercial  </a:t>
            </a:r>
          </a:p>
        </p:txBody>
      </p:sp>
      <p:sp>
        <p:nvSpPr>
          <p:cNvPr id="4" name="Content Placeholder 3">
            <a:extLst>
              <a:ext uri="{FF2B5EF4-FFF2-40B4-BE49-F238E27FC236}">
                <a16:creationId xmlns:a16="http://schemas.microsoft.com/office/drawing/2014/main" id="{11FB0773-7281-9C63-35A5-EF000A1BA1ED}"/>
              </a:ext>
            </a:extLst>
          </p:cNvPr>
          <p:cNvSpPr>
            <a:spLocks noGrp="1"/>
          </p:cNvSpPr>
          <p:nvPr>
            <p:ph idx="1"/>
          </p:nvPr>
        </p:nvSpPr>
        <p:spPr>
          <a:xfrm>
            <a:off x="1088686" y="1511799"/>
            <a:ext cx="2644892" cy="2587960"/>
          </a:xfrm>
        </p:spPr>
        <p:txBody>
          <a:bodyPr vert="horz" lIns="68580" tIns="34290" rIns="68580" bIns="34290" rtlCol="0" anchor="t">
            <a:normAutofit lnSpcReduction="10000"/>
          </a:bodyPr>
          <a:lstStyle/>
          <a:p>
            <a:pPr indent="-171450">
              <a:buFont typeface="Arial" panose="020B0604020202020204" pitchFamily="34" charset="0"/>
              <a:buChar char="•"/>
            </a:pPr>
            <a:r>
              <a:rPr lang="en-US" sz="1125"/>
              <a:t>Sources of information</a:t>
            </a:r>
          </a:p>
          <a:p>
            <a:pPr indent="-171450">
              <a:buFont typeface="Arial" panose="020B0604020202020204" pitchFamily="34" charset="0"/>
              <a:buChar char="•"/>
            </a:pPr>
            <a:endParaRPr lang="en-US" sz="1125"/>
          </a:p>
          <a:p>
            <a:pPr indent="-171450">
              <a:buFont typeface="Arial" panose="020B0604020202020204" pitchFamily="34" charset="0"/>
              <a:buChar char="•"/>
            </a:pPr>
            <a:r>
              <a:rPr lang="en-US" sz="1125"/>
              <a:t> Orr, H.L., 1969. Duck and Goose Raising. Publication 532. Ontario</a:t>
            </a:r>
          </a:p>
          <a:p>
            <a:pPr indent="-171450">
              <a:buFont typeface="Arial" panose="020B0604020202020204" pitchFamily="34" charset="0"/>
              <a:buChar char="•"/>
            </a:pPr>
            <a:r>
              <a:rPr lang="en-US" sz="1125"/>
              <a:t>Department of Agric. and Food, Parliament Building, Toronto, Canada.</a:t>
            </a:r>
          </a:p>
          <a:p>
            <a:pPr indent="-171450">
              <a:buFont typeface="Arial" panose="020B0604020202020204" pitchFamily="34" charset="0"/>
              <a:buChar char="•"/>
            </a:pPr>
            <a:r>
              <a:rPr lang="en-US" sz="1125"/>
              <a:t>j. Scott, M.L., and Dean, W.F., 1991. Nutrition and Management of</a:t>
            </a:r>
          </a:p>
          <a:p>
            <a:pPr indent="-171450">
              <a:buFont typeface="Arial" panose="020B0604020202020204" pitchFamily="34" charset="0"/>
              <a:buChar char="•"/>
            </a:pPr>
            <a:r>
              <a:rPr lang="en-US" sz="1125"/>
              <a:t>Ducks. M.L. Scott, Ithaca, NY 14853.</a:t>
            </a:r>
          </a:p>
        </p:txBody>
      </p:sp>
      <p:grpSp>
        <p:nvGrpSpPr>
          <p:cNvPr id="17" name="Group 16">
            <a:extLst>
              <a:ext uri="{FF2B5EF4-FFF2-40B4-BE49-F238E27FC236}">
                <a16:creationId xmlns:a16="http://schemas.microsoft.com/office/drawing/2014/main" id="{52EE9E57-6761-41DA-9027-1C974C7A22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9" y="361629"/>
            <a:ext cx="4568843" cy="3861826"/>
            <a:chOff x="5460131" y="482171"/>
            <a:chExt cx="6091791" cy="5149101"/>
          </a:xfrm>
        </p:grpSpPr>
        <p:sp>
          <p:nvSpPr>
            <p:cNvPr id="18" name="Rectangle 17">
              <a:extLst>
                <a:ext uri="{FF2B5EF4-FFF2-40B4-BE49-F238E27FC236}">
                  <a16:creationId xmlns:a16="http://schemas.microsoft.com/office/drawing/2014/main" id="{9A259651-E3A2-4994-9C7E-F9C996FEE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9" name="Rectangle 18">
              <a:extLst>
                <a:ext uri="{FF2B5EF4-FFF2-40B4-BE49-F238E27FC236}">
                  <a16:creationId xmlns:a16="http://schemas.microsoft.com/office/drawing/2014/main" id="{21C10BF1-7660-4980-8A86-050AC1679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sp>
        <p:nvSpPr>
          <p:cNvPr id="21" name="Rectangle 20">
            <a:extLst>
              <a:ext uri="{FF2B5EF4-FFF2-40B4-BE49-F238E27FC236}">
                <a16:creationId xmlns:a16="http://schemas.microsoft.com/office/drawing/2014/main" id="{0B3E85F7-A121-4BE2-94EF-7251990E2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7012" y="741167"/>
            <a:ext cx="3850745" cy="3094609"/>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pic>
        <p:nvPicPr>
          <p:cNvPr id="6" name="Picture Placeholder 5" descr="A group of white ducks in a farm  Description automatically generated">
            <a:extLst>
              <a:ext uri="{FF2B5EF4-FFF2-40B4-BE49-F238E27FC236}">
                <a16:creationId xmlns:a16="http://schemas.microsoft.com/office/drawing/2014/main" id="{00D020F4-DBBD-FF08-D5B3-C75A931B256D}"/>
              </a:ext>
            </a:extLst>
          </p:cNvPr>
          <p:cNvPicPr>
            <a:picLocks noGrp="1" noChangeAspect="1"/>
          </p:cNvPicPr>
          <p:nvPr>
            <p:ph type="pic" sz="quarter" idx="13"/>
          </p:nvPr>
        </p:nvPicPr>
        <p:blipFill>
          <a:blip r:embed="rId4"/>
          <a:srcRect l="21727" r="21727"/>
          <a:stretch>
            <a:fillRect/>
          </a:stretch>
        </p:blipFill>
        <p:spPr>
          <a:xfrm>
            <a:off x="4927532" y="837259"/>
            <a:ext cx="2901989" cy="2899629"/>
          </a:xfrm>
          <a:prstGeom prst="rect">
            <a:avLst/>
          </a:prstGeom>
        </p:spPr>
      </p:pic>
    </p:spTree>
    <p:extLst>
      <p:ext uri="{BB962C8B-B14F-4D97-AF65-F5344CB8AC3E}">
        <p14:creationId xmlns:p14="http://schemas.microsoft.com/office/powerpoint/2010/main" val="2225225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75F6-9D5A-1162-4B4B-D4CA0D5CCCAE}"/>
              </a:ext>
            </a:extLst>
          </p:cNvPr>
          <p:cNvSpPr>
            <a:spLocks noGrp="1"/>
          </p:cNvSpPr>
          <p:nvPr>
            <p:ph type="title"/>
          </p:nvPr>
        </p:nvSpPr>
        <p:spPr>
          <a:xfrm>
            <a:off x="-842079" y="186041"/>
            <a:ext cx="6409401" cy="618742"/>
          </a:xfrm>
        </p:spPr>
        <p:txBody>
          <a:bodyPr anchor="b">
            <a:normAutofit/>
          </a:bodyPr>
          <a:lstStyle/>
          <a:p>
            <a:r>
              <a:rPr lang="en-US" dirty="0"/>
              <a:t>Duck nutrition</a:t>
            </a:r>
          </a:p>
        </p:txBody>
      </p:sp>
      <p:pic>
        <p:nvPicPr>
          <p:cNvPr id="6" name="Picture Placeholder 5" descr="Two ducks eating from a box  Description automatically generated">
            <a:extLst>
              <a:ext uri="{FF2B5EF4-FFF2-40B4-BE49-F238E27FC236}">
                <a16:creationId xmlns:a16="http://schemas.microsoft.com/office/drawing/2014/main" id="{573FD84B-22A6-B02E-74D6-A4FCF1212FA9}"/>
              </a:ext>
            </a:extLst>
          </p:cNvPr>
          <p:cNvPicPr>
            <a:picLocks noGrp="1" noChangeAspect="1"/>
          </p:cNvPicPr>
          <p:nvPr>
            <p:ph sz="half" idx="2"/>
          </p:nvPr>
        </p:nvPicPr>
        <p:blipFill rotWithShape="1">
          <a:blip r:embed="rId2"/>
          <a:stretch/>
        </p:blipFill>
        <p:spPr>
          <a:xfrm>
            <a:off x="698741" y="974785"/>
            <a:ext cx="4106172" cy="3493036"/>
          </a:xfrm>
          <a:noFill/>
        </p:spPr>
      </p:pic>
      <p:sp>
        <p:nvSpPr>
          <p:cNvPr id="4" name="Content Placeholder 3">
            <a:extLst>
              <a:ext uri="{FF2B5EF4-FFF2-40B4-BE49-F238E27FC236}">
                <a16:creationId xmlns:a16="http://schemas.microsoft.com/office/drawing/2014/main" id="{508975DE-43AC-4936-A019-F17D22FE4F74}"/>
              </a:ext>
            </a:extLst>
          </p:cNvPr>
          <p:cNvSpPr>
            <a:spLocks noGrp="1"/>
          </p:cNvSpPr>
          <p:nvPr>
            <p:ph sz="quarter" idx="4"/>
          </p:nvPr>
        </p:nvSpPr>
        <p:spPr>
          <a:xfrm>
            <a:off x="5042551" y="186041"/>
            <a:ext cx="3920293" cy="4281780"/>
          </a:xfrm>
        </p:spPr>
        <p:txBody>
          <a:bodyPr>
            <a:normAutofit lnSpcReduction="10000"/>
          </a:bodyPr>
          <a:lstStyle/>
          <a:p>
            <a:endParaRPr lang="en-US" sz="975" dirty="0"/>
          </a:p>
          <a:p>
            <a:pPr marL="257175" indent="-257175">
              <a:buAutoNum type="arabicPeriod"/>
            </a:pPr>
            <a:r>
              <a:rPr lang="en-US" sz="1200" dirty="0"/>
              <a:t>Require the same nutrients as chickens, but in slightly different amounts</a:t>
            </a:r>
          </a:p>
          <a:p>
            <a:pPr marL="257175" indent="-257175">
              <a:buAutoNum type="arabicPeriod"/>
            </a:pPr>
            <a:r>
              <a:rPr lang="en-US" sz="1200" dirty="0"/>
              <a:t>For small flock owners who have less than 15 ducks and are not able to obtain complete duck feeds or the ingredients to make complete feeds, the following suggestions are offered. (1) If possible, allow ducks access to areas where the flock can forage for green plants, seeds, insects, insect larvae, earthworms, snails, crabs, mollusks, shrimp, crayfish, small frogs, eels, and other material with some nutritive content.</a:t>
            </a:r>
          </a:p>
          <a:p>
            <a:pPr marL="257175" indent="-257175">
              <a:buAutoNum type="arabicPeriod"/>
            </a:pPr>
            <a:r>
              <a:rPr lang="en-US" sz="1200" dirty="0"/>
              <a:t>(2) Feed ducks unused garden vegetables, table scraps (bones must be ground), and other food leftovers. (3) If affordable, supplement the flock’s diet with any locally available foodstuffs such as bakery waste, rice bran (if not rancid), wheat bran, brewers' yeast, distillers' grains, broken rice, trash fish (cooked and not putrefied), prawn meal, tapioca chips, palm oil, and similar products.</a:t>
            </a:r>
          </a:p>
        </p:txBody>
      </p:sp>
    </p:spTree>
    <p:extLst>
      <p:ext uri="{BB962C8B-B14F-4D97-AF65-F5344CB8AC3E}">
        <p14:creationId xmlns:p14="http://schemas.microsoft.com/office/powerpoint/2010/main" val="2614343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29" name="Picture 28">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30" name="Straight Connector 29">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pic>
        <p:nvPicPr>
          <p:cNvPr id="32" name="Picture 31" descr="Floating rubber duckies">
            <a:extLst>
              <a:ext uri="{FF2B5EF4-FFF2-40B4-BE49-F238E27FC236}">
                <a16:creationId xmlns:a16="http://schemas.microsoft.com/office/drawing/2014/main" id="{B17F1692-E773-1E74-08BB-1834ABF0E6D6}"/>
              </a:ext>
            </a:extLst>
          </p:cNvPr>
          <p:cNvPicPr>
            <a:picLocks noChangeAspect="1"/>
          </p:cNvPicPr>
          <p:nvPr/>
        </p:nvPicPr>
        <p:blipFill>
          <a:blip r:embed="rId3">
            <a:alphaModFix amt="50000"/>
            <a:grayscl/>
          </a:blip>
          <a:srcRect t="11083" r="-1" b="4328"/>
          <a:stretch>
            <a:fillRect/>
          </a:stretch>
        </p:blipFill>
        <p:spPr>
          <a:xfrm>
            <a:off x="229" y="7"/>
            <a:ext cx="9143771" cy="5143493"/>
          </a:xfrm>
          <a:prstGeom prst="rect">
            <a:avLst/>
          </a:prstGeom>
        </p:spPr>
      </p:pic>
      <p:sp>
        <p:nvSpPr>
          <p:cNvPr id="3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6" y="332799"/>
            <a:ext cx="608264" cy="377684"/>
          </a:xfrm>
          <a:prstGeom prst="rect">
            <a:avLst/>
          </a:prstGeom>
        </p:spPr>
        <p:txBody>
          <a:bodyPr vert="horz" lIns="68580" tIns="34290" rIns="68580" bIns="3429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endParaRPr lang="en-US" sz="2100" dirty="0">
              <a:solidFill>
                <a:srgbClr val="FB8C29"/>
              </a:solidFill>
              <a:latin typeface="Rockwell" panose="02060603020205020403"/>
            </a:endParaRPr>
          </a:p>
        </p:txBody>
      </p:sp>
      <p:sp>
        <p:nvSpPr>
          <p:cNvPr id="3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8" y="405691"/>
            <a:ext cx="3730436" cy="231901"/>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endParaRPr lang="en-US" sz="900" dirty="0">
              <a:solidFill>
                <a:prstClr val="white"/>
              </a:solidFill>
              <a:latin typeface="Rockwell" panose="02060603020205020403"/>
            </a:endParaRPr>
          </a:p>
        </p:txBody>
      </p:sp>
      <p:sp>
        <p:nvSpPr>
          <p:cNvPr id="35" name="Rectangle 3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5351"/>
            <a:ext cx="9144000" cy="424814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dirty="0">
              <a:solidFill>
                <a:prstClr val="white"/>
              </a:solidFill>
              <a:latin typeface="Rockwell" panose="02060603020205020403"/>
            </a:endParaRPr>
          </a:p>
        </p:txBody>
      </p:sp>
      <p:sp>
        <p:nvSpPr>
          <p:cNvPr id="2" name="Title 1">
            <a:extLst>
              <a:ext uri="{FF2B5EF4-FFF2-40B4-BE49-F238E27FC236}">
                <a16:creationId xmlns:a16="http://schemas.microsoft.com/office/drawing/2014/main" id="{0A5854AB-FFFF-26F2-4DCA-C3C023FBF7C4}"/>
              </a:ext>
            </a:extLst>
          </p:cNvPr>
          <p:cNvSpPr>
            <a:spLocks noGrp="1"/>
          </p:cNvSpPr>
          <p:nvPr>
            <p:ph type="title"/>
          </p:nvPr>
        </p:nvSpPr>
        <p:spPr>
          <a:xfrm>
            <a:off x="847703" y="895350"/>
            <a:ext cx="2394788" cy="3524250"/>
          </a:xfrm>
        </p:spPr>
        <p:txBody>
          <a:bodyPr vert="horz" lIns="68580" tIns="34290" rIns="68580" bIns="34290" rtlCol="0" anchor="ctr" anchorCtr="0">
            <a:normAutofit/>
          </a:bodyPr>
          <a:lstStyle/>
          <a:p>
            <a:pPr algn="ctr"/>
            <a:r>
              <a:rPr lang="en-US" sz="2400" b="0">
                <a:solidFill>
                  <a:schemeClr val="accent1"/>
                </a:solidFill>
              </a:rPr>
              <a:t>Duck Nutrition</a:t>
            </a:r>
          </a:p>
        </p:txBody>
      </p:sp>
      <p:cxnSp>
        <p:nvCxnSpPr>
          <p:cNvPr id="36" name="Straight Connector 35">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200150"/>
            <a:ext cx="0" cy="27432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2B5410E-7C9F-9F92-12E0-707457A2A0CA}"/>
              </a:ext>
            </a:extLst>
          </p:cNvPr>
          <p:cNvSpPr>
            <a:spLocks noGrp="1"/>
          </p:cNvSpPr>
          <p:nvPr>
            <p:ph idx="21"/>
          </p:nvPr>
        </p:nvSpPr>
        <p:spPr>
          <a:xfrm>
            <a:off x="3732478" y="895350"/>
            <a:ext cx="4563818" cy="3524250"/>
          </a:xfrm>
        </p:spPr>
        <p:txBody>
          <a:bodyPr vert="horz" lIns="68580" tIns="34290" rIns="68580" bIns="34290" rtlCol="0" anchor="ctr">
            <a:normAutofit fontScale="92500" lnSpcReduction="10000"/>
          </a:bodyPr>
          <a:lstStyle/>
          <a:p>
            <a:pPr>
              <a:lnSpc>
                <a:spcPct val="110000"/>
              </a:lnSpc>
            </a:pPr>
            <a:r>
              <a:rPr lang="en-US" sz="1275" dirty="0"/>
              <a:t>If available and affordable, purchase nutritionally complete commercially prepared duck feeds. If duck rations are not available, and chicken feeds are, they will serve as a satisfactory substitute. </a:t>
            </a:r>
          </a:p>
          <a:p>
            <a:pPr>
              <a:lnSpc>
                <a:spcPct val="110000"/>
              </a:lnSpc>
            </a:pPr>
            <a:r>
              <a:rPr lang="en-US" sz="1275" dirty="0"/>
              <a:t>If poultry feed concentrates, which, when fed with grain, constitute a nutritionally complete diet, are available at a reasonable price, this may be a good option. The grain can sometimes be purchased from local farmers at a favorable price. </a:t>
            </a:r>
          </a:p>
          <a:p>
            <a:pPr>
              <a:lnSpc>
                <a:spcPct val="110000"/>
              </a:lnSpc>
            </a:pPr>
            <a:r>
              <a:rPr lang="en-US" sz="1275" dirty="0"/>
              <a:t>If feeding chicken feed, use non-medicated feed with 20% protein for about 10 weeks, then 15% protein ration.</a:t>
            </a:r>
          </a:p>
          <a:p>
            <a:pPr>
              <a:lnSpc>
                <a:spcPct val="110000"/>
              </a:lnSpc>
            </a:pPr>
            <a:r>
              <a:rPr lang="en-US" sz="1275" dirty="0"/>
              <a:t>Consider adding brewers’ yeast.</a:t>
            </a:r>
          </a:p>
          <a:p>
            <a:pPr>
              <a:lnSpc>
                <a:spcPct val="110000"/>
              </a:lnSpc>
            </a:pPr>
            <a:r>
              <a:rPr lang="en-US" sz="1275" dirty="0"/>
              <a:t>Give ducklings water within an hour before feeding to help digestion and keep beak clean.</a:t>
            </a:r>
          </a:p>
          <a:p>
            <a:pPr>
              <a:lnSpc>
                <a:spcPct val="110000"/>
              </a:lnSpc>
            </a:pPr>
            <a:r>
              <a:rPr lang="en-US" sz="1275" dirty="0"/>
              <a:t>Ducks are very good at grazing and foraging, even in gardens.</a:t>
            </a:r>
          </a:p>
          <a:p>
            <a:pPr>
              <a:lnSpc>
                <a:spcPct val="110000"/>
              </a:lnSpc>
            </a:pPr>
            <a:endParaRPr lang="en-US" sz="1275" dirty="0"/>
          </a:p>
        </p:txBody>
      </p:sp>
      <p:sp>
        <p:nvSpPr>
          <p:cNvPr id="3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2" y="4505909"/>
            <a:ext cx="2625536" cy="231901"/>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endParaRPr lang="en-US" sz="900" dirty="0">
              <a:solidFill>
                <a:prstClr val="white"/>
              </a:solidFill>
              <a:latin typeface="Rockwell" panose="02060603020205020403"/>
            </a:endParaRPr>
          </a:p>
        </p:txBody>
      </p:sp>
    </p:spTree>
    <p:extLst>
      <p:ext uri="{BB962C8B-B14F-4D97-AF65-F5344CB8AC3E}">
        <p14:creationId xmlns:p14="http://schemas.microsoft.com/office/powerpoint/2010/main" val="1337516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28F2-3B0E-6474-84DA-BF13A061DAE4}"/>
              </a:ext>
            </a:extLst>
          </p:cNvPr>
          <p:cNvSpPr>
            <a:spLocks noGrp="1"/>
          </p:cNvSpPr>
          <p:nvPr>
            <p:ph type="ctrTitle"/>
          </p:nvPr>
        </p:nvSpPr>
        <p:spPr/>
        <p:txBody>
          <a:bodyPr/>
          <a:lstStyle/>
          <a:p>
            <a:r>
              <a:rPr lang="en-US" dirty="0"/>
              <a:t>Duck Diseases</a:t>
            </a:r>
          </a:p>
        </p:txBody>
      </p:sp>
    </p:spTree>
    <p:extLst>
      <p:ext uri="{BB962C8B-B14F-4D97-AF65-F5344CB8AC3E}">
        <p14:creationId xmlns:p14="http://schemas.microsoft.com/office/powerpoint/2010/main" val="1932708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6984" name="Rectangle 126983">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126986" name="Picture 126985">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126988" name="Straight Connector 126987">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6978" name="Title 1"/>
          <p:cNvSpPr>
            <a:spLocks noGrp="1"/>
          </p:cNvSpPr>
          <p:nvPr>
            <p:ph type="title"/>
          </p:nvPr>
        </p:nvSpPr>
        <p:spPr>
          <a:xfrm>
            <a:off x="586880" y="146429"/>
            <a:ext cx="2647618" cy="786926"/>
          </a:xfrm>
        </p:spPr>
        <p:txBody>
          <a:bodyPr vert="horz" lIns="68580" tIns="34290" rIns="68580" bIns="34290" rtlCol="0" anchor="ctr">
            <a:normAutofit fontScale="90000"/>
          </a:bodyPr>
          <a:lstStyle/>
          <a:p>
            <a:pPr algn="ctr">
              <a:lnSpc>
                <a:spcPct val="90000"/>
              </a:lnSpc>
            </a:pPr>
            <a:r>
              <a:rPr lang="en-US" sz="2400" b="0" dirty="0">
                <a:solidFill>
                  <a:schemeClr val="accent1"/>
                </a:solidFill>
              </a:rPr>
              <a:t>Duck Viral Enteritis </a:t>
            </a:r>
            <a:br>
              <a:rPr lang="en-US" sz="2400" b="0" dirty="0">
                <a:solidFill>
                  <a:schemeClr val="accent1"/>
                </a:solidFill>
              </a:rPr>
            </a:br>
            <a:r>
              <a:rPr lang="en-US" sz="2400" b="0" dirty="0">
                <a:solidFill>
                  <a:schemeClr val="accent1"/>
                </a:solidFill>
              </a:rPr>
              <a:t>(Duck Plague)</a:t>
            </a:r>
          </a:p>
        </p:txBody>
      </p:sp>
      <p:sp>
        <p:nvSpPr>
          <p:cNvPr id="126979" name="Content Placeholder 2"/>
          <p:cNvSpPr>
            <a:spLocks noGrp="1"/>
          </p:cNvSpPr>
          <p:nvPr>
            <p:ph type="body" sz="quarter" idx="17"/>
          </p:nvPr>
        </p:nvSpPr>
        <p:spPr>
          <a:xfrm>
            <a:off x="7351555" y="434697"/>
            <a:ext cx="409130" cy="577911"/>
          </a:xfrm>
        </p:spPr>
        <p:txBody>
          <a:bodyPr vert="horz" lIns="68580" tIns="34290" rIns="68580" bIns="34290" rtlCol="0" anchor="t">
            <a:normAutofit fontScale="25000" lnSpcReduction="20000"/>
          </a:bodyPr>
          <a:lstStyle/>
          <a:p>
            <a:pPr indent="-171450" algn="l">
              <a:lnSpc>
                <a:spcPct val="110000"/>
              </a:lnSpc>
              <a:buFont typeface="Arial" panose="020B0604020202020204" pitchFamily="34" charset="0"/>
              <a:buChar char="•"/>
            </a:pPr>
            <a:r>
              <a:rPr lang="en-US" sz="1125" dirty="0">
                <a:solidFill>
                  <a:schemeClr val="tx1"/>
                </a:solidFill>
              </a:rPr>
              <a:t>Duck Plague</a:t>
            </a:r>
          </a:p>
          <a:p>
            <a:pPr indent="-171450" algn="l">
              <a:lnSpc>
                <a:spcPct val="110000"/>
              </a:lnSpc>
              <a:buFont typeface="Arial" panose="020B0604020202020204" pitchFamily="34" charset="0"/>
              <a:buChar char="•"/>
            </a:pPr>
            <a:r>
              <a:rPr lang="en-US" sz="1125" dirty="0">
                <a:solidFill>
                  <a:schemeClr val="tx1"/>
                </a:solidFill>
              </a:rPr>
              <a:t>Etiological agent: Herpes virus</a:t>
            </a:r>
          </a:p>
          <a:p>
            <a:pPr indent="-171450" algn="l">
              <a:lnSpc>
                <a:spcPct val="110000"/>
              </a:lnSpc>
              <a:buFont typeface="Arial" panose="020B0604020202020204" pitchFamily="34" charset="0"/>
              <a:buChar char="•"/>
            </a:pPr>
            <a:r>
              <a:rPr lang="en-US" sz="1125" dirty="0">
                <a:solidFill>
                  <a:schemeClr val="tx1"/>
                </a:solidFill>
              </a:rPr>
              <a:t>Zoonotic: No</a:t>
            </a:r>
          </a:p>
          <a:p>
            <a:pPr indent="-171450" algn="l">
              <a:lnSpc>
                <a:spcPct val="110000"/>
              </a:lnSpc>
              <a:buFont typeface="Arial" panose="020B0604020202020204" pitchFamily="34" charset="0"/>
              <a:buChar char="•"/>
            </a:pPr>
            <a:r>
              <a:rPr lang="en-US" sz="1125" dirty="0">
                <a:solidFill>
                  <a:schemeClr val="tx1"/>
                </a:solidFill>
              </a:rPr>
              <a:t>Treatment: None- </a:t>
            </a:r>
          </a:p>
          <a:p>
            <a:pPr indent="-171450" algn="l">
              <a:lnSpc>
                <a:spcPct val="110000"/>
              </a:lnSpc>
              <a:buFont typeface="Arial" panose="020B0604020202020204" pitchFamily="34" charset="0"/>
              <a:buChar char="•"/>
            </a:pPr>
            <a:r>
              <a:rPr lang="en-US" sz="1125" dirty="0">
                <a:solidFill>
                  <a:schemeClr val="tx1"/>
                </a:solidFill>
              </a:rPr>
              <a:t>Prevention: Biosecurity, clean water, and vaccination of breeders</a:t>
            </a:r>
          </a:p>
          <a:p>
            <a:pPr indent="-171450" algn="l">
              <a:lnSpc>
                <a:spcPct val="110000"/>
              </a:lnSpc>
              <a:buFont typeface="Arial" panose="020B0604020202020204" pitchFamily="34" charset="0"/>
              <a:buChar char="•"/>
            </a:pPr>
            <a:r>
              <a:rPr lang="en-US" sz="1125" dirty="0">
                <a:solidFill>
                  <a:schemeClr val="tx1"/>
                </a:solidFill>
              </a:rPr>
              <a:t>Signs: </a:t>
            </a:r>
          </a:p>
          <a:p>
            <a:pPr lvl="1" indent="-171450" algn="l">
              <a:lnSpc>
                <a:spcPct val="110000"/>
              </a:lnSpc>
              <a:buFont typeface="Arial" panose="020B0604020202020204" pitchFamily="34" charset="0"/>
              <a:buChar char="•"/>
            </a:pPr>
            <a:r>
              <a:rPr lang="en-US" sz="1125" dirty="0">
                <a:solidFill>
                  <a:schemeClr val="tx1"/>
                </a:solidFill>
              </a:rPr>
              <a:t>Sluggishness, ruffled feathers, greenish-yellow diarrhea, blood dripping form nostrils</a:t>
            </a:r>
          </a:p>
        </p:txBody>
      </p:sp>
      <p:grpSp>
        <p:nvGrpSpPr>
          <p:cNvPr id="126990" name="Group 126989">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9" y="361629"/>
            <a:ext cx="4568843" cy="3861826"/>
            <a:chOff x="5460131" y="482171"/>
            <a:chExt cx="6091791" cy="5149101"/>
          </a:xfrm>
        </p:grpSpPr>
        <p:sp>
          <p:nvSpPr>
            <p:cNvPr id="126991" name="Rectangle 126990">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26992" name="Rectangle 126991">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pic>
        <p:nvPicPr>
          <p:cNvPr id="8198" name="Picture 6" descr="Duck Viral Enteritis - Poultry - Merck Veterinary Manual">
            <a:extLst>
              <a:ext uri="{FF2B5EF4-FFF2-40B4-BE49-F238E27FC236}">
                <a16:creationId xmlns:a16="http://schemas.microsoft.com/office/drawing/2014/main" id="{AE9DF561-92C6-8D5B-C718-4CFCC8EFC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218" y="2823160"/>
            <a:ext cx="4096335" cy="1117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B62984-E162-6992-9C61-84EE0342DECA}"/>
              </a:ext>
            </a:extLst>
          </p:cNvPr>
          <p:cNvSpPr txBox="1"/>
          <p:nvPr/>
        </p:nvSpPr>
        <p:spPr>
          <a:xfrm>
            <a:off x="331111" y="1115853"/>
            <a:ext cx="3716743" cy="2862322"/>
          </a:xfrm>
          <a:prstGeom prst="rect">
            <a:avLst/>
          </a:prstGeom>
          <a:noFill/>
        </p:spPr>
        <p:txBody>
          <a:bodyPr wrap="square" rtlCol="0">
            <a:spAutoFit/>
          </a:bodyPr>
          <a:lstStyle/>
          <a:p>
            <a:endParaRPr lang="en-US" dirty="0"/>
          </a:p>
          <a:p>
            <a:r>
              <a:rPr lang="en-US" dirty="0"/>
              <a:t>Highly contagious among waterfowl-wild and domestic</a:t>
            </a:r>
          </a:p>
          <a:p>
            <a:endParaRPr lang="en-US" dirty="0"/>
          </a:p>
          <a:p>
            <a:r>
              <a:rPr lang="en-US" dirty="0"/>
              <a:t>Sudden death, bloody diarrhea, and hemorrhages, Muscovy ducks are more susceptible</a:t>
            </a:r>
          </a:p>
          <a:p>
            <a:endParaRPr lang="en-US" dirty="0"/>
          </a:p>
          <a:p>
            <a:r>
              <a:rPr lang="en-US" dirty="0"/>
              <a:t>Prevention-Biosecurity and vaccinate breeding stock</a:t>
            </a:r>
          </a:p>
        </p:txBody>
      </p:sp>
      <p:pic>
        <p:nvPicPr>
          <p:cNvPr id="8200" name="Picture 8" descr="Canada Goose and Muscovy Duck in Spring at Treaster Family Pond in ...">
            <a:extLst>
              <a:ext uri="{FF2B5EF4-FFF2-40B4-BE49-F238E27FC236}">
                <a16:creationId xmlns:a16="http://schemas.microsoft.com/office/drawing/2014/main" id="{C8629BEA-4F0C-1371-17AB-B24A0CB13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8965" y="613869"/>
            <a:ext cx="4033023" cy="220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205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17">
    <p:bg>
      <p:bgPr>
        <a:solidFill>
          <a:srgbClr val="0D1A12"/>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11111"/>
          </a:solidFill>
          <a:ln w="12700">
            <a:solidFill>
              <a:srgbClr val="111111"/>
            </a:solidFill>
            <a:prstDash val="solid"/>
          </a:ln>
        </p:spPr>
        <p:txBody>
          <a:bodyPr/>
          <a:lstStyle/>
          <a:p>
            <a:endParaRPr lang="en-US"/>
          </a:p>
        </p:txBody>
      </p:sp>
      <p:sp>
        <p:nvSpPr>
          <p:cNvPr id="3" name="Shape 1"/>
          <p:cNvSpPr/>
          <p:nvPr/>
        </p:nvSpPr>
        <p:spPr>
          <a:xfrm>
            <a:off x="0" y="777240"/>
            <a:ext cx="9144000" cy="45720"/>
          </a:xfrm>
          <a:prstGeom prst="rect">
            <a:avLst/>
          </a:prstGeom>
          <a:solidFill>
            <a:srgbClr val="D4831A"/>
          </a:solidFill>
          <a:ln w="12700">
            <a:solidFill>
              <a:srgbClr val="D4831A"/>
            </a:solidFill>
            <a:prstDash val="solid"/>
          </a:ln>
        </p:spPr>
        <p:txBody>
          <a:bodyPr/>
          <a:lstStyle/>
          <a:p>
            <a:endParaRPr lang="en-US"/>
          </a:p>
        </p:txBody>
      </p:sp>
      <p:sp>
        <p:nvSpPr>
          <p:cNvPr id="4" name="Text 2"/>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ea typeface="Arial Black" pitchFamily="34" charset="-122"/>
                <a:cs typeface="Arial Black" pitchFamily="34" charset="-120"/>
              </a:rPr>
              <a:t>Muscovy Duck</a:t>
            </a:r>
            <a:endParaRPr lang="en-US" sz="2000" dirty="0"/>
          </a:p>
        </p:txBody>
      </p:sp>
      <p:sp>
        <p:nvSpPr>
          <p:cNvPr id="5" name="Text 3"/>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ea typeface="Calibri" pitchFamily="34" charset="-122"/>
                <a:cs typeface="Calibri" pitchFamily="34" charset="-120"/>
              </a:rPr>
              <a:t>One of Zambia's Most Widely Kept Duck Breeds</a:t>
            </a:r>
            <a:endParaRPr lang="en-US" sz="1100" dirty="0"/>
          </a:p>
        </p:txBody>
      </p:sp>
      <p:sp>
        <p:nvSpPr>
          <p:cNvPr id="11" name="Text 9"/>
          <p:cNvSpPr/>
          <p:nvPr/>
        </p:nvSpPr>
        <p:spPr>
          <a:xfrm>
            <a:off x="2148840" y="791736"/>
            <a:ext cx="3154680" cy="3976748"/>
          </a:xfrm>
          <a:prstGeom prst="rect">
            <a:avLst/>
          </a:prstGeom>
          <a:noFill/>
          <a:ln/>
        </p:spPr>
        <p:txBody>
          <a:bodyPr wrap="square" rtlCol="0" anchor="ctr"/>
          <a:lstStyle/>
          <a:p>
            <a:pPr>
              <a:buSzPct val="100000"/>
            </a:pPr>
            <a:endParaRPr lang="en-US" sz="1600" dirty="0"/>
          </a:p>
          <a:p>
            <a:pPr marL="342900" indent="-342900">
              <a:buSzPct val="100000"/>
              <a:buChar char="•"/>
            </a:pPr>
            <a:r>
              <a:rPr lang="en-US" sz="1600" dirty="0">
                <a:solidFill>
                  <a:srgbClr val="FFFFFF"/>
                </a:solidFill>
                <a:latin typeface="Calibri" pitchFamily="34" charset="0"/>
                <a:ea typeface="Calibri" pitchFamily="34" charset="-122"/>
                <a:cs typeface="Calibri" pitchFamily="34" charset="-120"/>
              </a:rPr>
              <a:t>Origin: South America – thrives in tropical Africa</a:t>
            </a:r>
            <a:endParaRPr lang="en-US" sz="1600" dirty="0"/>
          </a:p>
          <a:p>
            <a:pPr marL="342900" indent="-342900">
              <a:buSzPct val="100000"/>
              <a:buChar char="•"/>
            </a:pPr>
            <a:r>
              <a:rPr lang="en-US" sz="1600" dirty="0">
                <a:solidFill>
                  <a:srgbClr val="FFFFFF"/>
                </a:solidFill>
                <a:latin typeface="Calibri" pitchFamily="34" charset="0"/>
                <a:ea typeface="Calibri" pitchFamily="34" charset="-122"/>
                <a:cs typeface="Calibri" pitchFamily="34" charset="-120"/>
              </a:rPr>
              <a:t>Body weight: Males 4–6 kg, Females 2–3 kg</a:t>
            </a:r>
            <a:endParaRPr lang="en-US" sz="1600" dirty="0"/>
          </a:p>
          <a:p>
            <a:pPr marL="342900" indent="-342900">
              <a:buSzPct val="100000"/>
              <a:buChar char="•"/>
            </a:pPr>
            <a:r>
              <a:rPr lang="en-US" sz="1600" dirty="0">
                <a:solidFill>
                  <a:srgbClr val="FFFFFF"/>
                </a:solidFill>
                <a:latin typeface="Calibri" pitchFamily="34" charset="0"/>
                <a:ea typeface="Calibri" pitchFamily="34" charset="-122"/>
                <a:cs typeface="Calibri" pitchFamily="34" charset="-120"/>
              </a:rPr>
              <a:t>Lean, flavourful meat – highly prized</a:t>
            </a:r>
            <a:endParaRPr lang="en-US" sz="1600" dirty="0"/>
          </a:p>
          <a:p>
            <a:pPr marL="342900" indent="-342900">
              <a:buSzPct val="100000"/>
              <a:buChar char="•"/>
            </a:pPr>
            <a:r>
              <a:rPr lang="en-US" sz="1600" dirty="0">
                <a:solidFill>
                  <a:srgbClr val="FFFFFF"/>
                </a:solidFill>
                <a:latin typeface="Calibri" pitchFamily="34" charset="0"/>
                <a:ea typeface="Calibri" pitchFamily="34" charset="-122"/>
                <a:cs typeface="Calibri" pitchFamily="34" charset="-120"/>
              </a:rPr>
              <a:t>Minimal quacking – quieter than other ducks</a:t>
            </a:r>
            <a:endParaRPr lang="en-US" sz="1600" dirty="0"/>
          </a:p>
          <a:p>
            <a:pPr marL="342900" indent="-342900">
              <a:buSzPct val="100000"/>
              <a:buChar char="•"/>
            </a:pPr>
            <a:r>
              <a:rPr lang="en-US" sz="1600" dirty="0">
                <a:solidFill>
                  <a:srgbClr val="FFFFFF"/>
                </a:solidFill>
                <a:latin typeface="Calibri" pitchFamily="34" charset="0"/>
                <a:ea typeface="Calibri" pitchFamily="34" charset="-122"/>
                <a:cs typeface="Calibri" pitchFamily="34" charset="-120"/>
              </a:rPr>
              <a:t>Excellent brooders – hens hatch own ducklings</a:t>
            </a:r>
            <a:endParaRPr lang="en-US" sz="1600" dirty="0"/>
          </a:p>
          <a:p>
            <a:pPr marL="342900" indent="-342900">
              <a:buSzPct val="100000"/>
              <a:buChar char="•"/>
            </a:pPr>
            <a:r>
              <a:rPr lang="en-US" sz="1600" dirty="0">
                <a:solidFill>
                  <a:srgbClr val="FFFFFF"/>
                </a:solidFill>
                <a:latin typeface="Calibri" pitchFamily="34" charset="0"/>
                <a:ea typeface="Calibri" pitchFamily="34" charset="-122"/>
                <a:cs typeface="Calibri" pitchFamily="34" charset="-120"/>
              </a:rPr>
              <a:t>High disease resistance under Zambian conditions</a:t>
            </a:r>
            <a:endParaRPr lang="en-US" sz="1600" dirty="0"/>
          </a:p>
          <a:p>
            <a:pPr marL="342900" indent="-342900">
              <a:buSzPct val="100000"/>
              <a:buChar char="•"/>
            </a:pPr>
            <a:r>
              <a:rPr lang="en-US" sz="1600" dirty="0">
                <a:solidFill>
                  <a:srgbClr val="FFFFFF"/>
                </a:solidFill>
                <a:latin typeface="Calibri" pitchFamily="34" charset="0"/>
                <a:ea typeface="Calibri" pitchFamily="34" charset="-122"/>
                <a:cs typeface="Calibri" pitchFamily="34" charset="-120"/>
              </a:rPr>
              <a:t>Integrates well with ELGF pay-it-forward model</a:t>
            </a:r>
            <a:endParaRPr lang="en-US" sz="1600" dirty="0"/>
          </a:p>
        </p:txBody>
      </p:sp>
      <p:sp>
        <p:nvSpPr>
          <p:cNvPr id="12" name="Shape 10"/>
          <p:cNvSpPr/>
          <p:nvPr/>
        </p:nvSpPr>
        <p:spPr>
          <a:xfrm>
            <a:off x="5303520" y="836564"/>
            <a:ext cx="3566160" cy="3931920"/>
          </a:xfrm>
          <a:prstGeom prst="rect">
            <a:avLst/>
          </a:prstGeom>
          <a:solidFill>
            <a:srgbClr val="111111"/>
          </a:solidFill>
          <a:ln w="19050">
            <a:solidFill>
              <a:srgbClr val="D4831A"/>
            </a:solidFill>
            <a:prstDash val="solid"/>
          </a:ln>
        </p:spPr>
        <p:txBody>
          <a:bodyPr/>
          <a:lstStyle/>
          <a:p>
            <a:endParaRPr lang="en-US"/>
          </a:p>
        </p:txBody>
      </p:sp>
      <p:sp>
        <p:nvSpPr>
          <p:cNvPr id="13" name="Shape 11"/>
          <p:cNvSpPr/>
          <p:nvPr/>
        </p:nvSpPr>
        <p:spPr>
          <a:xfrm>
            <a:off x="5303520" y="914400"/>
            <a:ext cx="3566160" cy="411480"/>
          </a:xfrm>
          <a:prstGeom prst="rect">
            <a:avLst/>
          </a:prstGeom>
          <a:solidFill>
            <a:srgbClr val="D4831A"/>
          </a:solidFill>
          <a:ln w="12700">
            <a:solidFill>
              <a:srgbClr val="D4831A"/>
            </a:solidFill>
            <a:prstDash val="solid"/>
          </a:ln>
        </p:spPr>
        <p:txBody>
          <a:bodyPr/>
          <a:lstStyle/>
          <a:p>
            <a:endParaRPr lang="en-US"/>
          </a:p>
        </p:txBody>
      </p:sp>
      <p:sp>
        <p:nvSpPr>
          <p:cNvPr id="14" name="Text 12"/>
          <p:cNvSpPr/>
          <p:nvPr/>
        </p:nvSpPr>
        <p:spPr>
          <a:xfrm>
            <a:off x="5303520" y="914400"/>
            <a:ext cx="356616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Key Metrics</a:t>
            </a:r>
            <a:endParaRPr lang="en-US" sz="1300" dirty="0"/>
          </a:p>
        </p:txBody>
      </p:sp>
      <p:sp>
        <p:nvSpPr>
          <p:cNvPr id="15" name="Text 13"/>
          <p:cNvSpPr/>
          <p:nvPr/>
        </p:nvSpPr>
        <p:spPr>
          <a:xfrm>
            <a:off x="5440680" y="1417320"/>
            <a:ext cx="1554480" cy="411480"/>
          </a:xfrm>
          <a:prstGeom prst="rect">
            <a:avLst/>
          </a:prstGeom>
          <a:noFill/>
          <a:ln/>
        </p:spPr>
        <p:txBody>
          <a:bodyPr wrap="square" lIns="0" tIns="0" rIns="0" bIns="0" rtlCol="0" anchor="ctr"/>
          <a:lstStyle/>
          <a:p>
            <a:pPr marL="0" indent="0">
              <a:buNone/>
            </a:pPr>
            <a:r>
              <a:rPr lang="en-US" sz="1100" b="1" dirty="0">
                <a:solidFill>
                  <a:srgbClr val="E8A142"/>
                </a:solidFill>
                <a:latin typeface="Calibri" pitchFamily="34" charset="0"/>
                <a:ea typeface="Calibri" pitchFamily="34" charset="-122"/>
                <a:cs typeface="Calibri" pitchFamily="34" charset="-120"/>
              </a:rPr>
              <a:t>Body weight:</a:t>
            </a:r>
            <a:endParaRPr lang="en-US" sz="1100" dirty="0"/>
          </a:p>
        </p:txBody>
      </p:sp>
      <p:sp>
        <p:nvSpPr>
          <p:cNvPr id="16" name="Text 14"/>
          <p:cNvSpPr/>
          <p:nvPr/>
        </p:nvSpPr>
        <p:spPr>
          <a:xfrm>
            <a:off x="6995160" y="1417320"/>
            <a:ext cx="1737360" cy="411480"/>
          </a:xfrm>
          <a:prstGeom prst="rect">
            <a:avLst/>
          </a:prstGeom>
          <a:noFill/>
          <a:ln/>
        </p:spPr>
        <p:txBody>
          <a:bodyPr wrap="square" lIns="0" tIns="0" rIns="0" bIns="0" rtlCol="0" anchor="ctr"/>
          <a:lstStyle/>
          <a:p>
            <a:pPr marL="0" indent="0">
              <a:buNone/>
            </a:pPr>
            <a:r>
              <a:rPr lang="en-US" sz="1100" dirty="0">
                <a:solidFill>
                  <a:srgbClr val="FFFFFF"/>
                </a:solidFill>
                <a:latin typeface="Calibri" pitchFamily="34" charset="0"/>
                <a:ea typeface="Calibri" pitchFamily="34" charset="-122"/>
                <a:cs typeface="Calibri" pitchFamily="34" charset="-120"/>
              </a:rPr>
              <a:t>3–5 kg (male)</a:t>
            </a:r>
            <a:endParaRPr lang="en-US" sz="1100" dirty="0"/>
          </a:p>
        </p:txBody>
      </p:sp>
      <p:sp>
        <p:nvSpPr>
          <p:cNvPr id="17" name="Text 15"/>
          <p:cNvSpPr/>
          <p:nvPr/>
        </p:nvSpPr>
        <p:spPr>
          <a:xfrm>
            <a:off x="5440680" y="1938528"/>
            <a:ext cx="1554480" cy="411480"/>
          </a:xfrm>
          <a:prstGeom prst="rect">
            <a:avLst/>
          </a:prstGeom>
          <a:noFill/>
          <a:ln/>
        </p:spPr>
        <p:txBody>
          <a:bodyPr wrap="square" lIns="0" tIns="0" rIns="0" bIns="0" rtlCol="0" anchor="ctr"/>
          <a:lstStyle/>
          <a:p>
            <a:pPr marL="0" indent="0">
              <a:buNone/>
            </a:pPr>
            <a:r>
              <a:rPr lang="en-US" sz="1100" b="1" dirty="0">
                <a:solidFill>
                  <a:srgbClr val="E8A142"/>
                </a:solidFill>
                <a:latin typeface="Calibri" pitchFamily="34" charset="0"/>
                <a:ea typeface="Calibri" pitchFamily="34" charset="-122"/>
                <a:cs typeface="Calibri" pitchFamily="34" charset="-120"/>
              </a:rPr>
              <a:t>Market wt:</a:t>
            </a:r>
            <a:endParaRPr lang="en-US" sz="1100" dirty="0"/>
          </a:p>
        </p:txBody>
      </p:sp>
      <p:sp>
        <p:nvSpPr>
          <p:cNvPr id="18" name="Text 16"/>
          <p:cNvSpPr/>
          <p:nvPr/>
        </p:nvSpPr>
        <p:spPr>
          <a:xfrm>
            <a:off x="6995160" y="1938528"/>
            <a:ext cx="1737360" cy="411480"/>
          </a:xfrm>
          <a:prstGeom prst="rect">
            <a:avLst/>
          </a:prstGeom>
          <a:noFill/>
          <a:ln/>
        </p:spPr>
        <p:txBody>
          <a:bodyPr wrap="square" lIns="0" tIns="0" rIns="0" bIns="0" rtlCol="0" anchor="ctr"/>
          <a:lstStyle/>
          <a:p>
            <a:pPr marL="0" indent="0">
              <a:buNone/>
            </a:pPr>
            <a:r>
              <a:rPr lang="en-US" sz="1100" dirty="0">
                <a:solidFill>
                  <a:srgbClr val="FFFFFF"/>
                </a:solidFill>
                <a:latin typeface="Calibri" pitchFamily="34" charset="0"/>
                <a:ea typeface="Calibri" pitchFamily="34" charset="-122"/>
                <a:cs typeface="Calibri" pitchFamily="34" charset="-120"/>
              </a:rPr>
              <a:t>1.5–2.5 kg</a:t>
            </a:r>
            <a:endParaRPr lang="en-US" sz="1100" dirty="0"/>
          </a:p>
        </p:txBody>
      </p:sp>
      <p:sp>
        <p:nvSpPr>
          <p:cNvPr id="19" name="Text 17"/>
          <p:cNvSpPr/>
          <p:nvPr/>
        </p:nvSpPr>
        <p:spPr>
          <a:xfrm>
            <a:off x="5440680" y="2459736"/>
            <a:ext cx="1554480" cy="411480"/>
          </a:xfrm>
          <a:prstGeom prst="rect">
            <a:avLst/>
          </a:prstGeom>
          <a:noFill/>
          <a:ln/>
        </p:spPr>
        <p:txBody>
          <a:bodyPr wrap="square" lIns="0" tIns="0" rIns="0" bIns="0" rtlCol="0" anchor="ctr"/>
          <a:lstStyle/>
          <a:p>
            <a:pPr marL="0" indent="0">
              <a:buNone/>
            </a:pPr>
            <a:r>
              <a:rPr lang="en-US" sz="1100" b="1" dirty="0">
                <a:solidFill>
                  <a:srgbClr val="E8A142"/>
                </a:solidFill>
                <a:latin typeface="Calibri" pitchFamily="34" charset="0"/>
                <a:ea typeface="Calibri" pitchFamily="34" charset="-122"/>
                <a:cs typeface="Calibri" pitchFamily="34" charset="-120"/>
              </a:rPr>
              <a:t>Eggs/year:</a:t>
            </a:r>
            <a:endParaRPr lang="en-US" sz="1100" dirty="0"/>
          </a:p>
        </p:txBody>
      </p:sp>
      <p:sp>
        <p:nvSpPr>
          <p:cNvPr id="20" name="Text 18"/>
          <p:cNvSpPr/>
          <p:nvPr/>
        </p:nvSpPr>
        <p:spPr>
          <a:xfrm>
            <a:off x="6995160" y="2459736"/>
            <a:ext cx="1737360" cy="411480"/>
          </a:xfrm>
          <a:prstGeom prst="rect">
            <a:avLst/>
          </a:prstGeom>
          <a:noFill/>
          <a:ln/>
        </p:spPr>
        <p:txBody>
          <a:bodyPr wrap="square" lIns="0" tIns="0" rIns="0" bIns="0" rtlCol="0" anchor="ctr"/>
          <a:lstStyle/>
          <a:p>
            <a:pPr marL="0" indent="0">
              <a:buNone/>
            </a:pPr>
            <a:r>
              <a:rPr lang="en-US" sz="1100" dirty="0">
                <a:solidFill>
                  <a:srgbClr val="FFFFFF"/>
                </a:solidFill>
                <a:latin typeface="Calibri" pitchFamily="34" charset="0"/>
                <a:ea typeface="Calibri" pitchFamily="34" charset="-122"/>
                <a:cs typeface="Calibri" pitchFamily="34" charset="-120"/>
              </a:rPr>
              <a:t>60–120</a:t>
            </a:r>
            <a:endParaRPr lang="en-US" sz="1100" dirty="0"/>
          </a:p>
        </p:txBody>
      </p:sp>
      <p:sp>
        <p:nvSpPr>
          <p:cNvPr id="21" name="Text 19"/>
          <p:cNvSpPr/>
          <p:nvPr/>
        </p:nvSpPr>
        <p:spPr>
          <a:xfrm>
            <a:off x="5440680" y="2980944"/>
            <a:ext cx="1554480" cy="411480"/>
          </a:xfrm>
          <a:prstGeom prst="rect">
            <a:avLst/>
          </a:prstGeom>
          <a:noFill/>
          <a:ln/>
        </p:spPr>
        <p:txBody>
          <a:bodyPr wrap="square" lIns="0" tIns="0" rIns="0" bIns="0" rtlCol="0" anchor="ctr"/>
          <a:lstStyle/>
          <a:p>
            <a:pPr marL="0" indent="0">
              <a:buNone/>
            </a:pPr>
            <a:r>
              <a:rPr lang="en-US" sz="1100" b="1" dirty="0">
                <a:solidFill>
                  <a:srgbClr val="E8A142"/>
                </a:solidFill>
                <a:latin typeface="Calibri" pitchFamily="34" charset="0"/>
                <a:ea typeface="Calibri" pitchFamily="34" charset="-122"/>
                <a:cs typeface="Calibri" pitchFamily="34" charset="-120"/>
              </a:rPr>
              <a:t>Egg size:</a:t>
            </a:r>
            <a:endParaRPr lang="en-US" sz="1100" dirty="0"/>
          </a:p>
        </p:txBody>
      </p:sp>
      <p:sp>
        <p:nvSpPr>
          <p:cNvPr id="22" name="Text 20"/>
          <p:cNvSpPr/>
          <p:nvPr/>
        </p:nvSpPr>
        <p:spPr>
          <a:xfrm>
            <a:off x="6995160" y="2980944"/>
            <a:ext cx="1737360" cy="411480"/>
          </a:xfrm>
          <a:prstGeom prst="rect">
            <a:avLst/>
          </a:prstGeom>
          <a:noFill/>
          <a:ln/>
        </p:spPr>
        <p:txBody>
          <a:bodyPr wrap="square" lIns="0" tIns="0" rIns="0" bIns="0" rtlCol="0" anchor="ctr"/>
          <a:lstStyle/>
          <a:p>
            <a:pPr marL="0" indent="0">
              <a:buNone/>
            </a:pPr>
            <a:r>
              <a:rPr lang="en-US" sz="1100" dirty="0">
                <a:solidFill>
                  <a:srgbClr val="FFFFFF"/>
                </a:solidFill>
                <a:latin typeface="Calibri" pitchFamily="34" charset="0"/>
                <a:ea typeface="Calibri" pitchFamily="34" charset="-122"/>
                <a:cs typeface="Calibri" pitchFamily="34" charset="-120"/>
              </a:rPr>
              <a:t>70–80 g</a:t>
            </a:r>
            <a:endParaRPr lang="en-US" sz="1100" dirty="0"/>
          </a:p>
        </p:txBody>
      </p:sp>
      <p:sp>
        <p:nvSpPr>
          <p:cNvPr id="23" name="Text 21"/>
          <p:cNvSpPr/>
          <p:nvPr/>
        </p:nvSpPr>
        <p:spPr>
          <a:xfrm>
            <a:off x="5440680" y="3502152"/>
            <a:ext cx="1554480" cy="411480"/>
          </a:xfrm>
          <a:prstGeom prst="rect">
            <a:avLst/>
          </a:prstGeom>
          <a:noFill/>
          <a:ln/>
        </p:spPr>
        <p:txBody>
          <a:bodyPr wrap="square" lIns="0" tIns="0" rIns="0" bIns="0" rtlCol="0" anchor="ctr"/>
          <a:lstStyle/>
          <a:p>
            <a:pPr marL="0" indent="0">
              <a:buNone/>
            </a:pPr>
            <a:r>
              <a:rPr lang="en-US" sz="1100" b="1" dirty="0">
                <a:solidFill>
                  <a:srgbClr val="E8A142"/>
                </a:solidFill>
                <a:latin typeface="Calibri" pitchFamily="34" charset="0"/>
                <a:ea typeface="Calibri" pitchFamily="34" charset="-122"/>
                <a:cs typeface="Calibri" pitchFamily="34" charset="-120"/>
              </a:rPr>
              <a:t>Incubation:</a:t>
            </a:r>
            <a:endParaRPr lang="en-US" sz="1100" dirty="0"/>
          </a:p>
        </p:txBody>
      </p:sp>
      <p:sp>
        <p:nvSpPr>
          <p:cNvPr id="24" name="Text 22"/>
          <p:cNvSpPr/>
          <p:nvPr/>
        </p:nvSpPr>
        <p:spPr>
          <a:xfrm>
            <a:off x="6995160" y="3502152"/>
            <a:ext cx="1737360" cy="411480"/>
          </a:xfrm>
          <a:prstGeom prst="rect">
            <a:avLst/>
          </a:prstGeom>
          <a:noFill/>
          <a:ln/>
        </p:spPr>
        <p:txBody>
          <a:bodyPr wrap="square" lIns="0" tIns="0" rIns="0" bIns="0" rtlCol="0" anchor="ctr"/>
          <a:lstStyle/>
          <a:p>
            <a:pPr marL="0" indent="0">
              <a:buNone/>
            </a:pPr>
            <a:r>
              <a:rPr lang="en-US" sz="1100" dirty="0">
                <a:solidFill>
                  <a:srgbClr val="FFFFFF"/>
                </a:solidFill>
                <a:latin typeface="Calibri" pitchFamily="34" charset="0"/>
                <a:ea typeface="Calibri" pitchFamily="34" charset="-122"/>
                <a:cs typeface="Calibri" pitchFamily="34" charset="-120"/>
              </a:rPr>
              <a:t>35 days</a:t>
            </a:r>
            <a:endParaRPr lang="en-US" sz="1100" dirty="0"/>
          </a:p>
        </p:txBody>
      </p:sp>
      <p:sp>
        <p:nvSpPr>
          <p:cNvPr id="25" name="Text 23"/>
          <p:cNvSpPr/>
          <p:nvPr/>
        </p:nvSpPr>
        <p:spPr>
          <a:xfrm>
            <a:off x="5440680" y="4023360"/>
            <a:ext cx="1554480" cy="411480"/>
          </a:xfrm>
          <a:prstGeom prst="rect">
            <a:avLst/>
          </a:prstGeom>
          <a:noFill/>
          <a:ln/>
        </p:spPr>
        <p:txBody>
          <a:bodyPr wrap="square" lIns="0" tIns="0" rIns="0" bIns="0" rtlCol="0" anchor="ctr"/>
          <a:lstStyle/>
          <a:p>
            <a:pPr marL="0" indent="0">
              <a:buNone/>
            </a:pPr>
            <a:r>
              <a:rPr lang="en-US" sz="1100" b="1" dirty="0">
                <a:solidFill>
                  <a:srgbClr val="E8A142"/>
                </a:solidFill>
                <a:latin typeface="Calibri" pitchFamily="34" charset="0"/>
                <a:ea typeface="Calibri" pitchFamily="34" charset="-122"/>
                <a:cs typeface="Calibri" pitchFamily="34" charset="-120"/>
              </a:rPr>
              <a:t>Market age:</a:t>
            </a:r>
            <a:endParaRPr lang="en-US" sz="1100" dirty="0"/>
          </a:p>
        </p:txBody>
      </p:sp>
      <p:sp>
        <p:nvSpPr>
          <p:cNvPr id="26" name="Text 24"/>
          <p:cNvSpPr/>
          <p:nvPr/>
        </p:nvSpPr>
        <p:spPr>
          <a:xfrm>
            <a:off x="6995160" y="4023360"/>
            <a:ext cx="1737360" cy="411480"/>
          </a:xfrm>
          <a:prstGeom prst="rect">
            <a:avLst/>
          </a:prstGeom>
          <a:noFill/>
          <a:ln/>
        </p:spPr>
        <p:txBody>
          <a:bodyPr wrap="square" lIns="0" tIns="0" rIns="0" bIns="0" rtlCol="0" anchor="ctr"/>
          <a:lstStyle/>
          <a:p>
            <a:pPr marL="0" indent="0">
              <a:buNone/>
            </a:pPr>
            <a:r>
              <a:rPr lang="en-US" sz="1100" dirty="0">
                <a:solidFill>
                  <a:srgbClr val="FFFFFF"/>
                </a:solidFill>
                <a:latin typeface="Calibri" pitchFamily="34" charset="0"/>
                <a:ea typeface="Calibri" pitchFamily="34" charset="-122"/>
                <a:cs typeface="Calibri" pitchFamily="34" charset="-120"/>
              </a:rPr>
              <a:t>12–16 weeks</a:t>
            </a:r>
            <a:endParaRPr lang="en-US" sz="1100" dirty="0"/>
          </a:p>
        </p:txBody>
      </p:sp>
      <p:pic>
        <p:nvPicPr>
          <p:cNvPr id="28" name="Picture 27">
            <a:extLst>
              <a:ext uri="{FF2B5EF4-FFF2-40B4-BE49-F238E27FC236}">
                <a16:creationId xmlns:a16="http://schemas.microsoft.com/office/drawing/2014/main" id="{A087E67D-85A1-7C8E-D02C-60FAC4CD33A6}"/>
              </a:ext>
            </a:extLst>
          </p:cNvPr>
          <p:cNvPicPr>
            <a:picLocks noChangeAspect="1"/>
          </p:cNvPicPr>
          <p:nvPr/>
        </p:nvPicPr>
        <p:blipFill>
          <a:blip r:embed="rId3"/>
          <a:stretch>
            <a:fillRect/>
          </a:stretch>
        </p:blipFill>
        <p:spPr>
          <a:xfrm>
            <a:off x="99245" y="914400"/>
            <a:ext cx="2310197" cy="1713480"/>
          </a:xfrm>
          <a:prstGeom prst="rect">
            <a:avLst/>
          </a:prstGeom>
        </p:spPr>
      </p:pic>
      <p:sp>
        <p:nvSpPr>
          <p:cNvPr id="6" name="AutoShape 2" descr="muscovy duck and young ducklings near duck house">
            <a:extLst>
              <a:ext uri="{FF2B5EF4-FFF2-40B4-BE49-F238E27FC236}">
                <a16:creationId xmlns:a16="http://schemas.microsoft.com/office/drawing/2014/main" id="{05D35FC6-705B-772D-B698-DE134883AF4E}"/>
              </a:ext>
            </a:extLst>
          </p:cNvPr>
          <p:cNvSpPr>
            <a:spLocks noChangeAspect="1" noChangeArrowheads="1"/>
          </p:cNvSpPr>
          <p:nvPr/>
        </p:nvSpPr>
        <p:spPr bwMode="auto">
          <a:xfrm>
            <a:off x="160338" y="0"/>
            <a:ext cx="8821737" cy="514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muscovy duck and young ducklings near duck house">
            <a:extLst>
              <a:ext uri="{FF2B5EF4-FFF2-40B4-BE49-F238E27FC236}">
                <a16:creationId xmlns:a16="http://schemas.microsoft.com/office/drawing/2014/main" id="{23B630AC-17BC-4240-9B19-CC1842D45B15}"/>
              </a:ext>
            </a:extLst>
          </p:cNvPr>
          <p:cNvSpPr>
            <a:spLocks noChangeAspect="1" noChangeArrowheads="1"/>
          </p:cNvSpPr>
          <p:nvPr/>
        </p:nvSpPr>
        <p:spPr bwMode="auto">
          <a:xfrm>
            <a:off x="312738" y="152400"/>
            <a:ext cx="8821737" cy="514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Muscovy Ducks">
            <a:extLst>
              <a:ext uri="{FF2B5EF4-FFF2-40B4-BE49-F238E27FC236}">
                <a16:creationId xmlns:a16="http://schemas.microsoft.com/office/drawing/2014/main" id="{14A8D739-3075-1A81-B5A4-D9F7C52FA1C6}"/>
              </a:ext>
            </a:extLst>
          </p:cNvPr>
          <p:cNvSpPr>
            <a:spLocks noChangeAspect="1" noChangeArrowheads="1"/>
          </p:cNvSpPr>
          <p:nvPr/>
        </p:nvSpPr>
        <p:spPr bwMode="auto">
          <a:xfrm>
            <a:off x="1503363" y="0"/>
            <a:ext cx="6135687" cy="514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2" name="Picture 8" descr="20 Types Of Duckling Breeds Identification (With Pictures">
            <a:extLst>
              <a:ext uri="{FF2B5EF4-FFF2-40B4-BE49-F238E27FC236}">
                <a16:creationId xmlns:a16="http://schemas.microsoft.com/office/drawing/2014/main" id="{C9C26469-4125-A197-2819-32FC4AFF0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 y="2708910"/>
            <a:ext cx="2434589" cy="2434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9032" name="Rectangle 129031">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29034" name="Rectangle 129033">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29026" name="Title 1"/>
          <p:cNvSpPr>
            <a:spLocks noGrp="1"/>
          </p:cNvSpPr>
          <p:nvPr>
            <p:ph type="title"/>
          </p:nvPr>
        </p:nvSpPr>
        <p:spPr>
          <a:xfrm>
            <a:off x="668961" y="123886"/>
            <a:ext cx="2370376" cy="1548796"/>
          </a:xfrm>
        </p:spPr>
        <p:txBody>
          <a:bodyPr anchor="ctr">
            <a:normAutofit/>
          </a:bodyPr>
          <a:lstStyle/>
          <a:p>
            <a:pPr eaLnBrk="1" hangingPunct="1"/>
            <a:r>
              <a:rPr lang="en-US" dirty="0" err="1">
                <a:latin typeface="Calibri" charset="0"/>
              </a:rPr>
              <a:t>Riemerella</a:t>
            </a:r>
            <a:r>
              <a:rPr lang="en-US" dirty="0">
                <a:latin typeface="Calibri" charset="0"/>
              </a:rPr>
              <a:t> </a:t>
            </a:r>
            <a:r>
              <a:rPr lang="en-US" dirty="0" err="1">
                <a:latin typeface="Calibri" charset="0"/>
              </a:rPr>
              <a:t>anatipestifer</a:t>
            </a:r>
            <a:r>
              <a:rPr lang="en-US" dirty="0">
                <a:latin typeface="Calibri" charset="0"/>
              </a:rPr>
              <a:t> Infection</a:t>
            </a:r>
          </a:p>
        </p:txBody>
      </p:sp>
      <p:cxnSp>
        <p:nvCxnSpPr>
          <p:cNvPr id="129036" name="Straight Connector 129035">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8867" y="722099"/>
            <a:ext cx="0" cy="3086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9027" name="Content Placeholder 2"/>
          <p:cNvSpPr>
            <a:spLocks noGrp="1"/>
          </p:cNvSpPr>
          <p:nvPr>
            <p:ph idx="1"/>
          </p:nvPr>
        </p:nvSpPr>
        <p:spPr>
          <a:xfrm>
            <a:off x="3548810" y="511019"/>
            <a:ext cx="5498331" cy="3589467"/>
          </a:xfrm>
        </p:spPr>
        <p:txBody>
          <a:bodyPr anchor="ctr">
            <a:normAutofit fontScale="70000" lnSpcReduction="20000"/>
          </a:bodyPr>
          <a:lstStyle/>
          <a:p>
            <a:pPr eaLnBrk="1" hangingPunct="1"/>
            <a:r>
              <a:rPr lang="en-US" sz="2000" dirty="0">
                <a:latin typeface="Calibri" charset="0"/>
              </a:rPr>
              <a:t>Also called New Duck Disease or Infectious Serositis</a:t>
            </a:r>
          </a:p>
          <a:p>
            <a:r>
              <a:rPr lang="en-US" sz="2000" dirty="0">
                <a:latin typeface="Calibri" charset="0"/>
              </a:rPr>
              <a:t>Affected ducklings, usually under 7 weeks, may have eye/nasal discharge, coughing/sneezing progressing to tremors of the head and neck, and incoordination, leading to high mortality.   Ducklings can be upside down and paddling just before death.</a:t>
            </a:r>
          </a:p>
          <a:p>
            <a:pPr eaLnBrk="1" hangingPunct="1"/>
            <a:r>
              <a:rPr lang="en-US" sz="2000" dirty="0">
                <a:latin typeface="Calibri" charset="0"/>
              </a:rPr>
              <a:t>Many will have a fibrinous whitish covering in the chest and abdomen.</a:t>
            </a:r>
          </a:p>
          <a:p>
            <a:pPr eaLnBrk="1" hangingPunct="1"/>
            <a:r>
              <a:rPr lang="en-US" sz="2000" dirty="0">
                <a:latin typeface="Calibri" charset="0"/>
              </a:rPr>
              <a:t>Survivors should not be kept for breeding, as it can affect the reproductive system.</a:t>
            </a:r>
          </a:p>
          <a:p>
            <a:pPr eaLnBrk="1" hangingPunct="1"/>
            <a:r>
              <a:rPr lang="en-US" sz="2000" dirty="0">
                <a:latin typeface="Calibri" charset="0"/>
              </a:rPr>
              <a:t>Treatment: None- </a:t>
            </a:r>
          </a:p>
          <a:p>
            <a:pPr eaLnBrk="1" hangingPunct="1"/>
            <a:r>
              <a:rPr lang="en-US" sz="2000" dirty="0">
                <a:latin typeface="Calibri" charset="0"/>
              </a:rPr>
              <a:t>Prevention:  Biosecurity and cleaning between batches of birds. Bacterins</a:t>
            </a:r>
          </a:p>
          <a:p>
            <a:pPr eaLnBrk="1" hangingPunct="1"/>
            <a:r>
              <a:rPr lang="en-US" dirty="0">
                <a:latin typeface="Calibri" charset="0"/>
              </a:rPr>
              <a:t>                      </a:t>
            </a:r>
          </a:p>
        </p:txBody>
      </p:sp>
      <p:pic>
        <p:nvPicPr>
          <p:cNvPr id="129038" name="Picture 129037">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pic>
        <p:nvPicPr>
          <p:cNvPr id="5124" name="Picture 4" descr="Image:Classic epicarditis and pericarditis caused by Riemerella ...">
            <a:extLst>
              <a:ext uri="{FF2B5EF4-FFF2-40B4-BE49-F238E27FC236}">
                <a16:creationId xmlns:a16="http://schemas.microsoft.com/office/drawing/2014/main" id="{00D648A9-1262-2722-EE09-1713EE1C6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0311"/>
            <a:ext cx="3299139" cy="264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297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0056" name="Rectangle 130055">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130058" name="Picture 130057">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130060" name="Straight Connector 130059">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0050" name="Title 1"/>
          <p:cNvSpPr>
            <a:spLocks noGrp="1"/>
          </p:cNvSpPr>
          <p:nvPr>
            <p:ph type="title"/>
          </p:nvPr>
        </p:nvSpPr>
        <p:spPr>
          <a:xfrm>
            <a:off x="821056" y="50333"/>
            <a:ext cx="2647618" cy="786926"/>
          </a:xfrm>
        </p:spPr>
        <p:txBody>
          <a:bodyPr vert="horz" lIns="68580" tIns="34290" rIns="68580" bIns="34290" rtlCol="0" anchor="ctr" anchorCtr="0">
            <a:normAutofit/>
          </a:bodyPr>
          <a:lstStyle/>
          <a:p>
            <a:pPr algn="ctr"/>
            <a:r>
              <a:rPr lang="en-US" sz="2400" b="0" dirty="0">
                <a:solidFill>
                  <a:schemeClr val="accent1"/>
                </a:solidFill>
              </a:rPr>
              <a:t>FOWL Cholera</a:t>
            </a:r>
          </a:p>
        </p:txBody>
      </p:sp>
      <p:sp>
        <p:nvSpPr>
          <p:cNvPr id="130051" name="Content Placeholder 2"/>
          <p:cNvSpPr>
            <a:spLocks noGrp="1"/>
          </p:cNvSpPr>
          <p:nvPr>
            <p:ph idx="1"/>
          </p:nvPr>
        </p:nvSpPr>
        <p:spPr>
          <a:xfrm>
            <a:off x="713447" y="837259"/>
            <a:ext cx="3245236" cy="3262500"/>
          </a:xfrm>
        </p:spPr>
        <p:txBody>
          <a:bodyPr vert="horz" lIns="68580" tIns="34290" rIns="68580" bIns="34290" rtlCol="0" anchor="t" anchorCtr="0">
            <a:noAutofit/>
          </a:bodyPr>
          <a:lstStyle/>
          <a:p>
            <a:pPr indent="-171450">
              <a:buFont typeface="Arial" panose="020B0604020202020204" pitchFamily="34" charset="0"/>
              <a:buChar char="•"/>
            </a:pPr>
            <a:r>
              <a:rPr lang="en-US" sz="1600" dirty="0"/>
              <a:t>Etiological agent:       Pasteurella </a:t>
            </a:r>
            <a:r>
              <a:rPr lang="en-US" sz="1600" dirty="0" err="1"/>
              <a:t>multocida</a:t>
            </a:r>
            <a:endParaRPr lang="en-US" sz="1600" dirty="0"/>
          </a:p>
          <a:p>
            <a:pPr indent="-171450">
              <a:buFont typeface="Arial" panose="020B0604020202020204" pitchFamily="34" charset="0"/>
              <a:buChar char="•"/>
            </a:pPr>
            <a:r>
              <a:rPr lang="en-US" sz="1600" dirty="0"/>
              <a:t>Prevention:  Biosecurity and avoiding dirty stagnant water</a:t>
            </a:r>
          </a:p>
          <a:p>
            <a:pPr indent="-171450">
              <a:buFont typeface="Arial" panose="020B0604020202020204" pitchFamily="34" charset="0"/>
              <a:buChar char="•"/>
            </a:pPr>
            <a:r>
              <a:rPr lang="en-US" sz="1600" dirty="0"/>
              <a:t>Signs: loss of appetite, mucous discharge from the mouth, diarrhea, and labored breathing.- Liver is enlarged and copper colored after death</a:t>
            </a:r>
          </a:p>
          <a:p>
            <a:pPr indent="-171450">
              <a:buFont typeface="Arial" panose="020B0604020202020204" pitchFamily="34" charset="0"/>
              <a:buChar char="•"/>
            </a:pPr>
            <a:r>
              <a:rPr lang="en-US" sz="1600" dirty="0"/>
              <a:t> Treatment: antibiotics, removal of dead birds, and cleaning. De-population</a:t>
            </a:r>
          </a:p>
        </p:txBody>
      </p:sp>
      <p:grpSp>
        <p:nvGrpSpPr>
          <p:cNvPr id="130062" name="Group 130061">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9" y="361629"/>
            <a:ext cx="4568843" cy="3861826"/>
            <a:chOff x="5460131" y="482171"/>
            <a:chExt cx="6091791" cy="5149101"/>
          </a:xfrm>
        </p:grpSpPr>
        <p:sp>
          <p:nvSpPr>
            <p:cNvPr id="130063" name="Rectangle 130062">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30064" name="Rectangle 130063">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pic>
        <p:nvPicPr>
          <p:cNvPr id="7170" name="Picture 2" descr="Very dirty duck paddock. Dirty ducks are kept in the mud Stock Photo ...">
            <a:extLst>
              <a:ext uri="{FF2B5EF4-FFF2-40B4-BE49-F238E27FC236}">
                <a16:creationId xmlns:a16="http://schemas.microsoft.com/office/drawing/2014/main" id="{91D84936-3DB4-0318-98D4-60FC48286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218" y="609381"/>
            <a:ext cx="4096335" cy="357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13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2104" name="Rectangle 132103">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132106" name="Picture 132105">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132108" name="Straight Connector 132107">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2098" name="Title 1"/>
          <p:cNvSpPr>
            <a:spLocks noGrp="1"/>
          </p:cNvSpPr>
          <p:nvPr>
            <p:ph type="ctrTitle"/>
          </p:nvPr>
        </p:nvSpPr>
        <p:spPr>
          <a:xfrm>
            <a:off x="723741" y="324172"/>
            <a:ext cx="2647618" cy="786926"/>
          </a:xfrm>
        </p:spPr>
        <p:txBody>
          <a:bodyPr vert="horz" lIns="68580" tIns="34290" rIns="68580" bIns="34290" rtlCol="0" anchor="ctr" anchorCtr="0">
            <a:normAutofit/>
          </a:bodyPr>
          <a:lstStyle/>
          <a:p>
            <a:pPr algn="ctr">
              <a:lnSpc>
                <a:spcPct val="90000"/>
              </a:lnSpc>
              <a:spcBef>
                <a:spcPct val="0"/>
              </a:spcBef>
            </a:pPr>
            <a:r>
              <a:rPr lang="en-US" sz="2400" b="0" dirty="0"/>
              <a:t>Colibacillosis</a:t>
            </a:r>
            <a:br>
              <a:rPr lang="en-US" sz="2400" b="0" dirty="0"/>
            </a:br>
            <a:r>
              <a:rPr lang="en-US" sz="2400" b="0" dirty="0"/>
              <a:t>(E. coli)</a:t>
            </a:r>
          </a:p>
        </p:txBody>
      </p:sp>
      <p:sp>
        <p:nvSpPr>
          <p:cNvPr id="132099" name="Content Placeholder 2"/>
          <p:cNvSpPr>
            <a:spLocks noGrp="1"/>
          </p:cNvSpPr>
          <p:nvPr>
            <p:ph type="body" sz="quarter" idx="14"/>
          </p:nvPr>
        </p:nvSpPr>
        <p:spPr>
          <a:xfrm>
            <a:off x="289933" y="1111098"/>
            <a:ext cx="3443646" cy="2988661"/>
          </a:xfrm>
        </p:spPr>
        <p:txBody>
          <a:bodyPr vert="horz" lIns="68580" tIns="34290" rIns="68580" bIns="34290" rtlCol="0" anchor="t">
            <a:normAutofit/>
          </a:bodyPr>
          <a:lstStyle/>
          <a:p>
            <a:pPr indent="-171450">
              <a:buFont typeface="Arial" panose="020B0604020202020204" pitchFamily="34" charset="0"/>
              <a:buChar char="•"/>
            </a:pPr>
            <a:endParaRPr lang="en-US" dirty="0"/>
          </a:p>
          <a:p>
            <a:pPr indent="-171450">
              <a:buFont typeface="Arial" panose="020B0604020202020204" pitchFamily="34" charset="0"/>
              <a:buChar char="•"/>
            </a:pPr>
            <a:r>
              <a:rPr lang="en-US" sz="1600" dirty="0"/>
              <a:t>Signs: reduced hatchability, infection of the yolk sac, and a septicemia</a:t>
            </a:r>
          </a:p>
          <a:p>
            <a:pPr indent="-171450">
              <a:buFont typeface="Arial" panose="020B0604020202020204" pitchFamily="34" charset="0"/>
              <a:buChar char="•"/>
            </a:pPr>
            <a:r>
              <a:rPr lang="en-US" sz="1600" dirty="0"/>
              <a:t>Age 2-8 weeks of age</a:t>
            </a:r>
          </a:p>
          <a:p>
            <a:pPr indent="-171450">
              <a:buFont typeface="Arial" panose="020B0604020202020204" pitchFamily="34" charset="0"/>
              <a:buChar char="•"/>
            </a:pPr>
            <a:r>
              <a:rPr lang="en-US" sz="1600" dirty="0"/>
              <a:t>Prevention: good sanitation, especially of water sources</a:t>
            </a:r>
          </a:p>
          <a:p>
            <a:pPr indent="-171450">
              <a:buFont typeface="Arial" panose="020B0604020202020204" pitchFamily="34" charset="0"/>
              <a:buChar char="•"/>
            </a:pPr>
            <a:r>
              <a:rPr lang="en-US" sz="1600" dirty="0"/>
              <a:t>Treatment: </a:t>
            </a:r>
            <a:r>
              <a:rPr lang="en-US" sz="1600" dirty="0" err="1"/>
              <a:t>sulfdimethoxine</a:t>
            </a:r>
            <a:r>
              <a:rPr lang="en-US" sz="1600" dirty="0"/>
              <a:t> </a:t>
            </a:r>
            <a:r>
              <a:rPr lang="en-US" sz="1600" dirty="0" err="1"/>
              <a:t>ormetoprin</a:t>
            </a:r>
            <a:endParaRPr lang="en-US" sz="1600" dirty="0"/>
          </a:p>
        </p:txBody>
      </p:sp>
      <p:grpSp>
        <p:nvGrpSpPr>
          <p:cNvPr id="132110" name="Group 132109">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9" y="361629"/>
            <a:ext cx="4568843" cy="3861826"/>
            <a:chOff x="5460131" y="482171"/>
            <a:chExt cx="6091791" cy="5149101"/>
          </a:xfrm>
        </p:grpSpPr>
        <p:sp>
          <p:nvSpPr>
            <p:cNvPr id="132111" name="Rectangle 132110">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32112" name="Rectangle 132111">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pic>
        <p:nvPicPr>
          <p:cNvPr id="6146" name="Picture 2" descr="Avian Pathogenic Escherichia coli (APEC) in Broiler Breeders: An Overview">
            <a:extLst>
              <a:ext uri="{FF2B5EF4-FFF2-40B4-BE49-F238E27FC236}">
                <a16:creationId xmlns:a16="http://schemas.microsoft.com/office/drawing/2014/main" id="{B7B11455-DEFA-4D69-A22D-61372024F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348" y="78059"/>
            <a:ext cx="5559098" cy="445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390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5959" name="Rectangle 125958">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25961" name="Rectangle 125960">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25954" name="Title 1"/>
          <p:cNvSpPr>
            <a:spLocks noGrp="1"/>
          </p:cNvSpPr>
          <p:nvPr>
            <p:ph type="title"/>
          </p:nvPr>
        </p:nvSpPr>
        <p:spPr>
          <a:xfrm>
            <a:off x="-2275378" y="-596571"/>
            <a:ext cx="2569233" cy="61902"/>
          </a:xfrm>
        </p:spPr>
        <p:txBody>
          <a:bodyPr anchor="ctr">
            <a:normAutofit fontScale="90000"/>
          </a:bodyPr>
          <a:lstStyle/>
          <a:p>
            <a:pPr eaLnBrk="1" hangingPunct="1"/>
            <a:r>
              <a:rPr lang="en-US" dirty="0">
                <a:latin typeface="Calibri" charset="0"/>
              </a:rPr>
              <a:t>Duck Viral hepatitis</a:t>
            </a:r>
          </a:p>
        </p:txBody>
      </p:sp>
      <p:cxnSp>
        <p:nvCxnSpPr>
          <p:cNvPr id="125963" name="Straight Connector 125962">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8867" y="722099"/>
            <a:ext cx="0" cy="3086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478398" y="339525"/>
            <a:ext cx="5371232" cy="3964846"/>
          </a:xfrm>
        </p:spPr>
        <p:txBody>
          <a:bodyPr rtlCol="0" anchor="ctr">
            <a:normAutofit fontScale="55000" lnSpcReduction="20000"/>
          </a:bodyPr>
          <a:lstStyle/>
          <a:p>
            <a:pPr marL="0" indent="0">
              <a:buNone/>
              <a:defRPr/>
            </a:pPr>
            <a:endParaRPr lang="en-US" dirty="0">
              <a:ea typeface="+mn-ea"/>
            </a:endParaRPr>
          </a:p>
          <a:p>
            <a:pPr marL="0" indent="0">
              <a:buNone/>
              <a:defRPr/>
            </a:pPr>
            <a:endParaRPr lang="en-US" b="1" dirty="0">
              <a:ea typeface="+mn-ea"/>
            </a:endParaRPr>
          </a:p>
          <a:p>
            <a:pPr>
              <a:defRPr/>
            </a:pPr>
            <a:endParaRPr lang="en-US" sz="2300" b="1" dirty="0">
              <a:ea typeface="+mn-ea"/>
            </a:endParaRPr>
          </a:p>
          <a:p>
            <a:pPr>
              <a:defRPr/>
            </a:pPr>
            <a:r>
              <a:rPr lang="en-US" sz="2600" b="1" dirty="0">
                <a:ea typeface="+mn-ea"/>
              </a:rPr>
              <a:t>Age 1-28 days of age</a:t>
            </a:r>
          </a:p>
          <a:p>
            <a:pPr>
              <a:defRPr/>
            </a:pPr>
            <a:r>
              <a:rPr lang="en-US" sz="2600" b="1" dirty="0">
                <a:ea typeface="+mn-ea"/>
              </a:rPr>
              <a:t>Prevention:  Biosecurity and vaccination of breeding ducks</a:t>
            </a:r>
          </a:p>
          <a:p>
            <a:pPr>
              <a:defRPr/>
            </a:pPr>
            <a:r>
              <a:rPr lang="en-US" sz="2600" b="1" dirty="0">
                <a:ea typeface="+mn-ea"/>
              </a:rPr>
              <a:t>Keep ducklings away from wild waterfowl and rats</a:t>
            </a:r>
          </a:p>
          <a:p>
            <a:pPr>
              <a:defRPr/>
            </a:pPr>
            <a:r>
              <a:rPr lang="en-US" sz="2600" b="1" dirty="0">
                <a:ea typeface="+mn-ea"/>
              </a:rPr>
              <a:t>Not  ZOONOTIC</a:t>
            </a:r>
          </a:p>
          <a:p>
            <a:pPr>
              <a:defRPr/>
            </a:pPr>
            <a:r>
              <a:rPr lang="en-US" sz="2600" b="1" dirty="0">
                <a:ea typeface="+mn-ea"/>
              </a:rPr>
              <a:t>Signs- 90% mortality</a:t>
            </a:r>
          </a:p>
          <a:p>
            <a:pPr>
              <a:defRPr/>
            </a:pPr>
            <a:r>
              <a:rPr lang="en-US" sz="2600" b="1" dirty="0">
                <a:ea typeface="+mn-ea"/>
              </a:rPr>
              <a:t>   -becomes lethargic, loses balance</a:t>
            </a:r>
          </a:p>
          <a:p>
            <a:pPr lvl="1">
              <a:buFont typeface="Arial" pitchFamily="34" charset="0"/>
              <a:buChar char="–"/>
              <a:defRPr/>
            </a:pPr>
            <a:r>
              <a:rPr lang="en-US" sz="2600" b="1" dirty="0">
                <a:ea typeface="+mn-ea"/>
              </a:rPr>
              <a:t>Spasmodic contractions of legs and die within an hour in a typical arched-backward position.</a:t>
            </a:r>
          </a:p>
          <a:p>
            <a:pPr lvl="1">
              <a:buFont typeface="Arial" pitchFamily="34" charset="0"/>
              <a:buChar char="–"/>
              <a:defRPr/>
            </a:pPr>
            <a:r>
              <a:rPr lang="en-US" sz="2600" b="1" dirty="0">
                <a:ea typeface="+mn-ea"/>
              </a:rPr>
              <a:t>Liver enlarged</a:t>
            </a:r>
          </a:p>
          <a:p>
            <a:pPr lvl="1">
              <a:buFont typeface="Arial" pitchFamily="34" charset="0"/>
              <a:buChar char="–"/>
              <a:defRPr/>
            </a:pPr>
            <a:endParaRPr lang="en-US" sz="1500" b="1" dirty="0">
              <a:ea typeface="+mn-ea"/>
            </a:endParaRPr>
          </a:p>
          <a:p>
            <a:pPr lvl="1">
              <a:buFont typeface="Arial" pitchFamily="34" charset="0"/>
              <a:buChar char="–"/>
              <a:defRPr/>
            </a:pPr>
            <a:endParaRPr lang="en-US" dirty="0">
              <a:ea typeface="+mn-ea"/>
            </a:endParaRPr>
          </a:p>
        </p:txBody>
      </p:sp>
      <p:pic>
        <p:nvPicPr>
          <p:cNvPr id="125965" name="Picture 125964">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pic>
        <p:nvPicPr>
          <p:cNvPr id="3074" name="Picture 2" descr="Avian Med: Viral diseases/ Duck diseases #4 Flashcards | Quizlet">
            <a:extLst>
              <a:ext uri="{FF2B5EF4-FFF2-40B4-BE49-F238E27FC236}">
                <a16:creationId xmlns:a16="http://schemas.microsoft.com/office/drawing/2014/main" id="{87F9DB17-78C0-EF0A-5194-08F6C94BE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0" y="1847445"/>
            <a:ext cx="3127219" cy="245692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FD0DBE-7546-8E7A-9F59-03D90368B47A}"/>
              </a:ext>
            </a:extLst>
          </p:cNvPr>
          <p:cNvSpPr txBox="1"/>
          <p:nvPr/>
        </p:nvSpPr>
        <p:spPr>
          <a:xfrm>
            <a:off x="664969" y="339525"/>
            <a:ext cx="1929158" cy="1384995"/>
          </a:xfrm>
          <a:prstGeom prst="rect">
            <a:avLst/>
          </a:prstGeom>
          <a:noFill/>
        </p:spPr>
        <p:txBody>
          <a:bodyPr wrap="square" rtlCol="0">
            <a:spAutoFit/>
          </a:bodyPr>
          <a:lstStyle/>
          <a:p>
            <a:r>
              <a:rPr lang="en-US" sz="2800" dirty="0"/>
              <a:t>DUCK VIRAL HEPATITIS</a:t>
            </a:r>
          </a:p>
        </p:txBody>
      </p:sp>
    </p:spTree>
    <p:extLst>
      <p:ext uri="{BB962C8B-B14F-4D97-AF65-F5344CB8AC3E}">
        <p14:creationId xmlns:p14="http://schemas.microsoft.com/office/powerpoint/2010/main" val="2967393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4152" name="Rectangle 134151">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134154" name="Picture 134153">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134156" name="Straight Connector 134155">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4146" name="Title 1"/>
          <p:cNvSpPr>
            <a:spLocks noGrp="1"/>
          </p:cNvSpPr>
          <p:nvPr>
            <p:ph type="ctrTitle"/>
          </p:nvPr>
        </p:nvSpPr>
        <p:spPr>
          <a:xfrm>
            <a:off x="1088685" y="603391"/>
            <a:ext cx="2647618" cy="786926"/>
          </a:xfrm>
        </p:spPr>
        <p:txBody>
          <a:bodyPr vert="horz" lIns="68580" tIns="34290" rIns="68580" bIns="34290" rtlCol="0" anchor="ctr" anchorCtr="0">
            <a:normAutofit/>
          </a:bodyPr>
          <a:lstStyle/>
          <a:p>
            <a:pPr algn="ctr">
              <a:lnSpc>
                <a:spcPct val="90000"/>
              </a:lnSpc>
              <a:spcBef>
                <a:spcPct val="0"/>
              </a:spcBef>
            </a:pPr>
            <a:r>
              <a:rPr lang="en-US" sz="2400" b="0"/>
              <a:t>Aspergillosis</a:t>
            </a:r>
          </a:p>
        </p:txBody>
      </p:sp>
      <p:sp>
        <p:nvSpPr>
          <p:cNvPr id="134147" name="Content Placeholder 2"/>
          <p:cNvSpPr>
            <a:spLocks noGrp="1"/>
          </p:cNvSpPr>
          <p:nvPr>
            <p:ph type="body" sz="quarter" idx="14"/>
          </p:nvPr>
        </p:nvSpPr>
        <p:spPr>
          <a:xfrm>
            <a:off x="1088686" y="1511799"/>
            <a:ext cx="2644892" cy="2587960"/>
          </a:xfrm>
        </p:spPr>
        <p:txBody>
          <a:bodyPr vert="horz" lIns="68580" tIns="34290" rIns="68580" bIns="34290" rtlCol="0" anchor="t">
            <a:normAutofit/>
          </a:bodyPr>
          <a:lstStyle/>
          <a:p>
            <a:pPr indent="-171450">
              <a:lnSpc>
                <a:spcPct val="120000"/>
              </a:lnSpc>
              <a:buFont typeface="Arial" panose="020B0604020202020204" pitchFamily="34" charset="0"/>
              <a:buChar char="•"/>
            </a:pPr>
            <a:r>
              <a:rPr lang="en-US"/>
              <a:t>Etiological agent: Aspergillus fumigatus spores that grow on straw or damp feed</a:t>
            </a:r>
          </a:p>
          <a:p>
            <a:pPr indent="-171450">
              <a:lnSpc>
                <a:spcPct val="120000"/>
              </a:lnSpc>
              <a:buFont typeface="Arial" panose="020B0604020202020204" pitchFamily="34" charset="0"/>
              <a:buChar char="•"/>
            </a:pPr>
            <a:r>
              <a:rPr lang="en-US"/>
              <a:t>Signs: death- gasping, listlessness, dehydration</a:t>
            </a:r>
          </a:p>
          <a:p>
            <a:pPr indent="-171450">
              <a:lnSpc>
                <a:spcPct val="120000"/>
              </a:lnSpc>
              <a:buFont typeface="Arial" panose="020B0604020202020204" pitchFamily="34" charset="0"/>
              <a:buChar char="•"/>
            </a:pPr>
            <a:r>
              <a:rPr lang="en-US"/>
              <a:t>Prevention: avoid moldy straw and preventing feed from getting wet and moldy.</a:t>
            </a:r>
          </a:p>
        </p:txBody>
      </p:sp>
      <p:grpSp>
        <p:nvGrpSpPr>
          <p:cNvPr id="134158" name="Group 134157">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9" y="361629"/>
            <a:ext cx="4568843" cy="3861826"/>
            <a:chOff x="5460131" y="482171"/>
            <a:chExt cx="6091791" cy="5149101"/>
          </a:xfrm>
        </p:grpSpPr>
        <p:sp>
          <p:nvSpPr>
            <p:cNvPr id="134159" name="Rectangle 134158">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34160" name="Rectangle 134159">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pic>
        <p:nvPicPr>
          <p:cNvPr id="2" name="Picture 2">
            <a:extLst>
              <a:ext uri="{FF2B5EF4-FFF2-40B4-BE49-F238E27FC236}">
                <a16:creationId xmlns:a16="http://schemas.microsoft.com/office/drawing/2014/main" id="{2565620A-696A-4ADE-DAF5-6AD3F46A60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85" r="2980" b="-2"/>
          <a:stretch>
            <a:fillRect/>
          </a:stretch>
        </p:blipFill>
        <p:spPr>
          <a:xfrm>
            <a:off x="4570445" y="837259"/>
            <a:ext cx="3616163" cy="2899629"/>
          </a:xfrm>
          <a:prstGeom prst="rect">
            <a:avLst/>
          </a:prstGeom>
          <a:noFill/>
        </p:spPr>
      </p:pic>
    </p:spTree>
    <p:extLst>
      <p:ext uri="{BB962C8B-B14F-4D97-AF65-F5344CB8AC3E}">
        <p14:creationId xmlns:p14="http://schemas.microsoft.com/office/powerpoint/2010/main" val="1805414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90F31C6-2E66-43D1-BE93-3B9282034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28" name="Picture 27">
            <a:extLst>
              <a:ext uri="{FF2B5EF4-FFF2-40B4-BE49-F238E27FC236}">
                <a16:creationId xmlns:a16="http://schemas.microsoft.com/office/drawing/2014/main" id="{25DB1DC3-6110-432F-AC60-5131B96E09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29" name="Straight Connector 28">
            <a:extLst>
              <a:ext uri="{FF2B5EF4-FFF2-40B4-BE49-F238E27FC236}">
                <a16:creationId xmlns:a16="http://schemas.microsoft.com/office/drawing/2014/main" id="{A50E5C8A-0E82-4F34-9086-5081984C20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B28B33E-3108-C6C1-05F4-8464E9D6CB9D}"/>
              </a:ext>
            </a:extLst>
          </p:cNvPr>
          <p:cNvSpPr>
            <a:spLocks noGrp="1"/>
          </p:cNvSpPr>
          <p:nvPr>
            <p:ph type="title"/>
          </p:nvPr>
        </p:nvSpPr>
        <p:spPr>
          <a:xfrm>
            <a:off x="480059" y="-31834"/>
            <a:ext cx="4162766" cy="786926"/>
          </a:xfrm>
        </p:spPr>
        <p:txBody>
          <a:bodyPr vert="horz" lIns="68580" tIns="34290" rIns="68580" bIns="34290" rtlCol="0" anchor="ctr" anchorCtr="0">
            <a:normAutofit/>
          </a:bodyPr>
          <a:lstStyle/>
          <a:p>
            <a:pPr algn="ctr"/>
            <a:r>
              <a:rPr lang="en-US" sz="2400" b="0" dirty="0">
                <a:solidFill>
                  <a:schemeClr val="accent1"/>
                </a:solidFill>
              </a:rPr>
              <a:t>Toxins</a:t>
            </a:r>
          </a:p>
        </p:txBody>
      </p:sp>
      <p:sp>
        <p:nvSpPr>
          <p:cNvPr id="4" name="Content Placeholder 3">
            <a:extLst>
              <a:ext uri="{FF2B5EF4-FFF2-40B4-BE49-F238E27FC236}">
                <a16:creationId xmlns:a16="http://schemas.microsoft.com/office/drawing/2014/main" id="{0178C1A2-EADD-90B4-3DB9-8A5356FEA3CC}"/>
              </a:ext>
            </a:extLst>
          </p:cNvPr>
          <p:cNvSpPr>
            <a:spLocks noGrp="1"/>
          </p:cNvSpPr>
          <p:nvPr>
            <p:ph idx="21"/>
          </p:nvPr>
        </p:nvSpPr>
        <p:spPr>
          <a:xfrm>
            <a:off x="993389" y="426630"/>
            <a:ext cx="3929363" cy="2225088"/>
          </a:xfrm>
        </p:spPr>
        <p:txBody>
          <a:bodyPr vert="horz" lIns="68580" tIns="34290" rIns="68580" bIns="34290" rtlCol="0" anchor="t">
            <a:normAutofit/>
          </a:bodyPr>
          <a:lstStyle/>
          <a:p>
            <a:endParaRPr lang="en-US" dirty="0"/>
          </a:p>
          <a:p>
            <a:pPr lvl="1"/>
            <a:r>
              <a:rPr lang="en-US" sz="1800" dirty="0"/>
              <a:t>Aflatoxin- mold</a:t>
            </a:r>
          </a:p>
          <a:p>
            <a:pPr lvl="1"/>
            <a:r>
              <a:rPr lang="en-US" sz="1800" dirty="0"/>
              <a:t>Botulism-stagnant pools</a:t>
            </a:r>
          </a:p>
          <a:p>
            <a:pPr lvl="1"/>
            <a:r>
              <a:rPr lang="en-US" sz="1800" dirty="0"/>
              <a:t>Castor bean poisoning</a:t>
            </a:r>
          </a:p>
          <a:p>
            <a:pPr lvl="1"/>
            <a:r>
              <a:rPr lang="en-US" sz="1800" dirty="0"/>
              <a:t>Insecticides rodenticides</a:t>
            </a:r>
          </a:p>
        </p:txBody>
      </p:sp>
      <p:grpSp>
        <p:nvGrpSpPr>
          <p:cNvPr id="30" name="Group 29">
            <a:extLst>
              <a:ext uri="{FF2B5EF4-FFF2-40B4-BE49-F238E27FC236}">
                <a16:creationId xmlns:a16="http://schemas.microsoft.com/office/drawing/2014/main" id="{FAFF86CF-19EF-4C41-A233-65C86F18F3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361629"/>
            <a:ext cx="3055900" cy="3861826"/>
            <a:chOff x="7477388" y="482171"/>
            <a:chExt cx="4074533" cy="5149101"/>
          </a:xfrm>
        </p:grpSpPr>
        <p:sp>
          <p:nvSpPr>
            <p:cNvPr id="31" name="Rectangle 30">
              <a:extLst>
                <a:ext uri="{FF2B5EF4-FFF2-40B4-BE49-F238E27FC236}">
                  <a16:creationId xmlns:a16="http://schemas.microsoft.com/office/drawing/2014/main" id="{28E35A49-0DFA-4196-9078-0E4BA36B6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32" name="Rectangle 31">
              <a:extLst>
                <a:ext uri="{FF2B5EF4-FFF2-40B4-BE49-F238E27FC236}">
                  <a16:creationId xmlns:a16="http://schemas.microsoft.com/office/drawing/2014/main" id="{2F874E7E-962C-4172-BB41-D1A5E8B096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pic>
        <p:nvPicPr>
          <p:cNvPr id="12" name="Picture 11" descr="A pile of corn kernels  Description automatically generated">
            <a:extLst>
              <a:ext uri="{FF2B5EF4-FFF2-40B4-BE49-F238E27FC236}">
                <a16:creationId xmlns:a16="http://schemas.microsoft.com/office/drawing/2014/main" id="{0C6FC5F8-8A2A-EB7D-BAFA-7B8CA5CB3DF4}"/>
              </a:ext>
            </a:extLst>
          </p:cNvPr>
          <p:cNvPicPr>
            <a:picLocks noChangeAspect="1"/>
          </p:cNvPicPr>
          <p:nvPr/>
        </p:nvPicPr>
        <p:blipFill>
          <a:blip r:embed="rId4"/>
          <a:srcRect t="1015" r="3" b="10827"/>
          <a:stretch>
            <a:fillRect/>
          </a:stretch>
        </p:blipFill>
        <p:spPr>
          <a:xfrm>
            <a:off x="6087280" y="837258"/>
            <a:ext cx="2099327" cy="1388092"/>
          </a:xfrm>
          <a:prstGeom prst="rect">
            <a:avLst/>
          </a:prstGeom>
        </p:spPr>
      </p:pic>
      <p:pic>
        <p:nvPicPr>
          <p:cNvPr id="10" name="Content Placeholder 9" descr="A duck flying in the air  Description automatically generated">
            <a:extLst>
              <a:ext uri="{FF2B5EF4-FFF2-40B4-BE49-F238E27FC236}">
                <a16:creationId xmlns:a16="http://schemas.microsoft.com/office/drawing/2014/main" id="{1B3125FC-7DDE-73E5-FE9F-115DCF56E77C}"/>
              </a:ext>
            </a:extLst>
          </p:cNvPr>
          <p:cNvPicPr>
            <a:picLocks noGrp="1" noChangeAspect="1"/>
          </p:cNvPicPr>
          <p:nvPr>
            <p:ph idx="1"/>
          </p:nvPr>
        </p:nvPicPr>
        <p:blipFill>
          <a:blip r:embed="rId5"/>
          <a:srcRect r="6609" b="-1"/>
          <a:stretch>
            <a:fillRect/>
          </a:stretch>
        </p:blipFill>
        <p:spPr>
          <a:xfrm>
            <a:off x="6087280" y="2348794"/>
            <a:ext cx="2099327" cy="1388093"/>
          </a:xfrm>
          <a:prstGeom prst="rect">
            <a:avLst/>
          </a:prstGeom>
        </p:spPr>
      </p:pic>
      <p:pic>
        <p:nvPicPr>
          <p:cNvPr id="4098" name="Picture 2" descr="Poisonous Plants -1. Castor Bean (Ricinus Communis).">
            <a:extLst>
              <a:ext uri="{FF2B5EF4-FFF2-40B4-BE49-F238E27FC236}">
                <a16:creationId xmlns:a16="http://schemas.microsoft.com/office/drawing/2014/main" id="{A722CA25-2EA6-2CA2-5BB8-BF0C6AF210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1563" y="2747382"/>
            <a:ext cx="3055900" cy="160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912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6200" name="Rectangle 136199">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16718"/>
            <a:ext cx="9144000" cy="1879488"/>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a:solidFill>
                <a:prstClr val="white"/>
              </a:solidFill>
              <a:latin typeface="Rockwell" panose="02060603020205020403"/>
            </a:endParaRPr>
          </a:p>
        </p:txBody>
      </p:sp>
      <p:pic>
        <p:nvPicPr>
          <p:cNvPr id="136202" name="Picture 136201">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4597003"/>
            <a:ext cx="9144000" cy="557213"/>
          </a:xfrm>
          <a:prstGeom prst="rect">
            <a:avLst/>
          </a:prstGeom>
        </p:spPr>
      </p:pic>
      <p:cxnSp>
        <p:nvCxnSpPr>
          <p:cNvPr id="136204" name="Straight Connector 136203">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360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6194" name="Title 1"/>
          <p:cNvSpPr>
            <a:spLocks noGrp="1"/>
          </p:cNvSpPr>
          <p:nvPr>
            <p:ph type="ctrTitle"/>
          </p:nvPr>
        </p:nvSpPr>
        <p:spPr>
          <a:xfrm>
            <a:off x="1088685" y="603391"/>
            <a:ext cx="2647618" cy="786926"/>
          </a:xfrm>
        </p:spPr>
        <p:txBody>
          <a:bodyPr vert="horz" lIns="68580" tIns="34290" rIns="68580" bIns="34290" rtlCol="0" anchor="ctr" anchorCtr="0">
            <a:normAutofit/>
          </a:bodyPr>
          <a:lstStyle/>
          <a:p>
            <a:pPr algn="ctr">
              <a:lnSpc>
                <a:spcPct val="90000"/>
              </a:lnSpc>
              <a:spcBef>
                <a:spcPct val="0"/>
              </a:spcBef>
            </a:pPr>
            <a:r>
              <a:rPr lang="en-US" sz="2800" b="0" dirty="0"/>
              <a:t>Toxins</a:t>
            </a:r>
          </a:p>
        </p:txBody>
      </p:sp>
      <p:sp>
        <p:nvSpPr>
          <p:cNvPr id="136195" name="Content Placeholder 2"/>
          <p:cNvSpPr>
            <a:spLocks noGrp="1"/>
          </p:cNvSpPr>
          <p:nvPr>
            <p:ph type="body" sz="quarter" idx="14"/>
          </p:nvPr>
        </p:nvSpPr>
        <p:spPr>
          <a:xfrm>
            <a:off x="1088686" y="1511799"/>
            <a:ext cx="2644892" cy="2587960"/>
          </a:xfrm>
        </p:spPr>
        <p:txBody>
          <a:bodyPr vert="horz" lIns="68580" tIns="34290" rIns="68580" bIns="34290" rtlCol="0" anchor="t">
            <a:normAutofit lnSpcReduction="10000"/>
          </a:bodyPr>
          <a:lstStyle/>
          <a:p>
            <a:pPr indent="-171450">
              <a:lnSpc>
                <a:spcPct val="120000"/>
              </a:lnSpc>
              <a:buFont typeface="Arial" panose="020B0604020202020204" pitchFamily="34" charset="0"/>
              <a:buChar char="•"/>
            </a:pPr>
            <a:r>
              <a:rPr lang="en-US" sz="1400" dirty="0"/>
              <a:t>Aflatoxin poisoning</a:t>
            </a:r>
          </a:p>
          <a:p>
            <a:pPr indent="-171450">
              <a:lnSpc>
                <a:spcPct val="120000"/>
              </a:lnSpc>
              <a:buFont typeface="Arial" panose="020B0604020202020204" pitchFamily="34" charset="0"/>
              <a:buChar char="•"/>
            </a:pPr>
            <a:r>
              <a:rPr lang="en-US" sz="1400" dirty="0"/>
              <a:t>Etiological agent- aspergillus flavus and aspergillus parasiticus</a:t>
            </a:r>
          </a:p>
          <a:p>
            <a:pPr indent="-171450">
              <a:lnSpc>
                <a:spcPct val="120000"/>
              </a:lnSpc>
              <a:buFont typeface="Arial" panose="020B0604020202020204" pitchFamily="34" charset="0"/>
              <a:buChar char="•"/>
            </a:pPr>
            <a:r>
              <a:rPr lang="en-US" sz="1400" dirty="0"/>
              <a:t>Molds that grow on cereal grains and oilseeds</a:t>
            </a:r>
          </a:p>
          <a:p>
            <a:pPr indent="-171450">
              <a:lnSpc>
                <a:spcPct val="120000"/>
              </a:lnSpc>
              <a:buFont typeface="Arial" panose="020B0604020202020204" pitchFamily="34" charset="0"/>
              <a:buChar char="•"/>
            </a:pPr>
            <a:r>
              <a:rPr lang="en-US" sz="1400" dirty="0"/>
              <a:t>Affects the liver primarily, but can also affect the immune system </a:t>
            </a:r>
          </a:p>
          <a:p>
            <a:pPr indent="-171450">
              <a:lnSpc>
                <a:spcPct val="120000"/>
              </a:lnSpc>
              <a:buFont typeface="Arial" panose="020B0604020202020204" pitchFamily="34" charset="0"/>
              <a:buChar char="•"/>
            </a:pPr>
            <a:endParaRPr lang="en-US" dirty="0"/>
          </a:p>
          <a:p>
            <a:pPr indent="-171450">
              <a:lnSpc>
                <a:spcPct val="120000"/>
              </a:lnSpc>
              <a:buFont typeface="Arial" panose="020B0604020202020204" pitchFamily="34" charset="0"/>
              <a:buChar char="•"/>
            </a:pPr>
            <a:endParaRPr lang="en-US" dirty="0"/>
          </a:p>
        </p:txBody>
      </p:sp>
      <p:grpSp>
        <p:nvGrpSpPr>
          <p:cNvPr id="136206" name="Group 136205">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9" y="361629"/>
            <a:ext cx="4568843" cy="3861826"/>
            <a:chOff x="5460131" y="482171"/>
            <a:chExt cx="6091791" cy="5149101"/>
          </a:xfrm>
        </p:grpSpPr>
        <p:sp>
          <p:nvSpPr>
            <p:cNvPr id="136207" name="Rectangle 136206">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36208" name="Rectangle 136207">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pSp>
      <p:pic>
        <p:nvPicPr>
          <p:cNvPr id="2" name="Picture 2">
            <a:extLst>
              <a:ext uri="{FF2B5EF4-FFF2-40B4-BE49-F238E27FC236}">
                <a16:creationId xmlns:a16="http://schemas.microsoft.com/office/drawing/2014/main" id="{8B71F121-D5CD-98E0-9A16-6CA420968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5" r="13319" b="-3"/>
          <a:stretch>
            <a:fillRect/>
          </a:stretch>
        </p:blipFill>
        <p:spPr>
          <a:xfrm>
            <a:off x="4334218" y="665581"/>
            <a:ext cx="4007525" cy="3300243"/>
          </a:xfrm>
          <a:prstGeom prst="rect">
            <a:avLst/>
          </a:prstGeom>
          <a:noFill/>
        </p:spPr>
      </p:pic>
    </p:spTree>
    <p:extLst>
      <p:ext uri="{BB962C8B-B14F-4D97-AF65-F5344CB8AC3E}">
        <p14:creationId xmlns:p14="http://schemas.microsoft.com/office/powerpoint/2010/main" val="150200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69B86-EE83-AB04-3C51-B17A4521F7B6}"/>
              </a:ext>
            </a:extLst>
          </p:cNvPr>
          <p:cNvSpPr>
            <a:spLocks noGrp="1"/>
          </p:cNvSpPr>
          <p:nvPr>
            <p:ph type="title"/>
          </p:nvPr>
        </p:nvSpPr>
        <p:spPr>
          <a:xfrm>
            <a:off x="715993" y="247842"/>
            <a:ext cx="4269208" cy="786926"/>
          </a:xfrm>
        </p:spPr>
        <p:txBody>
          <a:bodyPr>
            <a:normAutofit/>
          </a:bodyPr>
          <a:lstStyle/>
          <a:p>
            <a:r>
              <a:rPr lang="en-US" sz="3200" dirty="0"/>
              <a:t>Toxins</a:t>
            </a:r>
          </a:p>
        </p:txBody>
      </p:sp>
      <p:sp>
        <p:nvSpPr>
          <p:cNvPr id="3" name="Content Placeholder 2">
            <a:extLst>
              <a:ext uri="{FF2B5EF4-FFF2-40B4-BE49-F238E27FC236}">
                <a16:creationId xmlns:a16="http://schemas.microsoft.com/office/drawing/2014/main" id="{BBF43B50-2724-84F7-A987-ECC160EEDC38}"/>
              </a:ext>
            </a:extLst>
          </p:cNvPr>
          <p:cNvSpPr>
            <a:spLocks noGrp="1"/>
          </p:cNvSpPr>
          <p:nvPr>
            <p:ph idx="1"/>
          </p:nvPr>
        </p:nvSpPr>
        <p:spPr>
          <a:xfrm>
            <a:off x="631485" y="1277770"/>
            <a:ext cx="3940515" cy="2587960"/>
          </a:xfrm>
        </p:spPr>
        <p:txBody>
          <a:bodyPr/>
          <a:lstStyle/>
          <a:p>
            <a:r>
              <a:rPr lang="en-US" sz="2000" b="1" dirty="0"/>
              <a:t>Botulism</a:t>
            </a:r>
          </a:p>
          <a:p>
            <a:r>
              <a:rPr lang="en-US" dirty="0"/>
              <a:t>A toxin produced by a Clostridium bacteria  that produces gradual paralysis.  Also called limberneck.</a:t>
            </a:r>
          </a:p>
          <a:p>
            <a:r>
              <a:rPr lang="en-US" dirty="0"/>
              <a:t>Progressive and fatal.</a:t>
            </a:r>
          </a:p>
          <a:p>
            <a:r>
              <a:rPr lang="en-US" dirty="0"/>
              <a:t>Usually from rotting plants or animals found in stagnant water.</a:t>
            </a:r>
          </a:p>
        </p:txBody>
      </p:sp>
      <p:pic>
        <p:nvPicPr>
          <p:cNvPr id="1026" name="Picture 2">
            <a:extLst>
              <a:ext uri="{FF2B5EF4-FFF2-40B4-BE49-F238E27FC236}">
                <a16:creationId xmlns:a16="http://schemas.microsoft.com/office/drawing/2014/main" id="{926A7739-FCE0-C447-B7F2-8A01AB84A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1" y="2223010"/>
            <a:ext cx="3441698" cy="2285061"/>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4" name="Picture 2" descr="Avian Botulism Die-Offs: The Mystery Continues | Animals, People, Pathogens">
            <a:extLst>
              <a:ext uri="{FF2B5EF4-FFF2-40B4-BE49-F238E27FC236}">
                <a16:creationId xmlns:a16="http://schemas.microsoft.com/office/drawing/2014/main" id="{7170BF8D-7C1E-DE09-A8C6-B9E93F7E4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828" y="19076"/>
            <a:ext cx="3149694" cy="2246094"/>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639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Turkey Section Divider">
    <p:bg>
      <p:bgPr>
        <a:solidFill>
          <a:srgbClr val="111111"/>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
          </a:xfrm>
          <a:prstGeom prst="rect">
            <a:avLst/>
          </a:prstGeom>
          <a:solidFill>
            <a:srgbClr val="D4831A"/>
          </a:solidFill>
          <a:ln w="12700">
            <a:solidFill>
              <a:srgbClr val="D4831A"/>
            </a:solidFill>
            <a:prstDash val="solid"/>
          </a:ln>
        </p:spPr>
        <p:txBody>
          <a:bodyPr/>
          <a:lstStyle/>
          <a:p>
            <a:endParaRPr lang="en-US"/>
          </a:p>
        </p:txBody>
      </p:sp>
      <p:sp>
        <p:nvSpPr>
          <p:cNvPr id="3" name="Text 1"/>
          <p:cNvSpPr/>
          <p:nvPr/>
        </p:nvSpPr>
        <p:spPr>
          <a:xfrm>
            <a:off x="548640" y="914400"/>
            <a:ext cx="8046720" cy="1737360"/>
          </a:xfrm>
          <a:prstGeom prst="rect">
            <a:avLst/>
          </a:prstGeom>
          <a:noFill/>
          <a:ln/>
        </p:spPr>
        <p:txBody>
          <a:bodyPr wrap="square" rtlCol="0" anchor="ctr"/>
          <a:lstStyle/>
          <a:p>
            <a:pPr marL="0" indent="0" algn="ctr">
              <a:buNone/>
            </a:pPr>
            <a:r>
              <a:rPr lang="en-US" sz="4000" b="1" dirty="0">
                <a:solidFill>
                  <a:srgbClr val="FFFFFF"/>
                </a:solidFill>
                <a:latin typeface="Arial Black" pitchFamily="34" charset="0"/>
              </a:rPr>
              <a:t>Turkey Production in Zambia</a:t>
            </a:r>
            <a:endParaRPr lang="en-US" sz="4000" dirty="0"/>
          </a:p>
        </p:txBody>
      </p:sp>
      <p:sp>
        <p:nvSpPr>
          <p:cNvPr id="4" name="Text 2"/>
          <p:cNvSpPr/>
          <p:nvPr/>
        </p:nvSpPr>
        <p:spPr>
          <a:xfrm>
            <a:off x="548640" y="2651760"/>
            <a:ext cx="8046720" cy="457200"/>
          </a:xfrm>
          <a:prstGeom prst="rect">
            <a:avLst/>
          </a:prstGeom>
          <a:noFill/>
          <a:ln/>
        </p:spPr>
        <p:txBody>
          <a:bodyPr wrap="square" rtlCol="0" anchor="ctr"/>
          <a:lstStyle/>
          <a:p>
            <a:pPr marL="0" indent="0" algn="ctr">
              <a:buNone/>
            </a:pPr>
            <a:r>
              <a:rPr lang="en-US" sz="1600" dirty="0">
                <a:solidFill>
                  <a:srgbClr val="E8A142"/>
                </a:solidFill>
                <a:latin typeface="Calibri" pitchFamily="34" charset="0"/>
              </a:rPr>
              <a:t>Breeds, Husbandry &amp; Disease Management for Zambian Farmers</a:t>
            </a:r>
            <a:endParaRPr lang="en-US" sz="16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Turkey Breeds Overview">
    <p:bg>
      <p:bgPr>
        <a:solidFill>
          <a:srgbClr val="1A1A1A"/>
        </a:solidFill>
        <a:effectLst/>
      </p:bgPr>
    </p:bg>
    <p:spTree>
      <p:nvGrpSpPr>
        <p:cNvPr id="1" name=""/>
        <p:cNvGrpSpPr/>
        <p:nvPr/>
      </p:nvGrpSpPr>
      <p:grpSpPr>
        <a:xfrm>
          <a:off x="0" y="0"/>
          <a:ext cx="0" cy="0"/>
          <a:chOff x="0" y="0"/>
          <a:chExt cx="0" cy="0"/>
        </a:xfrm>
      </p:grpSpPr>
      <p:sp>
        <p:nvSpPr>
          <p:cNvPr id="2" name="Shape 0"/>
          <p:cNvSpPr/>
          <p:nvPr/>
        </p:nvSpPr>
        <p:spPr>
          <a:xfrm>
            <a:off x="0" y="0"/>
            <a:ext cx="9144000" cy="777240"/>
          </a:xfrm>
          <a:prstGeom prst="rect">
            <a:avLst/>
          </a:prstGeom>
          <a:solidFill>
            <a:srgbClr val="111111"/>
          </a:solidFill>
          <a:ln w="12700">
            <a:solidFill>
              <a:srgbClr val="111111"/>
            </a:solidFill>
            <a:prstDash val="solid"/>
          </a:ln>
        </p:spPr>
        <p:txBody>
          <a:bodyPr/>
          <a:lstStyle/>
          <a:p>
            <a:endParaRPr lang="en-US"/>
          </a:p>
        </p:txBody>
      </p:sp>
      <p:sp>
        <p:nvSpPr>
          <p:cNvPr id="3" name="Shape 1"/>
          <p:cNvSpPr/>
          <p:nvPr/>
        </p:nvSpPr>
        <p:spPr>
          <a:xfrm>
            <a:off x="0" y="777240"/>
            <a:ext cx="9144000" cy="45720"/>
          </a:xfrm>
          <a:prstGeom prst="rect">
            <a:avLst/>
          </a:prstGeom>
          <a:solidFill>
            <a:srgbClr val="D4831A"/>
          </a:solidFill>
          <a:ln w="12700">
            <a:solidFill>
              <a:srgbClr val="D4831A"/>
            </a:solidFill>
            <a:prstDash val="solid"/>
          </a:ln>
        </p:spPr>
        <p:txBody>
          <a:bodyPr/>
          <a:lstStyle/>
          <a:p>
            <a:endParaRPr lang="en-US"/>
          </a:p>
        </p:txBody>
      </p:sp>
      <p:sp>
        <p:nvSpPr>
          <p:cNvPr id="4" name="Text 2"/>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rPr>
              <a:t>Turkey Breeds in Zambia</a:t>
            </a:r>
          </a:p>
        </p:txBody>
      </p:sp>
      <p:sp>
        <p:nvSpPr>
          <p:cNvPr id="5" name="Text 3"/>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rPr>
              <a:t>Commercial &amp; Heritage Turkey Breeds for Zambian Smallholders</a:t>
            </a:r>
          </a:p>
        </p:txBody>
      </p:sp>
      <p:sp>
        <p:nvSpPr>
          <p:cNvPr id="6" name="Shape BBW bg"/>
          <p:cNvSpPr/>
          <p:nvPr/>
        </p:nvSpPr>
        <p:spPr>
          <a:xfrm>
            <a:off x="274320" y="836564"/>
            <a:ext cx="4114800" cy="3931920"/>
          </a:xfrm>
          <a:prstGeom prst="rect">
            <a:avLst/>
          </a:prstGeom>
          <a:solidFill>
            <a:srgbClr val="111111"/>
          </a:solidFill>
          <a:ln w="19050">
            <a:solidFill>
              <a:srgbClr val="D4831A"/>
            </a:solidFill>
            <a:prstDash val="solid"/>
          </a:ln>
        </p:spPr>
        <p:txBody>
          <a:bodyPr/>
          <a:lstStyle/>
          <a:p>
            <a:endParaRPr lang="en-US"/>
          </a:p>
        </p:txBody>
      </p:sp>
      <p:sp>
        <p:nvSpPr>
          <p:cNvPr id="7" name="Shape BBWhdr"/>
          <p:cNvSpPr/>
          <p:nvPr/>
        </p:nvSpPr>
        <p:spPr>
          <a:xfrm>
            <a:off x="274320" y="836564"/>
            <a:ext cx="4114800" cy="411480"/>
          </a:xfrm>
          <a:prstGeom prst="rect">
            <a:avLst/>
          </a:prstGeom>
          <a:solidFill>
            <a:srgbClr val="D4831A"/>
          </a:solidFill>
          <a:ln w="12700">
            <a:solidFill>
              <a:srgbClr val="D4831A"/>
            </a:solidFill>
            <a:prstDash val="solid"/>
          </a:ln>
        </p:spPr>
        <p:txBody>
          <a:bodyPr/>
          <a:lstStyle/>
          <a:p>
            <a:endParaRPr lang="en-US"/>
          </a:p>
        </p:txBody>
      </p:sp>
      <p:sp>
        <p:nvSpPr>
          <p:cNvPr id="8" name="Text BBW hdr"/>
          <p:cNvSpPr/>
          <p:nvPr/>
        </p:nvSpPr>
        <p:spPr>
          <a:xfrm>
            <a:off x="274320" y="836564"/>
            <a:ext cx="4114800" cy="411480"/>
          </a:xfrm>
          <a:prstGeom prst="rect">
            <a:avLst/>
          </a:prstGeom>
          <a:noFill/>
          <a:ln/>
        </p:spPr>
        <p:txBody>
          <a:bodyPr wrap="square" lIns="91440" tIns="0" rIns="91440" bIns="0" rtlCol="0" anchor="ctr"/>
          <a:lstStyle/>
          <a:p>
            <a:pPr marL="0" indent="0" algn="ctr">
              <a:buNone/>
            </a:pPr>
            <a:r>
              <a:rPr lang="en-US" sz="1400" b="1" dirty="0">
                <a:solidFill>
                  <a:srgbClr val="FFFFFF"/>
                </a:solidFill>
                <a:latin typeface="Calibri" pitchFamily="34" charset="0"/>
              </a:rPr>
              <a:t>Broad Breasted White</a:t>
            </a:r>
          </a:p>
        </p:txBody>
      </p:sp>
      <p:sp>
        <p:nvSpPr>
          <p:cNvPr id="9" name="Text BBW bullets"/>
          <p:cNvSpPr/>
          <p:nvPr/>
        </p:nvSpPr>
        <p:spPr>
          <a:xfrm>
            <a:off x="365760" y="1300044"/>
            <a:ext cx="3840480" cy="3377280"/>
          </a:xfrm>
          <a:prstGeom prst="rect">
            <a:avLst/>
          </a:prstGeom>
          <a:noFill/>
          <a:ln/>
        </p:spPr>
        <p:txBody>
          <a:bodyPr wrap="square" rtlCol="0" anchor="t"/>
          <a:lstStyle/>
          <a:p>
            <a:pPr marL="342900" indent="-342900">
              <a:buSzPct val="100000"/>
              <a:buChar char="•"/>
            </a:pPr>
            <a:r>
              <a:rPr lang="en-US" sz="1400" dirty="0">
                <a:solidFill>
                  <a:srgbClr val="FFFFFF"/>
                </a:solidFill>
                <a:latin typeface="Calibri" pitchFamily="34" charset="0"/>
              </a:rPr>
              <a:t>Dominant commercial turkey worldwide</a:t>
            </a:r>
          </a:p>
          <a:p>
            <a:pPr marL="342900" indent="-342900">
              <a:buSzPct val="100000"/>
              <a:buChar char="•"/>
            </a:pPr>
            <a:r>
              <a:rPr lang="en-US" sz="1400" dirty="0">
                <a:solidFill>
                  <a:srgbClr val="FFFFFF"/>
                </a:solidFill>
                <a:latin typeface="Calibri" pitchFamily="34" charset="0"/>
              </a:rPr>
              <a:t>Toms: 16–20 kg; Hens: 8–10 kg at maturity</a:t>
            </a:r>
          </a:p>
          <a:p>
            <a:pPr marL="342900" indent="-342900">
              <a:buSzPct val="100000"/>
              <a:buChar char="•"/>
            </a:pPr>
            <a:r>
              <a:rPr lang="en-US" sz="1400" dirty="0">
                <a:solidFill>
                  <a:srgbClr val="FFFFFF"/>
                </a:solidFill>
                <a:latin typeface="Calibri" pitchFamily="34" charset="0"/>
              </a:rPr>
              <a:t>Market age: 16–20 weeks</a:t>
            </a:r>
          </a:p>
          <a:p>
            <a:pPr marL="342900" indent="-342900">
              <a:buSzPct val="100000"/>
              <a:buChar char="•"/>
            </a:pPr>
            <a:r>
              <a:rPr lang="en-US" sz="1400" dirty="0">
                <a:solidFill>
                  <a:srgbClr val="FFFFFF"/>
                </a:solidFill>
                <a:latin typeface="Calibri" pitchFamily="34" charset="0"/>
              </a:rPr>
              <a:t>Excellent FCR – 2.5:1 to 3.0:1</a:t>
            </a:r>
          </a:p>
          <a:p>
            <a:pPr marL="342900" indent="-342900">
              <a:buSzPct val="100000"/>
              <a:buChar char="•"/>
            </a:pPr>
            <a:r>
              <a:rPr lang="en-US" sz="1400" dirty="0">
                <a:solidFill>
                  <a:srgbClr val="FFFFFF"/>
                </a:solidFill>
                <a:latin typeface="Calibri" pitchFamily="34" charset="0"/>
              </a:rPr>
              <a:t>White feathers – clean carcass appearance</a:t>
            </a:r>
          </a:p>
          <a:p>
            <a:pPr marL="342900" indent="-342900">
              <a:buSzPct val="100000"/>
              <a:buChar char="•"/>
            </a:pPr>
            <a:r>
              <a:rPr lang="en-US" sz="1400" dirty="0">
                <a:solidFill>
                  <a:srgbClr val="FFFFFF"/>
                </a:solidFill>
                <a:latin typeface="Calibri" pitchFamily="34" charset="0"/>
              </a:rPr>
              <a:t>Requires confinement &amp; commercial feed</a:t>
            </a:r>
          </a:p>
          <a:p>
            <a:pPr marL="342900" indent="-342900">
              <a:buSzPct val="100000"/>
              <a:buChar char="•"/>
            </a:pPr>
            <a:r>
              <a:rPr lang="en-US" sz="1400" dirty="0">
                <a:solidFill>
                  <a:srgbClr val="FFFFFF"/>
                </a:solidFill>
                <a:latin typeface="Calibri" pitchFamily="34" charset="0"/>
              </a:rPr>
              <a:t>Cannot breed naturally – AI required</a:t>
            </a:r>
          </a:p>
          <a:p>
            <a:pPr marL="342900" indent="-342900">
              <a:buSzPct val="100000"/>
              <a:buChar char="•"/>
            </a:pPr>
            <a:r>
              <a:rPr lang="en-US" sz="1400" dirty="0">
                <a:solidFill>
                  <a:srgbClr val="FFFFFF"/>
                </a:solidFill>
                <a:latin typeface="Calibri" pitchFamily="34" charset="0"/>
              </a:rPr>
              <a:t>Best for peri-urban commercial operations</a:t>
            </a:r>
          </a:p>
        </p:txBody>
      </p:sp>
      <p:sp>
        <p:nvSpPr>
          <p:cNvPr id="10" name="Shape BBB bg"/>
          <p:cNvSpPr/>
          <p:nvPr/>
        </p:nvSpPr>
        <p:spPr>
          <a:xfrm>
            <a:off x="4754880" y="836564"/>
            <a:ext cx="4114800" cy="3931920"/>
          </a:xfrm>
          <a:prstGeom prst="rect">
            <a:avLst/>
          </a:prstGeom>
          <a:solidFill>
            <a:srgbClr val="111111"/>
          </a:solidFill>
          <a:ln w="19050">
            <a:solidFill>
              <a:srgbClr val="D4831A"/>
            </a:solidFill>
            <a:prstDash val="solid"/>
          </a:ln>
        </p:spPr>
        <p:txBody>
          <a:bodyPr/>
          <a:lstStyle/>
          <a:p>
            <a:endParaRPr lang="en-US"/>
          </a:p>
        </p:txBody>
      </p:sp>
      <p:sp>
        <p:nvSpPr>
          <p:cNvPr id="11" name="Shape BBBhdr"/>
          <p:cNvSpPr/>
          <p:nvPr/>
        </p:nvSpPr>
        <p:spPr>
          <a:xfrm>
            <a:off x="4754880" y="836564"/>
            <a:ext cx="4114800" cy="411480"/>
          </a:xfrm>
          <a:prstGeom prst="rect">
            <a:avLst/>
          </a:prstGeom>
          <a:solidFill>
            <a:srgbClr val="D4831A"/>
          </a:solidFill>
          <a:ln w="12700">
            <a:solidFill>
              <a:srgbClr val="D4831A"/>
            </a:solidFill>
            <a:prstDash val="solid"/>
          </a:ln>
        </p:spPr>
        <p:txBody>
          <a:bodyPr/>
          <a:lstStyle/>
          <a:p>
            <a:endParaRPr lang="en-US"/>
          </a:p>
        </p:txBody>
      </p:sp>
      <p:sp>
        <p:nvSpPr>
          <p:cNvPr id="12" name="Text BBBhdr"/>
          <p:cNvSpPr/>
          <p:nvPr/>
        </p:nvSpPr>
        <p:spPr>
          <a:xfrm>
            <a:off x="4754880" y="836564"/>
            <a:ext cx="4114800" cy="411480"/>
          </a:xfrm>
          <a:prstGeom prst="rect">
            <a:avLst/>
          </a:prstGeom>
          <a:noFill/>
          <a:ln/>
        </p:spPr>
        <p:txBody>
          <a:bodyPr wrap="square" lIns="91440" tIns="0" rIns="91440" bIns="0" rtlCol="0" anchor="ctr"/>
          <a:lstStyle/>
          <a:p>
            <a:pPr marL="0" indent="0" algn="ctr">
              <a:buNone/>
            </a:pPr>
            <a:r>
              <a:rPr lang="en-US" sz="1400" b="1" dirty="0">
                <a:solidFill>
                  <a:srgbClr val="FFFFFF"/>
                </a:solidFill>
                <a:latin typeface="Calibri" pitchFamily="34" charset="0"/>
              </a:rPr>
              <a:t>Broad Breasted Bronze</a:t>
            </a:r>
          </a:p>
        </p:txBody>
      </p:sp>
      <p:sp>
        <p:nvSpPr>
          <p:cNvPr id="13" name="Text BBB bullets"/>
          <p:cNvSpPr/>
          <p:nvPr/>
        </p:nvSpPr>
        <p:spPr>
          <a:xfrm>
            <a:off x="4846320" y="1300044"/>
            <a:ext cx="3840480" cy="3377280"/>
          </a:xfrm>
          <a:prstGeom prst="rect">
            <a:avLst/>
          </a:prstGeom>
          <a:noFill/>
          <a:ln/>
        </p:spPr>
        <p:txBody>
          <a:bodyPr wrap="square" rtlCol="0" anchor="t"/>
          <a:lstStyle/>
          <a:p>
            <a:pPr marL="342900" indent="-342900">
              <a:buSzPct val="100000"/>
              <a:buChar char="•"/>
            </a:pPr>
            <a:r>
              <a:rPr lang="en-US" sz="1400" dirty="0">
                <a:solidFill>
                  <a:srgbClr val="FFFFFF"/>
                </a:solidFill>
                <a:latin typeface="Calibri" pitchFamily="34" charset="0"/>
              </a:rPr>
              <a:t>Traditional heritage-commercial breed</a:t>
            </a:r>
          </a:p>
          <a:p>
            <a:pPr marL="342900" indent="-342900">
              <a:buSzPct val="100000"/>
              <a:buChar char="•"/>
            </a:pPr>
            <a:r>
              <a:rPr lang="en-US" sz="1400" dirty="0">
                <a:solidFill>
                  <a:srgbClr val="FFFFFF"/>
                </a:solidFill>
                <a:latin typeface="Calibri" pitchFamily="34" charset="0"/>
              </a:rPr>
              <a:t>Toms: 13–16 kg; Hens: 7–9 kg</a:t>
            </a:r>
          </a:p>
          <a:p>
            <a:pPr marL="342900" indent="-342900">
              <a:buSzPct val="100000"/>
              <a:buChar char="•"/>
            </a:pPr>
            <a:r>
              <a:rPr lang="en-US" sz="1400" dirty="0">
                <a:solidFill>
                  <a:srgbClr val="FFFFFF"/>
                </a:solidFill>
                <a:latin typeface="Calibri" pitchFamily="34" charset="0"/>
              </a:rPr>
              <a:t>Market age: 18–24 weeks</a:t>
            </a:r>
          </a:p>
          <a:p>
            <a:pPr marL="342900" indent="-342900">
              <a:buSzPct val="100000"/>
              <a:buChar char="•"/>
            </a:pPr>
            <a:r>
              <a:rPr lang="en-US" sz="1400" dirty="0">
                <a:solidFill>
                  <a:srgbClr val="FFFFFF"/>
                </a:solidFill>
                <a:latin typeface="Calibri" pitchFamily="34" charset="0"/>
              </a:rPr>
              <a:t>Distinctive bronze-black plumage</a:t>
            </a:r>
          </a:p>
          <a:p>
            <a:pPr marL="342900" indent="-342900">
              <a:buSzPct val="100000"/>
              <a:buChar char="•"/>
            </a:pPr>
            <a:r>
              <a:rPr lang="en-US" sz="1400" dirty="0">
                <a:solidFill>
                  <a:srgbClr val="FFFFFF"/>
                </a:solidFill>
                <a:latin typeface="Calibri" pitchFamily="34" charset="0"/>
              </a:rPr>
              <a:t>Slightly more disease tolerant than BBW</a:t>
            </a:r>
          </a:p>
          <a:p>
            <a:pPr marL="342900" indent="-342900">
              <a:buSzPct val="100000"/>
              <a:buChar char="•"/>
            </a:pPr>
            <a:r>
              <a:rPr lang="en-US" sz="1400" dirty="0">
                <a:solidFill>
                  <a:srgbClr val="FFFFFF"/>
                </a:solidFill>
                <a:latin typeface="Calibri" pitchFamily="34" charset="0"/>
              </a:rPr>
              <a:t>Generally requires AI for breeding</a:t>
            </a:r>
          </a:p>
          <a:p>
            <a:pPr marL="342900" indent="-342900">
              <a:buSzPct val="100000"/>
              <a:buChar char="•"/>
            </a:pPr>
            <a:r>
              <a:rPr lang="en-US" sz="1400" dirty="0">
                <a:solidFill>
                  <a:srgbClr val="FFFFFF"/>
                </a:solidFill>
                <a:latin typeface="Calibri" pitchFamily="34" charset="0"/>
              </a:rPr>
              <a:t>Premium niche market – visible at holidays</a:t>
            </a:r>
          </a:p>
          <a:p>
            <a:pPr marL="342900" indent="-342900">
              <a:buSzPct val="100000"/>
              <a:buChar char="•"/>
            </a:pPr>
            <a:r>
              <a:rPr lang="en-US" sz="1400" dirty="0">
                <a:solidFill>
                  <a:srgbClr val="FFFFFF"/>
                </a:solidFill>
                <a:latin typeface="Calibri" pitchFamily="34" charset="0"/>
              </a:rPr>
              <a:t>Popular in Zambia for Christmas &amp; Easter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7200" y="274320"/>
            <a:ext cx="8229600" cy="548640"/>
          </a:xfrm>
          <a:prstGeom prst="rect">
            <a:avLst/>
          </a:prstGeom>
          <a:noFill/>
          <a:ln/>
        </p:spPr>
        <p:txBody>
          <a:bodyPr wrap="square" rtlCol="0" anchor="ctr"/>
          <a:lstStyle/>
          <a:p>
            <a:pPr defTabSz="342900"/>
            <a:r>
              <a:rPr lang="en-US" sz="3600" b="1" dirty="0">
                <a:solidFill>
                  <a:srgbClr val="FB8C29"/>
                </a:solidFill>
                <a:latin typeface="Rockwell" panose="02060603020205020403"/>
              </a:rPr>
              <a:t>Muscovy Duck Management </a:t>
            </a:r>
            <a:endParaRPr lang="en-US" sz="3600" dirty="0">
              <a:solidFill>
                <a:srgbClr val="FB8C29"/>
              </a:solidFill>
              <a:latin typeface="Rockwell" panose="02060603020205020403"/>
            </a:endParaRPr>
          </a:p>
        </p:txBody>
      </p:sp>
      <p:sp>
        <p:nvSpPr>
          <p:cNvPr id="4" name="Text 2"/>
          <p:cNvSpPr/>
          <p:nvPr/>
        </p:nvSpPr>
        <p:spPr>
          <a:xfrm>
            <a:off x="548640" y="1051560"/>
            <a:ext cx="3840480" cy="365760"/>
          </a:xfrm>
          <a:prstGeom prst="rect">
            <a:avLst/>
          </a:prstGeom>
          <a:noFill/>
          <a:ln/>
        </p:spPr>
        <p:txBody>
          <a:bodyPr wrap="square" rtlCol="0" anchor="ctr"/>
          <a:lstStyle/>
          <a:p>
            <a:pPr defTabSz="342900"/>
            <a:r>
              <a:rPr lang="en-US" sz="2400" b="1" dirty="0">
                <a:solidFill>
                  <a:srgbClr val="FB8C29"/>
                </a:solidFill>
                <a:latin typeface="Rockwell" panose="02060603020205020403"/>
              </a:rPr>
              <a:t>Advantages</a:t>
            </a:r>
            <a:endParaRPr lang="en-US" sz="2400" dirty="0">
              <a:solidFill>
                <a:srgbClr val="FB8C29"/>
              </a:solidFill>
              <a:latin typeface="Rockwell" panose="02060603020205020403"/>
            </a:endParaRPr>
          </a:p>
        </p:txBody>
      </p:sp>
      <p:sp>
        <p:nvSpPr>
          <p:cNvPr id="5" name="Text 3"/>
          <p:cNvSpPr/>
          <p:nvPr/>
        </p:nvSpPr>
        <p:spPr>
          <a:xfrm>
            <a:off x="640080" y="1554480"/>
            <a:ext cx="3657600" cy="3017520"/>
          </a:xfrm>
          <a:prstGeom prst="rect">
            <a:avLst/>
          </a:prstGeom>
          <a:noFill/>
          <a:ln/>
        </p:spPr>
        <p:txBody>
          <a:bodyPr wrap="square" rtlCol="0" anchor="ctr"/>
          <a:lstStyle/>
          <a:p>
            <a:pPr marL="342892" indent="-342892" defTabSz="342900">
              <a:buSzPct val="100000"/>
              <a:buFontTx/>
              <a:buChar char="•"/>
            </a:pPr>
            <a:r>
              <a:rPr lang="en-US" sz="1400" dirty="0">
                <a:solidFill>
                  <a:srgbClr val="FB8C29"/>
                </a:solidFill>
                <a:latin typeface="Rockwell" panose="02060603020205020403"/>
              </a:rPr>
              <a:t>Not picky about housing - simple shelter sufficient</a:t>
            </a:r>
          </a:p>
          <a:p>
            <a:pPr marL="342892" indent="-342892" defTabSz="342900">
              <a:buSzPct val="100000"/>
              <a:buFontTx/>
              <a:buChar char="•"/>
            </a:pPr>
            <a:r>
              <a:rPr lang="en-US" sz="1400" dirty="0">
                <a:solidFill>
                  <a:srgbClr val="FB8C29"/>
                </a:solidFill>
                <a:latin typeface="Rockwell" panose="02060603020205020403"/>
              </a:rPr>
              <a:t>Disease resistant - minimal health problems</a:t>
            </a:r>
          </a:p>
          <a:p>
            <a:pPr marL="342892" indent="-342892" defTabSz="342900">
              <a:buSzPct val="100000"/>
              <a:buFontTx/>
              <a:buChar char="•"/>
            </a:pPr>
            <a:r>
              <a:rPr lang="en-US" sz="1400" dirty="0">
                <a:solidFill>
                  <a:srgbClr val="FB8C29"/>
                </a:solidFill>
                <a:latin typeface="Rockwell" panose="02060603020205020403"/>
              </a:rPr>
              <a:t>Excellent foragers - low feed costs</a:t>
            </a:r>
          </a:p>
          <a:p>
            <a:pPr marL="342892" indent="-342892" defTabSz="342900">
              <a:buSzPct val="100000"/>
              <a:buFontTx/>
              <a:buChar char="•"/>
            </a:pPr>
            <a:r>
              <a:rPr lang="en-US" sz="1400" dirty="0">
                <a:solidFill>
                  <a:srgbClr val="FB8C29"/>
                </a:solidFill>
                <a:latin typeface="Rockwell" panose="02060603020205020403"/>
              </a:rPr>
              <a:t>Natural brooding and mothering ability</a:t>
            </a:r>
          </a:p>
          <a:p>
            <a:pPr marL="342892" indent="-342892" defTabSz="342900">
              <a:buSzPct val="100000"/>
              <a:buFontTx/>
              <a:buChar char="•"/>
            </a:pPr>
            <a:r>
              <a:rPr lang="en-US" sz="1400" dirty="0">
                <a:solidFill>
                  <a:srgbClr val="FB8C29"/>
                </a:solidFill>
                <a:latin typeface="Rockwell" panose="02060603020205020403"/>
              </a:rPr>
              <a:t>Live longer than chickens (8-12 years)</a:t>
            </a:r>
          </a:p>
          <a:p>
            <a:pPr marL="342892" indent="-342892" defTabSz="342900">
              <a:buSzPct val="100000"/>
              <a:buFontTx/>
              <a:buChar char="•"/>
            </a:pPr>
            <a:r>
              <a:rPr lang="en-US" sz="1400" dirty="0">
                <a:solidFill>
                  <a:srgbClr val="FB8C29"/>
                </a:solidFill>
                <a:latin typeface="Rockwell" panose="02060603020205020403"/>
              </a:rPr>
              <a:t>Effective pest control (insects, snails, termites)</a:t>
            </a:r>
          </a:p>
          <a:p>
            <a:pPr marL="342892" indent="-342892" defTabSz="342900">
              <a:buSzPct val="100000"/>
              <a:buFontTx/>
              <a:buChar char="•"/>
            </a:pPr>
            <a:r>
              <a:rPr lang="en-US" sz="1400" dirty="0">
                <a:solidFill>
                  <a:srgbClr val="FB8C29"/>
                </a:solidFill>
                <a:latin typeface="Rockwell" panose="02060603020205020403"/>
              </a:rPr>
              <a:t>Can be left unsupervised</a:t>
            </a:r>
          </a:p>
          <a:p>
            <a:pPr marL="342892" indent="-342892" defTabSz="342900">
              <a:buSzPct val="100000"/>
              <a:buFontTx/>
              <a:buChar char="•"/>
            </a:pPr>
            <a:r>
              <a:rPr lang="en-US" sz="1400" dirty="0">
                <a:solidFill>
                  <a:srgbClr val="FB8C29"/>
                </a:solidFill>
                <a:latin typeface="Rockwell" panose="02060603020205020403"/>
              </a:rPr>
              <a:t>Adapt to presence/absence of water</a:t>
            </a:r>
          </a:p>
          <a:p>
            <a:pPr marL="342892" indent="-342892" defTabSz="342900">
              <a:buSzPct val="100000"/>
              <a:buFontTx/>
              <a:buChar char="•"/>
            </a:pPr>
            <a:r>
              <a:rPr lang="en-US" sz="1400" dirty="0">
                <a:solidFill>
                  <a:srgbClr val="FB8C29"/>
                </a:solidFill>
                <a:latin typeface="Rockwell" panose="02060603020205020403"/>
              </a:rPr>
              <a:t>Quiet - minimal noise disturbance</a:t>
            </a:r>
          </a:p>
        </p:txBody>
      </p:sp>
      <p:sp>
        <p:nvSpPr>
          <p:cNvPr id="7" name="Text 5"/>
          <p:cNvSpPr/>
          <p:nvPr/>
        </p:nvSpPr>
        <p:spPr>
          <a:xfrm>
            <a:off x="4754880" y="1051560"/>
            <a:ext cx="3840480" cy="365760"/>
          </a:xfrm>
          <a:prstGeom prst="rect">
            <a:avLst/>
          </a:prstGeom>
          <a:noFill/>
          <a:ln/>
        </p:spPr>
        <p:txBody>
          <a:bodyPr wrap="square" rtlCol="0" anchor="ctr"/>
          <a:lstStyle/>
          <a:p>
            <a:pPr defTabSz="342900"/>
            <a:r>
              <a:rPr lang="en-US" sz="2400" b="1" dirty="0">
                <a:solidFill>
                  <a:srgbClr val="FB8C29"/>
                </a:solidFill>
                <a:latin typeface="Rockwell" panose="02060603020205020403"/>
              </a:rPr>
              <a:t>Management Tips</a:t>
            </a:r>
            <a:endParaRPr lang="en-US" sz="2400" dirty="0">
              <a:solidFill>
                <a:srgbClr val="FB8C29"/>
              </a:solidFill>
              <a:latin typeface="Rockwell" panose="02060603020205020403"/>
            </a:endParaRPr>
          </a:p>
        </p:txBody>
      </p:sp>
      <p:sp>
        <p:nvSpPr>
          <p:cNvPr id="8" name="Text 6"/>
          <p:cNvSpPr/>
          <p:nvPr/>
        </p:nvSpPr>
        <p:spPr>
          <a:xfrm>
            <a:off x="4754880" y="1554480"/>
            <a:ext cx="3840480" cy="3017520"/>
          </a:xfrm>
          <a:prstGeom prst="rect">
            <a:avLst/>
          </a:prstGeom>
          <a:noFill/>
          <a:ln/>
        </p:spPr>
        <p:txBody>
          <a:bodyPr wrap="square" rtlCol="0" anchor="ctr"/>
          <a:lstStyle/>
          <a:p>
            <a:pPr marL="342892" indent="-342892" defTabSz="342900">
              <a:buSzPct val="100000"/>
              <a:buFontTx/>
              <a:buChar char="•"/>
            </a:pPr>
            <a:r>
              <a:rPr lang="en-US" sz="1400" dirty="0">
                <a:solidFill>
                  <a:srgbClr val="FB8C29"/>
                </a:solidFill>
                <a:latin typeface="Rockwell" panose="02060603020205020403"/>
              </a:rPr>
              <a:t>Housing: Simple, dry shelter with good ventilation</a:t>
            </a:r>
          </a:p>
          <a:p>
            <a:pPr marL="342892" indent="-342892" defTabSz="342900">
              <a:buSzPct val="100000"/>
              <a:buFontTx/>
              <a:buChar char="•"/>
            </a:pPr>
            <a:r>
              <a:rPr lang="en-US" sz="1400" dirty="0">
                <a:solidFill>
                  <a:srgbClr val="FB8C29"/>
                </a:solidFill>
                <a:latin typeface="Rockwell" panose="02060603020205020403"/>
              </a:rPr>
              <a:t>Do not require pond but benefit from water access</a:t>
            </a:r>
          </a:p>
          <a:p>
            <a:pPr marL="342892" indent="-342892" defTabSz="342900">
              <a:buSzPct val="100000"/>
              <a:buFontTx/>
              <a:buChar char="•"/>
            </a:pPr>
            <a:r>
              <a:rPr lang="en-US" sz="1400" dirty="0">
                <a:solidFill>
                  <a:srgbClr val="FB8C29"/>
                </a:solidFill>
                <a:latin typeface="Rockwell" panose="02060603020205020403"/>
              </a:rPr>
              <a:t>Need water for mating to produce fertile eggs</a:t>
            </a:r>
          </a:p>
          <a:p>
            <a:pPr marL="342892" indent="-342892" defTabSz="342900">
              <a:buSzPct val="100000"/>
              <a:buFontTx/>
              <a:buChar char="•"/>
            </a:pPr>
            <a:r>
              <a:rPr lang="en-US" sz="1400" dirty="0">
                <a:solidFill>
                  <a:srgbClr val="FB8C29"/>
                </a:solidFill>
                <a:latin typeface="Rockwell" panose="02060603020205020403"/>
              </a:rPr>
              <a:t>Incubation: 35 days (longer than other ducks)</a:t>
            </a:r>
          </a:p>
          <a:p>
            <a:pPr marL="342892" indent="-342892" defTabSz="342900">
              <a:buSzPct val="100000"/>
              <a:buFontTx/>
              <a:buChar char="•"/>
            </a:pPr>
            <a:r>
              <a:rPr lang="en-US" sz="1400" dirty="0">
                <a:solidFill>
                  <a:srgbClr val="FB8C29"/>
                </a:solidFill>
                <a:latin typeface="Rockwell" panose="02060603020205020403"/>
              </a:rPr>
              <a:t>Feed: Rice, corn, cassava + foraging</a:t>
            </a:r>
          </a:p>
          <a:p>
            <a:pPr marL="342892" indent="-342892" defTabSz="342900">
              <a:buSzPct val="100000"/>
              <a:buFontTx/>
              <a:buChar char="•"/>
            </a:pPr>
            <a:r>
              <a:rPr lang="en-US" sz="1400" dirty="0">
                <a:solidFill>
                  <a:srgbClr val="FB8C29"/>
                </a:solidFill>
                <a:latin typeface="Rockwell" panose="02060603020205020403"/>
              </a:rPr>
              <a:t>Space: Can coexist with crop farms</a:t>
            </a:r>
          </a:p>
          <a:p>
            <a:pPr marL="342892" indent="-342892" defTabSz="342900">
              <a:buSzPct val="100000"/>
              <a:buFontTx/>
              <a:buChar char="•"/>
            </a:pPr>
            <a:r>
              <a:rPr lang="en-US" sz="1400" dirty="0">
                <a:solidFill>
                  <a:srgbClr val="FB8C29"/>
                </a:solidFill>
                <a:latin typeface="Rockwell" panose="02060603020205020403"/>
              </a:rPr>
              <a:t>Drakes can be aggressive during breeding</a:t>
            </a:r>
          </a:p>
          <a:p>
            <a:pPr marL="342892" indent="-342892" defTabSz="342900">
              <a:buSzPct val="100000"/>
              <a:buFontTx/>
              <a:buChar char="•"/>
            </a:pPr>
            <a:r>
              <a:rPr lang="en-US" sz="1400" dirty="0">
                <a:solidFill>
                  <a:srgbClr val="FB8C29"/>
                </a:solidFill>
                <a:latin typeface="Rockwell" panose="02060603020205020403"/>
              </a:rPr>
              <a:t>Regular deworming recommended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Heritage Turkey Breeds">
    <p:bg>
      <p:bgPr>
        <a:solidFill>
          <a:srgbClr val="1A1A1A"/>
        </a:solidFill>
        <a:effectLst/>
      </p:bgPr>
    </p:bg>
    <p:spTree>
      <p:nvGrpSpPr>
        <p:cNvPr id="1" name=""/>
        <p:cNvGrpSpPr/>
        <p:nvPr/>
      </p:nvGrpSpPr>
      <p:grpSpPr>
        <a:xfrm>
          <a:off x="0" y="0"/>
          <a:ext cx="0" cy="0"/>
          <a:chOff x="0" y="0"/>
          <a:chExt cx="0" cy="0"/>
        </a:xfrm>
      </p:grpSpPr>
      <p:sp>
        <p:nvSpPr>
          <p:cNvPr id="2" name="hdr"/>
          <p:cNvSpPr/>
          <p:nvPr/>
        </p:nvSpPr>
        <p:spPr>
          <a:xfrm>
            <a:off x="0" y="0"/>
            <a:ext cx="9144000" cy="777240"/>
          </a:xfrm>
          <a:prstGeom prst="rect">
            <a:avLst/>
          </a:prstGeom>
          <a:solidFill>
            <a:srgbClr val="111111"/>
          </a:solidFill>
          <a:ln w="12700">
            <a:solidFill>
              <a:srgbClr val="111111"/>
            </a:solidFill>
            <a:prstDash val="solid"/>
          </a:ln>
        </p:spPr>
        <p:txBody>
          <a:bodyPr/>
          <a:lstStyle/>
          <a:p>
            <a:endParaRPr lang="en-US"/>
          </a:p>
        </p:txBody>
      </p:sp>
      <p:sp>
        <p:nvSpPr>
          <p:cNvPr id="3" name="accent"/>
          <p:cNvSpPr/>
          <p:nvPr/>
        </p:nvSpPr>
        <p:spPr>
          <a:xfrm>
            <a:off x="0" y="777240"/>
            <a:ext cx="9144000" cy="45720"/>
          </a:xfrm>
          <a:prstGeom prst="rect">
            <a:avLst/>
          </a:prstGeom>
          <a:solidFill>
            <a:srgbClr val="D4831A"/>
          </a:solidFill>
          <a:ln w="12700">
            <a:solidFill>
              <a:srgbClr val="D4831A"/>
            </a:solidFill>
            <a:prstDash val="solid"/>
          </a:ln>
        </p:spPr>
        <p:txBody>
          <a:bodyPr/>
          <a:lstStyle/>
          <a:p>
            <a:endParaRPr lang="en-US"/>
          </a:p>
        </p:txBody>
      </p:sp>
      <p:sp>
        <p:nvSpPr>
          <p:cNvPr id="4" name="title"/>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rPr>
              <a:t>Heritage Turkey Breeds</a:t>
            </a:r>
          </a:p>
        </p:txBody>
      </p:sp>
      <p:sp>
        <p:nvSpPr>
          <p:cNvPr id="5" name="subtitle"/>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rPr>
              <a:t>Naturally Breeding, Hardy Breeds Suited to Zambia's Village Systems</a:t>
            </a:r>
          </a:p>
        </p:txBody>
      </p:sp>
      <p:sp>
        <p:nvSpPr>
          <p:cNvPr id="6" name="Narr bg"/>
          <p:cNvSpPr/>
          <p:nvPr/>
        </p:nvSpPr>
        <p:spPr>
          <a:xfrm>
            <a:off x="274320" y="836564"/>
            <a:ext cx="2700000" cy="3931920"/>
          </a:xfrm>
          <a:prstGeom prst="rect">
            <a:avLst/>
          </a:prstGeom>
          <a:solidFill>
            <a:srgbClr val="111111"/>
          </a:solidFill>
          <a:ln w="19050">
            <a:solidFill>
              <a:srgbClr val="D4831A"/>
            </a:solidFill>
            <a:prstDash val="solid"/>
          </a:ln>
        </p:spPr>
        <p:txBody>
          <a:bodyPr/>
          <a:lstStyle/>
          <a:p>
            <a:endParaRPr lang="en-US"/>
          </a:p>
        </p:txBody>
      </p:sp>
      <p:sp>
        <p:nvSpPr>
          <p:cNvPr id="7" name="Narr hdr"/>
          <p:cNvSpPr/>
          <p:nvPr/>
        </p:nvSpPr>
        <p:spPr>
          <a:xfrm>
            <a:off x="274320" y="836564"/>
            <a:ext cx="2700000" cy="411480"/>
          </a:xfrm>
          <a:prstGeom prst="rect">
            <a:avLst/>
          </a:prstGeom>
          <a:solidFill>
            <a:srgbClr val="D4831A"/>
          </a:solidFill>
          <a:ln w="12700">
            <a:solidFill>
              <a:srgbClr val="D4831A"/>
            </a:solidFill>
            <a:prstDash val="solid"/>
          </a:ln>
        </p:spPr>
        <p:txBody>
          <a:bodyPr/>
          <a:lstStyle/>
          <a:p>
            <a:endParaRPr lang="en-US"/>
          </a:p>
        </p:txBody>
      </p:sp>
      <p:sp>
        <p:nvSpPr>
          <p:cNvPr id="8" name="Narr label"/>
          <p:cNvSpPr/>
          <p:nvPr/>
        </p:nvSpPr>
        <p:spPr>
          <a:xfrm>
            <a:off x="274320" y="836564"/>
            <a:ext cx="2700000" cy="411480"/>
          </a:xfrm>
          <a:prstGeom prst="rect">
            <a:avLst/>
          </a:prstGeom>
          <a:noFill/>
          <a:ln/>
        </p:spPr>
        <p:txBody>
          <a:bodyPr wrap="square" lIns="91440" tIns="0" rIns="91440" bIns="0" rtlCol="0" anchor="ctr"/>
          <a:lstStyle/>
          <a:p>
            <a:pPr marL="0" indent="0" algn="ctr">
              <a:buNone/>
            </a:pPr>
            <a:r>
              <a:rPr lang="en-US" sz="1300" b="1" dirty="0">
                <a:solidFill>
                  <a:srgbClr val="FFFFFF"/>
                </a:solidFill>
                <a:latin typeface="Calibri" pitchFamily="34" charset="0"/>
              </a:rPr>
              <a:t>Narragansett</a:t>
            </a:r>
          </a:p>
        </p:txBody>
      </p:sp>
      <p:sp>
        <p:nvSpPr>
          <p:cNvPr id="9" name="Narr text"/>
          <p:cNvSpPr/>
          <p:nvPr/>
        </p:nvSpPr>
        <p:spPr>
          <a:xfrm>
            <a:off x="365760" y="1300044"/>
            <a:ext cx="2520480" cy="3377280"/>
          </a:xfrm>
          <a:prstGeom prst="rect">
            <a:avLst/>
          </a:prstGeom>
          <a:noFill/>
          <a:ln/>
        </p:spPr>
        <p:txBody>
          <a:bodyPr wrap="square" rtlCol="0" anchor="t"/>
          <a:lstStyle/>
          <a:p>
            <a:pPr marL="342900" indent="-342900">
              <a:buSzPct val="100000"/>
              <a:buChar char="•"/>
            </a:pPr>
            <a:r>
              <a:rPr lang="en-US" sz="1300" dirty="0">
                <a:solidFill>
                  <a:srgbClr val="FFFFFF"/>
                </a:solidFill>
                <a:latin typeface="Calibri" pitchFamily="34" charset="0"/>
              </a:rPr>
              <a:t>Grey-black plumage; calm nature</a:t>
            </a:r>
          </a:p>
          <a:p>
            <a:pPr marL="342900" indent="-342900">
              <a:buSzPct val="100000"/>
              <a:buChar char="•"/>
            </a:pPr>
            <a:r>
              <a:rPr lang="en-US" sz="1300" dirty="0">
                <a:solidFill>
                  <a:srgbClr val="FFFFFF"/>
                </a:solidFill>
                <a:latin typeface="Calibri" pitchFamily="34" charset="0"/>
              </a:rPr>
              <a:t>Toms 11–15 kg; Hens 6–7 kg</a:t>
            </a:r>
          </a:p>
          <a:p>
            <a:pPr marL="342900" indent="-342900">
              <a:buSzPct val="100000"/>
              <a:buChar char="•"/>
            </a:pPr>
            <a:r>
              <a:rPr lang="en-US" sz="1300" dirty="0">
                <a:solidFill>
                  <a:srgbClr val="FFFFFF"/>
                </a:solidFill>
                <a:latin typeface="Calibri" pitchFamily="34" charset="0"/>
              </a:rPr>
              <a:t>Breeds naturally – no AI needed</a:t>
            </a:r>
          </a:p>
          <a:p>
            <a:pPr marL="342900" indent="-342900">
              <a:buSzPct val="100000"/>
              <a:buChar char="•"/>
            </a:pPr>
            <a:r>
              <a:rPr lang="en-US" sz="1300" dirty="0">
                <a:solidFill>
                  <a:srgbClr val="FFFFFF"/>
                </a:solidFill>
                <a:latin typeface="Calibri" pitchFamily="34" charset="0"/>
              </a:rPr>
              <a:t>Good disease resistance</a:t>
            </a:r>
          </a:p>
          <a:p>
            <a:pPr marL="342900" indent="-342900">
              <a:buSzPct val="100000"/>
              <a:buChar char="•"/>
            </a:pPr>
            <a:r>
              <a:rPr lang="en-US" sz="1300" dirty="0">
                <a:solidFill>
                  <a:srgbClr val="FFFFFF"/>
                </a:solidFill>
                <a:latin typeface="Calibri" pitchFamily="34" charset="0"/>
              </a:rPr>
              <a:t>Thrives in free-range systems</a:t>
            </a:r>
          </a:p>
          <a:p>
            <a:pPr marL="342900" indent="-342900">
              <a:buSzPct val="100000"/>
              <a:buChar char="•"/>
            </a:pPr>
            <a:r>
              <a:rPr lang="en-US" sz="1300" dirty="0">
                <a:solidFill>
                  <a:srgbClr val="FFFFFF"/>
                </a:solidFill>
                <a:latin typeface="Calibri" pitchFamily="34" charset="0"/>
              </a:rPr>
              <a:t>Market age: 24–28 weeks</a:t>
            </a:r>
          </a:p>
        </p:txBody>
      </p:sp>
      <p:sp>
        <p:nvSpPr>
          <p:cNvPr id="10" name="RP bg"/>
          <p:cNvSpPr/>
          <p:nvPr/>
        </p:nvSpPr>
        <p:spPr>
          <a:xfrm>
            <a:off x="3222000" y="836564"/>
            <a:ext cx="2700000" cy="3931920"/>
          </a:xfrm>
          <a:prstGeom prst="rect">
            <a:avLst/>
          </a:prstGeom>
          <a:solidFill>
            <a:srgbClr val="111111"/>
          </a:solidFill>
          <a:ln w="19050">
            <a:solidFill>
              <a:srgbClr val="D4831A"/>
            </a:solidFill>
            <a:prstDash val="solid"/>
          </a:ln>
        </p:spPr>
        <p:txBody>
          <a:bodyPr/>
          <a:lstStyle/>
          <a:p>
            <a:endParaRPr lang="en-US"/>
          </a:p>
        </p:txBody>
      </p:sp>
      <p:sp>
        <p:nvSpPr>
          <p:cNvPr id="11" name="RP hdr"/>
          <p:cNvSpPr/>
          <p:nvPr/>
        </p:nvSpPr>
        <p:spPr>
          <a:xfrm>
            <a:off x="3222000" y="836564"/>
            <a:ext cx="2700000" cy="411480"/>
          </a:xfrm>
          <a:prstGeom prst="rect">
            <a:avLst/>
          </a:prstGeom>
          <a:solidFill>
            <a:srgbClr val="D4831A"/>
          </a:solidFill>
          <a:ln w="12700">
            <a:solidFill>
              <a:srgbClr val="D4831A"/>
            </a:solidFill>
            <a:prstDash val="solid"/>
          </a:ln>
        </p:spPr>
        <p:txBody>
          <a:bodyPr/>
          <a:lstStyle/>
          <a:p>
            <a:endParaRPr lang="en-US"/>
          </a:p>
        </p:txBody>
      </p:sp>
      <p:sp>
        <p:nvSpPr>
          <p:cNvPr id="12" name="RP label"/>
          <p:cNvSpPr/>
          <p:nvPr/>
        </p:nvSpPr>
        <p:spPr>
          <a:xfrm>
            <a:off x="3222000" y="836564"/>
            <a:ext cx="2700000" cy="411480"/>
          </a:xfrm>
          <a:prstGeom prst="rect">
            <a:avLst/>
          </a:prstGeom>
          <a:noFill/>
          <a:ln/>
        </p:spPr>
        <p:txBody>
          <a:bodyPr wrap="square" lIns="91440" tIns="0" rIns="91440" bIns="0" rtlCol="0" anchor="ctr"/>
          <a:lstStyle/>
          <a:p>
            <a:pPr marL="0" indent="0" algn="ctr">
              <a:buNone/>
            </a:pPr>
            <a:r>
              <a:rPr lang="en-US" sz="1300" b="1" dirty="0">
                <a:solidFill>
                  <a:srgbClr val="FFFFFF"/>
                </a:solidFill>
                <a:latin typeface="Calibri" pitchFamily="34" charset="0"/>
              </a:rPr>
              <a:t>Royal Palm</a:t>
            </a:r>
          </a:p>
        </p:txBody>
      </p:sp>
      <p:sp>
        <p:nvSpPr>
          <p:cNvPr id="13" name="RP text"/>
          <p:cNvSpPr/>
          <p:nvPr/>
        </p:nvSpPr>
        <p:spPr>
          <a:xfrm>
            <a:off x="3313440" y="1300044"/>
            <a:ext cx="2520480" cy="3377280"/>
          </a:xfrm>
          <a:prstGeom prst="rect">
            <a:avLst/>
          </a:prstGeom>
          <a:noFill/>
          <a:ln/>
        </p:spPr>
        <p:txBody>
          <a:bodyPr wrap="square" rtlCol="0" anchor="t"/>
          <a:lstStyle/>
          <a:p>
            <a:pPr marL="342900" indent="-342900">
              <a:buSzPct val="100000"/>
              <a:buChar char="•"/>
            </a:pPr>
            <a:r>
              <a:rPr lang="en-US" sz="1300" dirty="0">
                <a:solidFill>
                  <a:srgbClr val="FFFFFF"/>
                </a:solidFill>
                <a:latin typeface="Calibri" pitchFamily="34" charset="0"/>
              </a:rPr>
              <a:t>White with black markings; ornamental</a:t>
            </a:r>
          </a:p>
          <a:p>
            <a:pPr marL="342900" indent="-342900">
              <a:buSzPct val="100000"/>
              <a:buChar char="•"/>
            </a:pPr>
            <a:r>
              <a:rPr lang="en-US" sz="1300" dirty="0">
                <a:solidFill>
                  <a:srgbClr val="FFFFFF"/>
                </a:solidFill>
                <a:latin typeface="Calibri" pitchFamily="34" charset="0"/>
              </a:rPr>
              <a:t>Toms 7–9 kg; Hens 4–5 kg</a:t>
            </a:r>
          </a:p>
          <a:p>
            <a:pPr marL="342900" indent="-342900">
              <a:buSzPct val="100000"/>
              <a:buChar char="•"/>
            </a:pPr>
            <a:r>
              <a:rPr lang="en-US" sz="1300" dirty="0">
                <a:solidFill>
                  <a:srgbClr val="FFFFFF"/>
                </a:solidFill>
                <a:latin typeface="Calibri" pitchFamily="34" charset="0"/>
              </a:rPr>
              <a:t>Excellent foragers; active and alert</a:t>
            </a:r>
          </a:p>
          <a:p>
            <a:pPr marL="342900" indent="-342900">
              <a:buSzPct val="100000"/>
              <a:buChar char="•"/>
            </a:pPr>
            <a:r>
              <a:rPr lang="en-US" sz="1300" dirty="0">
                <a:solidFill>
                  <a:srgbClr val="FFFFFF"/>
                </a:solidFill>
                <a:latin typeface="Calibri" pitchFamily="34" charset="0"/>
              </a:rPr>
              <a:t>Naturally breeds; good brooding hens</a:t>
            </a:r>
          </a:p>
          <a:p>
            <a:pPr marL="342900" indent="-342900">
              <a:buSzPct val="100000"/>
              <a:buChar char="•"/>
            </a:pPr>
            <a:r>
              <a:rPr lang="en-US" sz="1300" dirty="0">
                <a:solidFill>
                  <a:srgbClr val="FFFFFF"/>
                </a:solidFill>
                <a:latin typeface="Calibri" pitchFamily="34" charset="0"/>
              </a:rPr>
              <a:t>Smaller – suits home/village scale</a:t>
            </a:r>
          </a:p>
          <a:p>
            <a:pPr marL="342900" indent="-342900">
              <a:buSzPct val="100000"/>
              <a:buChar char="•"/>
            </a:pPr>
            <a:r>
              <a:rPr lang="en-US" sz="1300" dirty="0">
                <a:solidFill>
                  <a:srgbClr val="FFFFFF"/>
                </a:solidFill>
                <a:latin typeface="Calibri" pitchFamily="34" charset="0"/>
              </a:rPr>
              <a:t>Market age: 28–32 weeks</a:t>
            </a:r>
          </a:p>
        </p:txBody>
      </p:sp>
      <p:sp>
        <p:nvSpPr>
          <p:cNvPr id="14" name="BR bg"/>
          <p:cNvSpPr/>
          <p:nvPr/>
        </p:nvSpPr>
        <p:spPr>
          <a:xfrm>
            <a:off x="6169680" y="836564"/>
            <a:ext cx="2700000" cy="3931920"/>
          </a:xfrm>
          <a:prstGeom prst="rect">
            <a:avLst/>
          </a:prstGeom>
          <a:solidFill>
            <a:srgbClr val="111111"/>
          </a:solidFill>
          <a:ln w="19050">
            <a:solidFill>
              <a:srgbClr val="D4831A"/>
            </a:solidFill>
            <a:prstDash val="solid"/>
          </a:ln>
        </p:spPr>
        <p:txBody>
          <a:bodyPr/>
          <a:lstStyle/>
          <a:p>
            <a:endParaRPr lang="en-US"/>
          </a:p>
        </p:txBody>
      </p:sp>
      <p:sp>
        <p:nvSpPr>
          <p:cNvPr id="15" name="BR hdr"/>
          <p:cNvSpPr/>
          <p:nvPr/>
        </p:nvSpPr>
        <p:spPr>
          <a:xfrm>
            <a:off x="6169680" y="836564"/>
            <a:ext cx="2700000" cy="411480"/>
          </a:xfrm>
          <a:prstGeom prst="rect">
            <a:avLst/>
          </a:prstGeom>
          <a:solidFill>
            <a:srgbClr val="D4831A"/>
          </a:solidFill>
          <a:ln w="12700">
            <a:solidFill>
              <a:srgbClr val="D4831A"/>
            </a:solidFill>
            <a:prstDash val="solid"/>
          </a:ln>
        </p:spPr>
        <p:txBody>
          <a:bodyPr/>
          <a:lstStyle/>
          <a:p>
            <a:endParaRPr lang="en-US"/>
          </a:p>
        </p:txBody>
      </p:sp>
      <p:sp>
        <p:nvSpPr>
          <p:cNvPr id="16" name="BR label"/>
          <p:cNvSpPr/>
          <p:nvPr/>
        </p:nvSpPr>
        <p:spPr>
          <a:xfrm>
            <a:off x="6169680" y="836564"/>
            <a:ext cx="2700000" cy="411480"/>
          </a:xfrm>
          <a:prstGeom prst="rect">
            <a:avLst/>
          </a:prstGeom>
          <a:noFill/>
          <a:ln/>
        </p:spPr>
        <p:txBody>
          <a:bodyPr wrap="square" lIns="91440" tIns="0" rIns="91440" bIns="0" rtlCol="0" anchor="ctr"/>
          <a:lstStyle/>
          <a:p>
            <a:pPr marL="0" indent="0" algn="ctr">
              <a:buNone/>
            </a:pPr>
            <a:r>
              <a:rPr lang="en-US" sz="1300" b="1" dirty="0">
                <a:solidFill>
                  <a:srgbClr val="FFFFFF"/>
                </a:solidFill>
                <a:latin typeface="Calibri" pitchFamily="34" charset="0"/>
              </a:rPr>
              <a:t>Bourbon Red</a:t>
            </a:r>
          </a:p>
        </p:txBody>
      </p:sp>
      <p:sp>
        <p:nvSpPr>
          <p:cNvPr id="17" name="BR text"/>
          <p:cNvSpPr/>
          <p:nvPr/>
        </p:nvSpPr>
        <p:spPr>
          <a:xfrm>
            <a:off x="6261120" y="1300044"/>
            <a:ext cx="2520480" cy="3377280"/>
          </a:xfrm>
          <a:prstGeom prst="rect">
            <a:avLst/>
          </a:prstGeom>
          <a:noFill/>
          <a:ln/>
        </p:spPr>
        <p:txBody>
          <a:bodyPr wrap="square" rtlCol="0" anchor="t"/>
          <a:lstStyle/>
          <a:p>
            <a:pPr marL="342900" indent="-342900">
              <a:buSzPct val="100000"/>
              <a:buChar char="•"/>
            </a:pPr>
            <a:r>
              <a:rPr lang="en-US" sz="1300" dirty="0">
                <a:solidFill>
                  <a:srgbClr val="FFFFFF"/>
                </a:solidFill>
                <a:latin typeface="Calibri" pitchFamily="34" charset="0"/>
              </a:rPr>
              <a:t>Rich chestnut-red plumage</a:t>
            </a:r>
          </a:p>
          <a:p>
            <a:pPr marL="342900" indent="-342900">
              <a:buSzPct val="100000"/>
              <a:buChar char="•"/>
            </a:pPr>
            <a:r>
              <a:rPr lang="en-US" sz="1300" dirty="0">
                <a:solidFill>
                  <a:srgbClr val="FFFFFF"/>
                </a:solidFill>
                <a:latin typeface="Calibri" pitchFamily="34" charset="0"/>
              </a:rPr>
              <a:t>Toms 10–12 kg; Hens 5–6 kg</a:t>
            </a:r>
          </a:p>
          <a:p>
            <a:pPr marL="342900" indent="-342900">
              <a:buSzPct val="100000"/>
              <a:buChar char="•"/>
            </a:pPr>
            <a:r>
              <a:rPr lang="en-US" sz="1300" dirty="0">
                <a:solidFill>
                  <a:srgbClr val="FFFFFF"/>
                </a:solidFill>
                <a:latin typeface="Calibri" pitchFamily="34" charset="0"/>
              </a:rPr>
              <a:t>Naturally breeds; mild temperament</a:t>
            </a:r>
          </a:p>
          <a:p>
            <a:pPr marL="342900" indent="-342900">
              <a:buSzPct val="100000"/>
              <a:buChar char="•"/>
            </a:pPr>
            <a:r>
              <a:rPr lang="en-US" sz="1300" dirty="0">
                <a:solidFill>
                  <a:srgbClr val="FFFFFF"/>
                </a:solidFill>
                <a:latin typeface="Calibri" pitchFamily="34" charset="0"/>
              </a:rPr>
              <a:t>Outstanding flavour – premium niche</a:t>
            </a:r>
          </a:p>
          <a:p>
            <a:pPr marL="342900" indent="-342900">
              <a:buSzPct val="100000"/>
              <a:buChar char="•"/>
            </a:pPr>
            <a:r>
              <a:rPr lang="en-US" sz="1300" dirty="0">
                <a:solidFill>
                  <a:srgbClr val="FFFFFF"/>
                </a:solidFill>
                <a:latin typeface="Calibri" pitchFamily="34" charset="0"/>
              </a:rPr>
              <a:t>Hardy; adapts to semi-extensive systems</a:t>
            </a:r>
          </a:p>
          <a:p>
            <a:pPr marL="342900" indent="-342900">
              <a:buSzPct val="100000"/>
              <a:buChar char="•"/>
            </a:pPr>
            <a:r>
              <a:rPr lang="en-US" sz="1300" dirty="0">
                <a:solidFill>
                  <a:srgbClr val="FFFFFF"/>
                </a:solidFill>
                <a:latin typeface="Calibri" pitchFamily="34" charset="0"/>
              </a:rPr>
              <a:t>Market age: 28–30 weeks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Turkey Husbandry">
    <p:bg>
      <p:bgPr>
        <a:solidFill>
          <a:srgbClr val="1A1A1A"/>
        </a:solidFill>
        <a:effectLst/>
      </p:bgPr>
    </p:bg>
    <p:spTree>
      <p:nvGrpSpPr>
        <p:cNvPr id="1" name=""/>
        <p:cNvGrpSpPr/>
        <p:nvPr/>
      </p:nvGrpSpPr>
      <p:grpSpPr>
        <a:xfrm>
          <a:off x="0" y="0"/>
          <a:ext cx="0" cy="0"/>
          <a:chOff x="0" y="0"/>
          <a:chExt cx="0" cy="0"/>
        </a:xfrm>
      </p:grpSpPr>
      <p:sp>
        <p:nvSpPr>
          <p:cNvPr id="2" name="hdr"/>
          <p:cNvSpPr/>
          <p:nvPr/>
        </p:nvSpPr>
        <p:spPr>
          <a:xfrm>
            <a:off x="0" y="0"/>
            <a:ext cx="9144000" cy="777240"/>
          </a:xfrm>
          <a:prstGeom prst="rect">
            <a:avLst/>
          </a:prstGeom>
          <a:solidFill>
            <a:srgbClr val="111111"/>
          </a:solidFill>
          <a:ln w="12700">
            <a:solidFill>
              <a:srgbClr val="111111"/>
            </a:solidFill>
            <a:prstDash val="solid"/>
          </a:ln>
        </p:spPr>
        <p:txBody>
          <a:bodyPr/>
          <a:lstStyle/>
          <a:p>
            <a:endParaRPr lang="en-US"/>
          </a:p>
        </p:txBody>
      </p:sp>
      <p:sp>
        <p:nvSpPr>
          <p:cNvPr id="3" name="accent"/>
          <p:cNvSpPr/>
          <p:nvPr/>
        </p:nvSpPr>
        <p:spPr>
          <a:xfrm>
            <a:off x="0" y="777240"/>
            <a:ext cx="9144000" cy="45720"/>
          </a:xfrm>
          <a:prstGeom prst="rect">
            <a:avLst/>
          </a:prstGeom>
          <a:solidFill>
            <a:srgbClr val="D4831A"/>
          </a:solidFill>
          <a:ln w="12700">
            <a:solidFill>
              <a:srgbClr val="D4831A"/>
            </a:solidFill>
            <a:prstDash val="solid"/>
          </a:ln>
        </p:spPr>
        <p:txBody>
          <a:bodyPr/>
          <a:lstStyle/>
          <a:p>
            <a:endParaRPr lang="en-US"/>
          </a:p>
        </p:txBody>
      </p:sp>
      <p:sp>
        <p:nvSpPr>
          <p:cNvPr id="4" name="title"/>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rPr>
              <a:t>Turkey Production Management</a:t>
            </a:r>
          </a:p>
        </p:txBody>
      </p:sp>
      <p:sp>
        <p:nvSpPr>
          <p:cNvPr id="5" name="sub"/>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rPr>
              <a:t>Key Husbandry Practices for Zambian Conditions</a:t>
            </a:r>
          </a:p>
        </p:txBody>
      </p:sp>
      <p:sp>
        <p:nvSpPr>
          <p:cNvPr id="6" name="col1bg"/>
          <p:cNvSpPr/>
          <p:nvPr/>
        </p:nvSpPr>
        <p:spPr>
          <a:xfrm>
            <a:off x="137160" y="836564"/>
            <a:ext cx="2057400" cy="3931920"/>
          </a:xfrm>
          <a:prstGeom prst="rect">
            <a:avLst/>
          </a:prstGeom>
          <a:solidFill>
            <a:srgbClr val="111111"/>
          </a:solidFill>
          <a:ln w="19050">
            <a:solidFill>
              <a:srgbClr val="D4831A"/>
            </a:solidFill>
            <a:prstDash val="solid"/>
          </a:ln>
        </p:spPr>
        <p:txBody>
          <a:bodyPr/>
          <a:lstStyle/>
          <a:p>
            <a:endParaRPr lang="en-US"/>
          </a:p>
        </p:txBody>
      </p:sp>
      <p:sp>
        <p:nvSpPr>
          <p:cNvPr id="7" name="col1hdr"/>
          <p:cNvSpPr/>
          <p:nvPr/>
        </p:nvSpPr>
        <p:spPr>
          <a:xfrm>
            <a:off x="137160" y="836564"/>
            <a:ext cx="2057400" cy="365760"/>
          </a:xfrm>
          <a:prstGeom prst="rect">
            <a:avLst/>
          </a:prstGeom>
          <a:solidFill>
            <a:srgbClr val="D4831A"/>
          </a:solidFill>
          <a:ln w="12700">
            <a:solidFill>
              <a:srgbClr val="D4831A"/>
            </a:solidFill>
            <a:prstDash val="solid"/>
          </a:ln>
        </p:spPr>
        <p:txBody>
          <a:bodyPr/>
          <a:lstStyle/>
          <a:p>
            <a:endParaRPr lang="en-US"/>
          </a:p>
        </p:txBody>
      </p:sp>
      <p:sp>
        <p:nvSpPr>
          <p:cNvPr id="8" name="col1lbl"/>
          <p:cNvSpPr/>
          <p:nvPr/>
        </p:nvSpPr>
        <p:spPr>
          <a:xfrm>
            <a:off x="137160" y="836564"/>
            <a:ext cx="205740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Housing</a:t>
            </a:r>
          </a:p>
        </p:txBody>
      </p:sp>
      <p:sp>
        <p:nvSpPr>
          <p:cNvPr id="9" name="col1txt"/>
          <p:cNvSpPr/>
          <p:nvPr/>
        </p:nvSpPr>
        <p:spPr>
          <a:xfrm>
            <a:off x="228600" y="1248444"/>
            <a:ext cx="1874520" cy="3474720"/>
          </a:xfrm>
          <a:prstGeom prst="rect">
            <a:avLst/>
          </a:prstGeom>
          <a:noFill/>
          <a:ln/>
        </p:spPr>
        <p:txBody>
          <a:bodyPr wrap="square" rtlCol="0" anchor="t"/>
          <a:lstStyle/>
          <a:p>
            <a:pPr marL="285750" indent="-285750">
              <a:buSzPct val="100000"/>
              <a:buChar char="•"/>
            </a:pPr>
            <a:r>
              <a:rPr lang="en-US" sz="1100" dirty="0">
                <a:solidFill>
                  <a:srgbClr val="FFFFFF"/>
                </a:solidFill>
                <a:latin typeface="Calibri" pitchFamily="34" charset="0"/>
              </a:rPr>
              <a:t>3–4 sq m per adult turkey</a:t>
            </a:r>
          </a:p>
          <a:p>
            <a:pPr marL="285750" indent="-285750">
              <a:buSzPct val="100000"/>
              <a:buChar char="•"/>
            </a:pPr>
            <a:r>
              <a:rPr lang="en-US" sz="1100" dirty="0">
                <a:solidFill>
                  <a:srgbClr val="FFFFFF"/>
                </a:solidFill>
                <a:latin typeface="Calibri" pitchFamily="34" charset="0"/>
              </a:rPr>
              <a:t>Roosts at 0.5 m height; 50 cm per bird</a:t>
            </a:r>
          </a:p>
          <a:p>
            <a:pPr marL="285750" indent="-285750">
              <a:buSzPct val="100000"/>
              <a:buChar char="•"/>
            </a:pPr>
            <a:r>
              <a:rPr lang="en-US" sz="1100" dirty="0">
                <a:solidFill>
                  <a:srgbClr val="FFFFFF"/>
                </a:solidFill>
                <a:latin typeface="Calibri" pitchFamily="34" charset="0"/>
              </a:rPr>
              <a:t>Ventilated, shaded, waterproof</a:t>
            </a:r>
          </a:p>
          <a:p>
            <a:pPr marL="285750" indent="-285750">
              <a:buSzPct val="100000"/>
              <a:buChar char="•"/>
            </a:pPr>
            <a:r>
              <a:rPr lang="en-US" sz="1100" dirty="0">
                <a:solidFill>
                  <a:srgbClr val="FFFFFF"/>
                </a:solidFill>
                <a:latin typeface="Calibri" pitchFamily="34" charset="0"/>
              </a:rPr>
              <a:t>Deep litter (10 cm): straw or shavings</a:t>
            </a:r>
          </a:p>
          <a:p>
            <a:pPr marL="285750" indent="-285750">
              <a:buSzPct val="100000"/>
              <a:buChar char="•"/>
            </a:pPr>
            <a:r>
              <a:rPr lang="en-US" sz="1100" dirty="0">
                <a:solidFill>
                  <a:srgbClr val="FFFFFF"/>
                </a:solidFill>
                <a:latin typeface="Calibri" pitchFamily="34" charset="0"/>
              </a:rPr>
              <a:t>Keep dry – wet litter causes disease</a:t>
            </a:r>
          </a:p>
          <a:p>
            <a:pPr marL="285750" indent="-285750">
              <a:buSzPct val="100000"/>
              <a:buChar char="•"/>
            </a:pPr>
            <a:r>
              <a:rPr lang="en-US" sz="1100" dirty="0">
                <a:solidFill>
                  <a:srgbClr val="FFFFFF"/>
                </a:solidFill>
                <a:latin typeface="Calibri" pitchFamily="34" charset="0"/>
              </a:rPr>
              <a:t>Separate from chickens always</a:t>
            </a:r>
          </a:p>
          <a:p>
            <a:pPr marL="285750" indent="-285750">
              <a:buSzPct val="100000"/>
              <a:buChar char="•"/>
            </a:pPr>
            <a:r>
              <a:rPr lang="en-US" sz="1100" dirty="0">
                <a:solidFill>
                  <a:srgbClr val="FFFFFF"/>
                </a:solidFill>
                <a:latin typeface="Calibri" pitchFamily="34" charset="0"/>
              </a:rPr>
              <a:t>Predator-proof fencing essential</a:t>
            </a:r>
          </a:p>
        </p:txBody>
      </p:sp>
      <p:sp>
        <p:nvSpPr>
          <p:cNvPr id="10" name="col2bg"/>
          <p:cNvSpPr/>
          <p:nvPr/>
        </p:nvSpPr>
        <p:spPr>
          <a:xfrm>
            <a:off x="2331720" y="836564"/>
            <a:ext cx="2057400" cy="3931920"/>
          </a:xfrm>
          <a:prstGeom prst="rect">
            <a:avLst/>
          </a:prstGeom>
          <a:solidFill>
            <a:srgbClr val="111111"/>
          </a:solidFill>
          <a:ln w="19050">
            <a:solidFill>
              <a:srgbClr val="D4831A"/>
            </a:solidFill>
            <a:prstDash val="solid"/>
          </a:ln>
        </p:spPr>
        <p:txBody>
          <a:bodyPr/>
          <a:lstStyle/>
          <a:p>
            <a:endParaRPr lang="en-US"/>
          </a:p>
        </p:txBody>
      </p:sp>
      <p:sp>
        <p:nvSpPr>
          <p:cNvPr id="11" name="col2hdr"/>
          <p:cNvSpPr/>
          <p:nvPr/>
        </p:nvSpPr>
        <p:spPr>
          <a:xfrm>
            <a:off x="2331720" y="836564"/>
            <a:ext cx="2057400" cy="365760"/>
          </a:xfrm>
          <a:prstGeom prst="rect">
            <a:avLst/>
          </a:prstGeom>
          <a:solidFill>
            <a:srgbClr val="D4831A"/>
          </a:solidFill>
          <a:ln w="12700">
            <a:solidFill>
              <a:srgbClr val="D4831A"/>
            </a:solidFill>
            <a:prstDash val="solid"/>
          </a:ln>
        </p:spPr>
        <p:txBody>
          <a:bodyPr/>
          <a:lstStyle/>
          <a:p>
            <a:endParaRPr lang="en-US"/>
          </a:p>
        </p:txBody>
      </p:sp>
      <p:sp>
        <p:nvSpPr>
          <p:cNvPr id="12" name="col2lbl"/>
          <p:cNvSpPr/>
          <p:nvPr/>
        </p:nvSpPr>
        <p:spPr>
          <a:xfrm>
            <a:off x="2331720" y="836564"/>
            <a:ext cx="205740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Feeding</a:t>
            </a:r>
          </a:p>
        </p:txBody>
      </p:sp>
      <p:sp>
        <p:nvSpPr>
          <p:cNvPr id="13" name="col2txt"/>
          <p:cNvSpPr/>
          <p:nvPr/>
        </p:nvSpPr>
        <p:spPr>
          <a:xfrm>
            <a:off x="2423160" y="1248444"/>
            <a:ext cx="1874520" cy="3474720"/>
          </a:xfrm>
          <a:prstGeom prst="rect">
            <a:avLst/>
          </a:prstGeom>
          <a:noFill/>
          <a:ln/>
        </p:spPr>
        <p:txBody>
          <a:bodyPr wrap="square" rtlCol="0" anchor="t"/>
          <a:lstStyle/>
          <a:p>
            <a:pPr marL="285750" indent="-285750">
              <a:buSzPct val="100000"/>
              <a:buChar char="•"/>
            </a:pPr>
            <a:r>
              <a:rPr lang="en-US" sz="1100" dirty="0">
                <a:solidFill>
                  <a:srgbClr val="FFFFFF"/>
                </a:solidFill>
                <a:latin typeface="Calibri" pitchFamily="34" charset="0"/>
              </a:rPr>
              <a:t>Poults starter: 28% protein (0–8 wks)</a:t>
            </a:r>
          </a:p>
          <a:p>
            <a:pPr marL="285750" indent="-285750">
              <a:buSzPct val="100000"/>
              <a:buChar char="•"/>
            </a:pPr>
            <a:r>
              <a:rPr lang="en-US" sz="1100" dirty="0">
                <a:solidFill>
                  <a:srgbClr val="FFFFFF"/>
                </a:solidFill>
                <a:latin typeface="Calibri" pitchFamily="34" charset="0"/>
              </a:rPr>
              <a:t>Grower: 20–22% protein (8–16 wks)</a:t>
            </a:r>
          </a:p>
          <a:p>
            <a:pPr marL="285750" indent="-285750">
              <a:buSzPct val="100000"/>
              <a:buChar char="•"/>
            </a:pPr>
            <a:r>
              <a:rPr lang="en-US" sz="1100" dirty="0">
                <a:solidFill>
                  <a:srgbClr val="FFFFFF"/>
                </a:solidFill>
                <a:latin typeface="Calibri" pitchFamily="34" charset="0"/>
              </a:rPr>
              <a:t>Finisher: 16–18% protein (16+ wks)</a:t>
            </a:r>
          </a:p>
          <a:p>
            <a:pPr marL="285750" indent="-285750">
              <a:buSzPct val="100000"/>
              <a:buChar char="•"/>
            </a:pPr>
            <a:r>
              <a:rPr lang="en-US" sz="1100" dirty="0">
                <a:solidFill>
                  <a:srgbClr val="FFFFFF"/>
                </a:solidFill>
                <a:latin typeface="Calibri" pitchFamily="34" charset="0"/>
              </a:rPr>
              <a:t>Turkeys eat 2–3x more than chickens</a:t>
            </a:r>
          </a:p>
          <a:p>
            <a:pPr marL="285750" indent="-285750">
              <a:buSzPct val="100000"/>
              <a:buChar char="•"/>
            </a:pPr>
            <a:r>
              <a:rPr lang="en-US" sz="1100" dirty="0">
                <a:solidFill>
                  <a:srgbClr val="FFFFFF"/>
                </a:solidFill>
                <a:latin typeface="Calibri" pitchFamily="34" charset="0"/>
              </a:rPr>
              <a:t>Fresh water available at all times</a:t>
            </a:r>
          </a:p>
          <a:p>
            <a:pPr marL="285750" indent="-285750">
              <a:buSzPct val="100000"/>
              <a:buChar char="•"/>
            </a:pPr>
            <a:r>
              <a:rPr lang="en-US" sz="1100" dirty="0">
                <a:solidFill>
                  <a:srgbClr val="FFFFFF"/>
                </a:solidFill>
                <a:latin typeface="Calibri" pitchFamily="34" charset="0"/>
              </a:rPr>
              <a:t>Supplement with moringa, termites, insects</a:t>
            </a:r>
          </a:p>
          <a:p>
            <a:pPr marL="285750" indent="-285750">
              <a:buSzPct val="100000"/>
              <a:buChar char="•"/>
            </a:pPr>
            <a:r>
              <a:rPr lang="en-US" sz="1100" dirty="0">
                <a:solidFill>
                  <a:srgbClr val="FFFFFF"/>
                </a:solidFill>
                <a:latin typeface="Calibri" pitchFamily="34" charset="0"/>
              </a:rPr>
              <a:t>Avoid salty or mouldy feeds</a:t>
            </a:r>
          </a:p>
        </p:txBody>
      </p:sp>
      <p:sp>
        <p:nvSpPr>
          <p:cNvPr id="14" name="col3bg"/>
          <p:cNvSpPr/>
          <p:nvPr/>
        </p:nvSpPr>
        <p:spPr>
          <a:xfrm>
            <a:off x="4526280" y="836564"/>
            <a:ext cx="2057400" cy="3931920"/>
          </a:xfrm>
          <a:prstGeom prst="rect">
            <a:avLst/>
          </a:prstGeom>
          <a:solidFill>
            <a:srgbClr val="111111"/>
          </a:solidFill>
          <a:ln w="19050">
            <a:solidFill>
              <a:srgbClr val="D4831A"/>
            </a:solidFill>
            <a:prstDash val="solid"/>
          </a:ln>
        </p:spPr>
        <p:txBody>
          <a:bodyPr/>
          <a:lstStyle/>
          <a:p>
            <a:endParaRPr lang="en-US"/>
          </a:p>
        </p:txBody>
      </p:sp>
      <p:sp>
        <p:nvSpPr>
          <p:cNvPr id="15" name="col3hdr"/>
          <p:cNvSpPr/>
          <p:nvPr/>
        </p:nvSpPr>
        <p:spPr>
          <a:xfrm>
            <a:off x="4526280" y="836564"/>
            <a:ext cx="2057400" cy="365760"/>
          </a:xfrm>
          <a:prstGeom prst="rect">
            <a:avLst/>
          </a:prstGeom>
          <a:solidFill>
            <a:srgbClr val="D4831A"/>
          </a:solidFill>
          <a:ln w="12700">
            <a:solidFill>
              <a:srgbClr val="D4831A"/>
            </a:solidFill>
            <a:prstDash val="solid"/>
          </a:ln>
        </p:spPr>
        <p:txBody>
          <a:bodyPr/>
          <a:lstStyle/>
          <a:p>
            <a:endParaRPr lang="en-US"/>
          </a:p>
        </p:txBody>
      </p:sp>
      <p:sp>
        <p:nvSpPr>
          <p:cNvPr id="16" name="col3lbl"/>
          <p:cNvSpPr/>
          <p:nvPr/>
        </p:nvSpPr>
        <p:spPr>
          <a:xfrm>
            <a:off x="4526280" y="836564"/>
            <a:ext cx="205740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Brooding Poults</a:t>
            </a:r>
          </a:p>
        </p:txBody>
      </p:sp>
      <p:sp>
        <p:nvSpPr>
          <p:cNvPr id="17" name="col3txt"/>
          <p:cNvSpPr/>
          <p:nvPr/>
        </p:nvSpPr>
        <p:spPr>
          <a:xfrm>
            <a:off x="4617720" y="1248444"/>
            <a:ext cx="1874520" cy="3474720"/>
          </a:xfrm>
          <a:prstGeom prst="rect">
            <a:avLst/>
          </a:prstGeom>
          <a:noFill/>
          <a:ln/>
        </p:spPr>
        <p:txBody>
          <a:bodyPr wrap="square" rtlCol="0" anchor="t"/>
          <a:lstStyle/>
          <a:p>
            <a:pPr marL="285750" indent="-285750">
              <a:buSzPct val="100000"/>
              <a:buChar char="•"/>
            </a:pPr>
            <a:r>
              <a:rPr lang="en-US" sz="1100" dirty="0">
                <a:solidFill>
                  <a:srgbClr val="FFFFFF"/>
                </a:solidFill>
                <a:latin typeface="Calibri" pitchFamily="34" charset="0"/>
              </a:rPr>
              <a:t>Incubation: 28 days</a:t>
            </a:r>
          </a:p>
          <a:p>
            <a:pPr marL="285750" indent="-285750">
              <a:buSzPct val="100000"/>
              <a:buChar char="•"/>
            </a:pPr>
            <a:r>
              <a:rPr lang="en-US" sz="1100" dirty="0">
                <a:solidFill>
                  <a:srgbClr val="FFFFFF"/>
                </a:solidFill>
                <a:latin typeface="Calibri" pitchFamily="34" charset="0"/>
              </a:rPr>
              <a:t>Brooder temp: 35°C week 1, reduce 3°C/week</a:t>
            </a:r>
          </a:p>
          <a:p>
            <a:pPr marL="285750" indent="-285750">
              <a:buSzPct val="100000"/>
              <a:buChar char="•"/>
            </a:pPr>
            <a:r>
              <a:rPr lang="en-US" sz="1100" dirty="0">
                <a:solidFill>
                  <a:srgbClr val="FFFFFF"/>
                </a:solidFill>
                <a:latin typeface="Calibri" pitchFamily="34" charset="0"/>
              </a:rPr>
              <a:t>Poults are fragile – keep warm and dry</a:t>
            </a:r>
          </a:p>
          <a:p>
            <a:pPr marL="285750" indent="-285750">
              <a:buSzPct val="100000"/>
              <a:buChar char="•"/>
            </a:pPr>
            <a:r>
              <a:rPr lang="en-US" sz="1100" dirty="0">
                <a:solidFill>
                  <a:srgbClr val="FFFFFF"/>
                </a:solidFill>
                <a:latin typeface="Calibri" pitchFamily="34" charset="0"/>
              </a:rPr>
              <a:t>Dip beaks in water on day one</a:t>
            </a:r>
          </a:p>
          <a:p>
            <a:pPr marL="285750" indent="-285750">
              <a:buSzPct val="100000"/>
              <a:buChar char="•"/>
            </a:pPr>
            <a:r>
              <a:rPr lang="en-US" sz="1100" dirty="0">
                <a:solidFill>
                  <a:srgbClr val="FFFFFF"/>
                </a:solidFill>
                <a:latin typeface="Calibri" pitchFamily="34" charset="0"/>
              </a:rPr>
              <a:t>Avoid chilling and wet bedding</a:t>
            </a:r>
          </a:p>
          <a:p>
            <a:pPr marL="285750" indent="-285750">
              <a:buSzPct val="100000"/>
              <a:buChar char="•"/>
            </a:pPr>
            <a:r>
              <a:rPr lang="en-US" sz="1100" dirty="0">
                <a:solidFill>
                  <a:srgbClr val="FFFFFF"/>
                </a:solidFill>
                <a:latin typeface="Calibri" pitchFamily="34" charset="0"/>
              </a:rPr>
              <a:t>Brood for 4–6 weeks before outdoor access</a:t>
            </a:r>
          </a:p>
          <a:p>
            <a:pPr marL="285750" indent="-285750">
              <a:buSzPct val="100000"/>
              <a:buChar char="•"/>
            </a:pPr>
            <a:r>
              <a:rPr lang="en-US" sz="1100" dirty="0">
                <a:solidFill>
                  <a:srgbClr val="FFFFFF"/>
                </a:solidFill>
                <a:latin typeface="Calibri" pitchFamily="34" charset="0"/>
              </a:rPr>
              <a:t>Turkey hen lays 80–100 eggs/yr</a:t>
            </a:r>
          </a:p>
        </p:txBody>
      </p:sp>
      <p:sp>
        <p:nvSpPr>
          <p:cNvPr id="18" name="col4bg"/>
          <p:cNvSpPr/>
          <p:nvPr/>
        </p:nvSpPr>
        <p:spPr>
          <a:xfrm>
            <a:off x="6720840" y="836564"/>
            <a:ext cx="2286000" cy="3931920"/>
          </a:xfrm>
          <a:prstGeom prst="rect">
            <a:avLst/>
          </a:prstGeom>
          <a:solidFill>
            <a:srgbClr val="111111"/>
          </a:solidFill>
          <a:ln w="19050">
            <a:solidFill>
              <a:srgbClr val="D4831A"/>
            </a:solidFill>
            <a:prstDash val="solid"/>
          </a:ln>
        </p:spPr>
        <p:txBody>
          <a:bodyPr/>
          <a:lstStyle/>
          <a:p>
            <a:endParaRPr lang="en-US"/>
          </a:p>
        </p:txBody>
      </p:sp>
      <p:sp>
        <p:nvSpPr>
          <p:cNvPr id="19" name="col4hdr"/>
          <p:cNvSpPr/>
          <p:nvPr/>
        </p:nvSpPr>
        <p:spPr>
          <a:xfrm>
            <a:off x="6720840" y="836564"/>
            <a:ext cx="2286000" cy="365760"/>
          </a:xfrm>
          <a:prstGeom prst="rect">
            <a:avLst/>
          </a:prstGeom>
          <a:solidFill>
            <a:srgbClr val="D4831A"/>
          </a:solidFill>
          <a:ln w="12700">
            <a:solidFill>
              <a:srgbClr val="D4831A"/>
            </a:solidFill>
            <a:prstDash val="solid"/>
          </a:ln>
        </p:spPr>
        <p:txBody>
          <a:bodyPr/>
          <a:lstStyle/>
          <a:p>
            <a:endParaRPr lang="en-US"/>
          </a:p>
        </p:txBody>
      </p:sp>
      <p:sp>
        <p:nvSpPr>
          <p:cNvPr id="20" name="col4lbl"/>
          <p:cNvSpPr/>
          <p:nvPr/>
        </p:nvSpPr>
        <p:spPr>
          <a:xfrm>
            <a:off x="6720840" y="836564"/>
            <a:ext cx="228600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Health &amp; Biosecurity</a:t>
            </a:r>
          </a:p>
        </p:txBody>
      </p:sp>
      <p:sp>
        <p:nvSpPr>
          <p:cNvPr id="21" name="col4txt"/>
          <p:cNvSpPr/>
          <p:nvPr/>
        </p:nvSpPr>
        <p:spPr>
          <a:xfrm>
            <a:off x="6812280" y="1248444"/>
            <a:ext cx="2103120" cy="3474720"/>
          </a:xfrm>
          <a:prstGeom prst="rect">
            <a:avLst/>
          </a:prstGeom>
          <a:noFill/>
          <a:ln/>
        </p:spPr>
        <p:txBody>
          <a:bodyPr wrap="square" rtlCol="0" anchor="t"/>
          <a:lstStyle/>
          <a:p>
            <a:pPr marL="285750" indent="-285750">
              <a:buSzPct val="100000"/>
              <a:buChar char="•"/>
            </a:pPr>
            <a:r>
              <a:rPr lang="en-US" sz="1100" dirty="0">
                <a:solidFill>
                  <a:srgbClr val="FFFFFF"/>
                </a:solidFill>
                <a:latin typeface="Calibri" pitchFamily="34" charset="0"/>
              </a:rPr>
              <a:t>NEVER mix with chickens</a:t>
            </a:r>
          </a:p>
          <a:p>
            <a:pPr marL="285750" indent="-285750">
              <a:buSzPct val="100000"/>
              <a:buChar char="•"/>
            </a:pPr>
            <a:r>
              <a:rPr lang="en-US" sz="1100" dirty="0">
                <a:solidFill>
                  <a:srgbClr val="FFFFFF"/>
                </a:solidFill>
                <a:latin typeface="Calibri" pitchFamily="34" charset="0"/>
              </a:rPr>
              <a:t>Vaccinate: ND, Fowl Pox, Erysipelas</a:t>
            </a:r>
          </a:p>
          <a:p>
            <a:pPr marL="285750" indent="-285750">
              <a:buSzPct val="100000"/>
              <a:buChar char="•"/>
            </a:pPr>
            <a:r>
              <a:rPr lang="en-US" sz="1100" dirty="0">
                <a:solidFill>
                  <a:srgbClr val="FFFFFF"/>
                </a:solidFill>
                <a:latin typeface="Calibri" pitchFamily="34" charset="0"/>
              </a:rPr>
              <a:t>Deworm every 3 months</a:t>
            </a:r>
          </a:p>
          <a:p>
            <a:pPr marL="285750" indent="-285750">
              <a:buSzPct val="100000"/>
              <a:buChar char="•"/>
            </a:pPr>
            <a:r>
              <a:rPr lang="en-US" sz="1100" dirty="0">
                <a:solidFill>
                  <a:srgbClr val="FFFFFF"/>
                </a:solidFill>
                <a:latin typeface="Calibri" pitchFamily="34" charset="0"/>
              </a:rPr>
              <a:t>Strict all-in / all-out batching</a:t>
            </a:r>
          </a:p>
          <a:p>
            <a:pPr marL="285750" indent="-285750">
              <a:buSzPct val="100000"/>
              <a:buChar char="•"/>
            </a:pPr>
            <a:r>
              <a:rPr lang="en-US" sz="1100" dirty="0">
                <a:solidFill>
                  <a:srgbClr val="FFFFFF"/>
                </a:solidFill>
                <a:latin typeface="Calibri" pitchFamily="34" charset="0"/>
              </a:rPr>
              <a:t>Quarantine new birds 2–3 weeks</a:t>
            </a:r>
          </a:p>
          <a:p>
            <a:pPr marL="285750" indent="-285750">
              <a:buSzPct val="100000"/>
              <a:buChar char="•"/>
            </a:pPr>
            <a:r>
              <a:rPr lang="en-US" sz="1100" dirty="0">
                <a:solidFill>
                  <a:srgbClr val="FFFFFF"/>
                </a:solidFill>
                <a:latin typeface="Calibri" pitchFamily="34" charset="0"/>
              </a:rPr>
              <a:t>Avoid stagnant water near pens</a:t>
            </a:r>
          </a:p>
          <a:p>
            <a:pPr marL="285750" indent="-285750">
              <a:buSzPct val="100000"/>
              <a:buChar char="•"/>
            </a:pPr>
            <a:r>
              <a:rPr lang="en-US" sz="1100" dirty="0">
                <a:solidFill>
                  <a:srgbClr val="FFFFFF"/>
                </a:solidFill>
                <a:latin typeface="Calibri" pitchFamily="34" charset="0"/>
              </a:rPr>
              <a:t>Record deaths, weights, feed monthly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Turkey Diseases Section">
    <p:bg>
      <p:bgPr>
        <a:solidFill>
          <a:srgbClr val="111111"/>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
          </a:xfrm>
          <a:prstGeom prst="rect">
            <a:avLst/>
          </a:prstGeom>
          <a:solidFill>
            <a:srgbClr val="D4831A"/>
          </a:solidFill>
          <a:ln w="12700">
            <a:solidFill>
              <a:srgbClr val="D4831A"/>
            </a:solidFill>
            <a:prstDash val="solid"/>
          </a:ln>
        </p:spPr>
        <p:txBody>
          <a:bodyPr/>
          <a:lstStyle/>
          <a:p>
            <a:endParaRPr lang="en-US"/>
          </a:p>
        </p:txBody>
      </p:sp>
      <p:sp>
        <p:nvSpPr>
          <p:cNvPr id="3" name="Text 1"/>
          <p:cNvSpPr/>
          <p:nvPr/>
        </p:nvSpPr>
        <p:spPr>
          <a:xfrm>
            <a:off x="548640" y="914400"/>
            <a:ext cx="8046720" cy="1737360"/>
          </a:xfrm>
          <a:prstGeom prst="rect">
            <a:avLst/>
          </a:prstGeom>
          <a:noFill/>
          <a:ln/>
        </p:spPr>
        <p:txBody>
          <a:bodyPr wrap="square" rtlCol="0" anchor="ctr"/>
          <a:lstStyle/>
          <a:p>
            <a:pPr marL="0" indent="0" algn="ctr">
              <a:buNone/>
            </a:pPr>
            <a:r>
              <a:rPr lang="en-US" sz="4000" b="1" dirty="0">
                <a:solidFill>
                  <a:srgbClr val="FFFFFF"/>
                </a:solidFill>
                <a:latin typeface="Arial Black" pitchFamily="34" charset="0"/>
              </a:rPr>
              <a:t>Turkey Diseases</a:t>
            </a:r>
          </a:p>
        </p:txBody>
      </p:sp>
      <p:sp>
        <p:nvSpPr>
          <p:cNvPr id="4" name="Text 2"/>
          <p:cNvSpPr/>
          <p:nvPr/>
        </p:nvSpPr>
        <p:spPr>
          <a:xfrm>
            <a:off x="548640" y="2651760"/>
            <a:ext cx="8046720" cy="457200"/>
          </a:xfrm>
          <a:prstGeom prst="rect">
            <a:avLst/>
          </a:prstGeom>
          <a:noFill/>
          <a:ln/>
        </p:spPr>
        <p:txBody>
          <a:bodyPr wrap="square" rtlCol="0" anchor="ctr"/>
          <a:lstStyle/>
          <a:p>
            <a:pPr marL="0" indent="0" algn="ctr">
              <a:buNone/>
            </a:pPr>
            <a:r>
              <a:rPr lang="en-US" sz="1600" dirty="0">
                <a:solidFill>
                  <a:srgbClr val="E8A142"/>
                </a:solidFill>
                <a:latin typeface="Calibri" pitchFamily="34" charset="0"/>
              </a:rPr>
              <a:t>Priority Diseases Affecting Turkeys in Zambia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Turkey Priority Diseases">
    <p:bg>
      <p:bgPr>
        <a:solidFill>
          <a:srgbClr val="1A1A1A"/>
        </a:solidFill>
        <a:effectLst/>
      </p:bgPr>
    </p:bg>
    <p:spTree>
      <p:nvGrpSpPr>
        <p:cNvPr id="1" name=""/>
        <p:cNvGrpSpPr/>
        <p:nvPr/>
      </p:nvGrpSpPr>
      <p:grpSpPr>
        <a:xfrm>
          <a:off x="0" y="0"/>
          <a:ext cx="0" cy="0"/>
          <a:chOff x="0" y="0"/>
          <a:chExt cx="0" cy="0"/>
        </a:xfrm>
      </p:grpSpPr>
      <p:sp>
        <p:nvSpPr>
          <p:cNvPr id="2" name="hdr"/>
          <p:cNvSpPr/>
          <p:nvPr/>
        </p:nvSpPr>
        <p:spPr>
          <a:xfrm>
            <a:off x="0" y="0"/>
            <a:ext cx="9144000" cy="777240"/>
          </a:xfrm>
          <a:prstGeom prst="rect">
            <a:avLst/>
          </a:prstGeom>
          <a:solidFill>
            <a:srgbClr val="111111"/>
          </a:solidFill>
          <a:ln w="12700">
            <a:solidFill>
              <a:srgbClr val="111111"/>
            </a:solidFill>
            <a:prstDash val="solid"/>
          </a:ln>
        </p:spPr>
        <p:txBody>
          <a:bodyPr/>
          <a:lstStyle/>
          <a:p>
            <a:endParaRPr lang="en-US"/>
          </a:p>
        </p:txBody>
      </p:sp>
      <p:sp>
        <p:nvSpPr>
          <p:cNvPr id="3" name="accent"/>
          <p:cNvSpPr/>
          <p:nvPr/>
        </p:nvSpPr>
        <p:spPr>
          <a:xfrm>
            <a:off x="0" y="777240"/>
            <a:ext cx="9144000" cy="45720"/>
          </a:xfrm>
          <a:prstGeom prst="rect">
            <a:avLst/>
          </a:prstGeom>
          <a:solidFill>
            <a:srgbClr val="D4831A"/>
          </a:solidFill>
          <a:ln w="12700">
            <a:solidFill>
              <a:srgbClr val="D4831A"/>
            </a:solidFill>
            <a:prstDash val="solid"/>
          </a:ln>
        </p:spPr>
        <p:txBody>
          <a:bodyPr/>
          <a:lstStyle/>
          <a:p>
            <a:endParaRPr lang="en-US"/>
          </a:p>
        </p:txBody>
      </p:sp>
      <p:sp>
        <p:nvSpPr>
          <p:cNvPr id="4" name="title"/>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rPr>
              <a:t>Critical Turkey Diseases</a:t>
            </a:r>
          </a:p>
        </p:txBody>
      </p:sp>
      <p:sp>
        <p:nvSpPr>
          <p:cNvPr id="5" name="sub"/>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rPr>
              <a:t>Priority Disease Screening for Zambian Turkey Flocks</a:t>
            </a:r>
          </a:p>
        </p:txBody>
      </p:sp>
      <p:sp>
        <p:nvSpPr>
          <p:cNvPr id="6" name="d1bg"/>
          <p:cNvSpPr/>
          <p:nvPr/>
        </p:nvSpPr>
        <p:spPr>
          <a:xfrm>
            <a:off x="137160" y="836564"/>
            <a:ext cx="2683320" cy="3931920"/>
          </a:xfrm>
          <a:prstGeom prst="rect">
            <a:avLst/>
          </a:prstGeom>
          <a:solidFill>
            <a:srgbClr val="111111"/>
          </a:solidFill>
          <a:ln w="19050">
            <a:solidFill>
              <a:srgbClr val="D4831A"/>
            </a:solidFill>
            <a:prstDash val="solid"/>
          </a:ln>
        </p:spPr>
        <p:txBody>
          <a:bodyPr/>
          <a:lstStyle/>
          <a:p>
            <a:endParaRPr lang="en-US"/>
          </a:p>
        </p:txBody>
      </p:sp>
      <p:sp>
        <p:nvSpPr>
          <p:cNvPr id="7" name="d1hdr"/>
          <p:cNvSpPr/>
          <p:nvPr/>
        </p:nvSpPr>
        <p:spPr>
          <a:xfrm>
            <a:off x="137160" y="836564"/>
            <a:ext cx="2683320" cy="365760"/>
          </a:xfrm>
          <a:prstGeom prst="rect">
            <a:avLst/>
          </a:prstGeom>
          <a:solidFill>
            <a:srgbClr val="D4831A"/>
          </a:solidFill>
          <a:ln w="12700">
            <a:solidFill>
              <a:srgbClr val="D4831A"/>
            </a:solidFill>
            <a:prstDash val="solid"/>
          </a:ln>
        </p:spPr>
        <p:txBody>
          <a:bodyPr/>
          <a:lstStyle/>
          <a:p>
            <a:endParaRPr lang="en-US"/>
          </a:p>
        </p:txBody>
      </p:sp>
      <p:sp>
        <p:nvSpPr>
          <p:cNvPr id="8" name="d1lbl"/>
          <p:cNvSpPr/>
          <p:nvPr/>
        </p:nvSpPr>
        <p:spPr>
          <a:xfrm>
            <a:off x="137160" y="836564"/>
            <a:ext cx="268332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Blackhead (Histomoniasis)</a:t>
            </a:r>
          </a:p>
        </p:txBody>
      </p:sp>
      <p:sp>
        <p:nvSpPr>
          <p:cNvPr id="9" name="d1txt"/>
          <p:cNvSpPr/>
          <p:nvPr/>
        </p:nvSpPr>
        <p:spPr>
          <a:xfrm>
            <a:off x="228600" y="1248444"/>
            <a:ext cx="2500920" cy="3474720"/>
          </a:xfrm>
          <a:prstGeom prst="rect">
            <a:avLst/>
          </a:prstGeom>
          <a:noFill/>
          <a:ln/>
        </p:spPr>
        <p:txBody>
          <a:bodyPr wrap="square" rtlCol="0" anchor="t"/>
          <a:lstStyle/>
          <a:p>
            <a:pPr marL="0" indent="0">
              <a:buNone/>
            </a:pPr>
            <a:r>
              <a:rPr lang="en-US" sz="1100" b="1" dirty="0">
                <a:solidFill>
                  <a:srgbClr val="E8A142"/>
                </a:solidFill>
                <a:latin typeface="Calibri" pitchFamily="34" charset="0"/>
              </a:rPr>
              <a:t>#1 TURKEY KILLER in Zambia</a:t>
            </a:r>
          </a:p>
          <a:p>
            <a:pPr marL="0" indent="0">
              <a:buNone/>
            </a:pPr>
            <a:r>
              <a:rPr lang="en-US" sz="1100" dirty="0">
                <a:solidFill>
                  <a:srgbClr val="FFFFFF"/>
                </a:solidFill>
                <a:latin typeface="Calibri" pitchFamily="34" charset="0"/>
              </a:rPr>
              <a:t>Agent: Histomonas meleagridis protozoan</a:t>
            </a:r>
          </a:p>
          <a:p>
            <a:pPr marL="0" indent="0">
              <a:buNone/>
            </a:pPr>
            <a:r>
              <a:rPr lang="en-US" sz="1100" b="1" dirty="0">
                <a:solidFill>
                  <a:srgbClr val="E8A142"/>
                </a:solidFill>
                <a:latin typeface="Calibri" pitchFamily="34" charset="0"/>
              </a:rPr>
              <a:t>Signs:</a:t>
            </a:r>
          </a:p>
          <a:p>
            <a:pPr marL="285750" indent="-285750">
              <a:buChar char="•"/>
            </a:pPr>
            <a:r>
              <a:rPr lang="en-US" sz="1100" dirty="0">
                <a:solidFill>
                  <a:srgbClr val="FFFFFF"/>
                </a:solidFill>
                <a:latin typeface="Calibri" pitchFamily="34" charset="0"/>
              </a:rPr>
              <a:t>Sulfur-yellow diarrhea</a:t>
            </a:r>
          </a:p>
          <a:p>
            <a:pPr marL="285750" indent="-285750">
              <a:buChar char="•"/>
            </a:pPr>
            <a:r>
              <a:rPr lang="en-US" sz="1100" dirty="0">
                <a:solidFill>
                  <a:srgbClr val="FFFFFF"/>
                </a:solidFill>
                <a:latin typeface="Calibri" pitchFamily="34" charset="0"/>
              </a:rPr>
              <a:t>Dark discolouration of head skin</a:t>
            </a:r>
          </a:p>
          <a:p>
            <a:pPr marL="285750" indent="-285750">
              <a:buChar char="•"/>
            </a:pPr>
            <a:r>
              <a:rPr lang="en-US" sz="1100" dirty="0">
                <a:solidFill>
                  <a:srgbClr val="FFFFFF"/>
                </a:solidFill>
                <a:latin typeface="Calibri" pitchFamily="34" charset="0"/>
              </a:rPr>
              <a:t>Drooping wings, lethargy</a:t>
            </a:r>
          </a:p>
          <a:p>
            <a:pPr marL="285750" indent="-285750">
              <a:buChar char="•"/>
            </a:pPr>
            <a:r>
              <a:rPr lang="en-US" sz="1100" dirty="0">
                <a:solidFill>
                  <a:srgbClr val="FFFFFF"/>
                </a:solidFill>
                <a:latin typeface="Calibri" pitchFamily="34" charset="0"/>
              </a:rPr>
              <a:t>Liver &amp; caecal lesions at necropsy</a:t>
            </a:r>
          </a:p>
          <a:p>
            <a:pPr marL="0" indent="0">
              <a:buNone/>
            </a:pPr>
            <a:r>
              <a:rPr lang="en-US" sz="1100" b="1" dirty="0">
                <a:solidFill>
                  <a:srgbClr val="E8A142"/>
                </a:solidFill>
                <a:latin typeface="Calibri" pitchFamily="34" charset="0"/>
              </a:rPr>
              <a:t>Prevention:</a:t>
            </a:r>
          </a:p>
          <a:p>
            <a:pPr marL="285750" indent="-285750">
              <a:buChar char="•"/>
            </a:pPr>
            <a:r>
              <a:rPr lang="en-US" sz="1100" dirty="0">
                <a:solidFill>
                  <a:srgbClr val="FFFFFF"/>
                </a:solidFill>
                <a:latin typeface="Calibri" pitchFamily="34" charset="0"/>
              </a:rPr>
              <a:t>NEVER house with chickens</a:t>
            </a:r>
          </a:p>
          <a:p>
            <a:pPr marL="285750" indent="-285750">
              <a:buChar char="•"/>
            </a:pPr>
            <a:r>
              <a:rPr lang="en-US" sz="1100" dirty="0">
                <a:solidFill>
                  <a:srgbClr val="FFFFFF"/>
                </a:solidFill>
                <a:latin typeface="Calibri" pitchFamily="34" charset="0"/>
              </a:rPr>
              <a:t>Deworm to control Heterakis worm</a:t>
            </a:r>
          </a:p>
          <a:p>
            <a:pPr marL="285750" indent="-285750">
              <a:buChar char="•"/>
            </a:pPr>
            <a:r>
              <a:rPr lang="en-US" sz="1100" dirty="0">
                <a:solidFill>
                  <a:srgbClr val="FFFFFF"/>
                </a:solidFill>
                <a:latin typeface="Calibri" pitchFamily="34" charset="0"/>
              </a:rPr>
              <a:t>Rotate pasture; avoid earthworm areas</a:t>
            </a:r>
          </a:p>
          <a:p>
            <a:pPr marL="285750" indent="-285750">
              <a:buChar char="•"/>
            </a:pPr>
            <a:r>
              <a:rPr lang="en-US" sz="1100" dirty="0">
                <a:solidFill>
                  <a:srgbClr val="FFFFFF"/>
                </a:solidFill>
                <a:latin typeface="Calibri" pitchFamily="34" charset="0"/>
              </a:rPr>
              <a:t>No treatment available; cull sick birds</a:t>
            </a:r>
          </a:p>
        </p:txBody>
      </p:sp>
      <p:sp>
        <p:nvSpPr>
          <p:cNvPr id="10" name="d2bg"/>
          <p:cNvSpPr/>
          <p:nvPr/>
        </p:nvSpPr>
        <p:spPr>
          <a:xfrm>
            <a:off x="3068040" y="836564"/>
            <a:ext cx="2683320" cy="3931920"/>
          </a:xfrm>
          <a:prstGeom prst="rect">
            <a:avLst/>
          </a:prstGeom>
          <a:solidFill>
            <a:srgbClr val="111111"/>
          </a:solidFill>
          <a:ln w="19050">
            <a:solidFill>
              <a:srgbClr val="D4831A"/>
            </a:solidFill>
            <a:prstDash val="solid"/>
          </a:ln>
        </p:spPr>
        <p:txBody>
          <a:bodyPr/>
          <a:lstStyle/>
          <a:p>
            <a:endParaRPr lang="en-US"/>
          </a:p>
        </p:txBody>
      </p:sp>
      <p:sp>
        <p:nvSpPr>
          <p:cNvPr id="11" name="d2hdr"/>
          <p:cNvSpPr/>
          <p:nvPr/>
        </p:nvSpPr>
        <p:spPr>
          <a:xfrm>
            <a:off x="3068040" y="836564"/>
            <a:ext cx="2683320" cy="365760"/>
          </a:xfrm>
          <a:prstGeom prst="rect">
            <a:avLst/>
          </a:prstGeom>
          <a:solidFill>
            <a:srgbClr val="D4831A"/>
          </a:solidFill>
          <a:ln w="12700">
            <a:solidFill>
              <a:srgbClr val="D4831A"/>
            </a:solidFill>
            <a:prstDash val="solid"/>
          </a:ln>
        </p:spPr>
        <p:txBody>
          <a:bodyPr/>
          <a:lstStyle/>
          <a:p>
            <a:endParaRPr lang="en-US"/>
          </a:p>
        </p:txBody>
      </p:sp>
      <p:sp>
        <p:nvSpPr>
          <p:cNvPr id="12" name="d2lbl"/>
          <p:cNvSpPr/>
          <p:nvPr/>
        </p:nvSpPr>
        <p:spPr>
          <a:xfrm>
            <a:off x="3068040" y="836564"/>
            <a:ext cx="268332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Newcastle &amp; Fowl Cholera</a:t>
            </a:r>
          </a:p>
        </p:txBody>
      </p:sp>
      <p:sp>
        <p:nvSpPr>
          <p:cNvPr id="13" name="d2txt"/>
          <p:cNvSpPr/>
          <p:nvPr/>
        </p:nvSpPr>
        <p:spPr>
          <a:xfrm>
            <a:off x="3159480" y="1248444"/>
            <a:ext cx="2500920" cy="3474720"/>
          </a:xfrm>
          <a:prstGeom prst="rect">
            <a:avLst/>
          </a:prstGeom>
          <a:noFill/>
          <a:ln/>
        </p:spPr>
        <p:txBody>
          <a:bodyPr wrap="square" rtlCol="0" anchor="t"/>
          <a:lstStyle/>
          <a:p>
            <a:pPr marL="0" indent="0">
              <a:buNone/>
            </a:pPr>
            <a:r>
              <a:rPr lang="en-US" sz="1100" b="1" dirty="0">
                <a:solidFill>
                  <a:srgbClr val="E8A142"/>
                </a:solidFill>
                <a:latin typeface="Calibri" pitchFamily="34" charset="0"/>
              </a:rPr>
              <a:t>Newcastle Disease (ND)</a:t>
            </a:r>
          </a:p>
          <a:p>
            <a:pPr marL="285750" indent="-285750">
              <a:buChar char="•"/>
            </a:pPr>
            <a:r>
              <a:rPr lang="en-US" sz="1100" dirty="0">
                <a:solidFill>
                  <a:srgbClr val="FFFFFF"/>
                </a:solidFill>
                <a:latin typeface="Calibri" pitchFamily="34" charset="0"/>
              </a:rPr>
              <a:t>Respiratory distress, green diarrhoea</a:t>
            </a:r>
          </a:p>
          <a:p>
            <a:pPr marL="285750" indent="-285750">
              <a:buChar char="•"/>
            </a:pPr>
            <a:r>
              <a:rPr lang="en-US" sz="1100" dirty="0">
                <a:solidFill>
                  <a:srgbClr val="FFFFFF"/>
                </a:solidFill>
                <a:latin typeface="Calibri" pitchFamily="34" charset="0"/>
              </a:rPr>
              <a:t>Twisted neck, paralysis, sudden death</a:t>
            </a:r>
          </a:p>
          <a:p>
            <a:pPr marL="285750" indent="-285750">
              <a:buChar char="•"/>
            </a:pPr>
            <a:r>
              <a:rPr lang="en-US" sz="1100" dirty="0">
                <a:solidFill>
                  <a:srgbClr val="FFFFFF"/>
                </a:solidFill>
                <a:latin typeface="Calibri" pitchFamily="34" charset="0"/>
              </a:rPr>
              <a:t>Vaccinate every 2–3 months (ND vaccine)</a:t>
            </a:r>
          </a:p>
          <a:p>
            <a:pPr marL="0" indent="0">
              <a:buNone/>
            </a:pPr>
            <a:r>
              <a:rPr lang="en-US" sz="1100" b="1" dirty="0">
                <a:solidFill>
                  <a:srgbClr val="E8A142"/>
                </a:solidFill>
                <a:latin typeface="Calibri" pitchFamily="34" charset="0"/>
              </a:rPr>
              <a:t>Fowl Cholera (Pasteurella)</a:t>
            </a:r>
          </a:p>
          <a:p>
            <a:pPr marL="285750" indent="-285750">
              <a:buChar char="•"/>
            </a:pPr>
            <a:r>
              <a:rPr lang="en-US" sz="1100" dirty="0">
                <a:solidFill>
                  <a:srgbClr val="FFFFFF"/>
                </a:solidFill>
                <a:latin typeface="Calibri" pitchFamily="34" charset="0"/>
              </a:rPr>
              <a:t>Mucous discharge, laboured breathing</a:t>
            </a:r>
          </a:p>
          <a:p>
            <a:pPr marL="285750" indent="-285750">
              <a:buChar char="•"/>
            </a:pPr>
            <a:r>
              <a:rPr lang="en-US" sz="1100" dirty="0">
                <a:solidFill>
                  <a:srgbClr val="FFFFFF"/>
                </a:solidFill>
                <a:latin typeface="Calibri" pitchFamily="34" charset="0"/>
              </a:rPr>
              <a:t>Copper-coloured, enlarged liver</a:t>
            </a:r>
          </a:p>
          <a:p>
            <a:pPr marL="285750" indent="-285750">
              <a:buChar char="•"/>
            </a:pPr>
            <a:r>
              <a:rPr lang="en-US" sz="1100" dirty="0">
                <a:solidFill>
                  <a:srgbClr val="FFFFFF"/>
                </a:solidFill>
                <a:latin typeface="Calibri" pitchFamily="34" charset="0"/>
              </a:rPr>
              <a:t>Treat: antibiotics; avoid dirty water</a:t>
            </a:r>
          </a:p>
          <a:p>
            <a:pPr marL="0" indent="0">
              <a:buNone/>
            </a:pPr>
            <a:r>
              <a:rPr lang="en-US" sz="1100" b="1" dirty="0">
                <a:solidFill>
                  <a:srgbClr val="E8A142"/>
                </a:solidFill>
                <a:latin typeface="Calibri" pitchFamily="34" charset="0"/>
              </a:rPr>
              <a:t>Both: Biosecurity + vaccination essential</a:t>
            </a:r>
          </a:p>
        </p:txBody>
      </p:sp>
      <p:sp>
        <p:nvSpPr>
          <p:cNvPr id="14" name="d3bg"/>
          <p:cNvSpPr/>
          <p:nvPr/>
        </p:nvSpPr>
        <p:spPr>
          <a:xfrm>
            <a:off x="5998920" y="836564"/>
            <a:ext cx="2966160" cy="3931920"/>
          </a:xfrm>
          <a:prstGeom prst="rect">
            <a:avLst/>
          </a:prstGeom>
          <a:solidFill>
            <a:srgbClr val="111111"/>
          </a:solidFill>
          <a:ln w="19050">
            <a:solidFill>
              <a:srgbClr val="D4831A"/>
            </a:solidFill>
            <a:prstDash val="solid"/>
          </a:ln>
        </p:spPr>
        <p:txBody>
          <a:bodyPr/>
          <a:lstStyle/>
          <a:p>
            <a:endParaRPr lang="en-US"/>
          </a:p>
        </p:txBody>
      </p:sp>
      <p:sp>
        <p:nvSpPr>
          <p:cNvPr id="15" name="d3hdr"/>
          <p:cNvSpPr/>
          <p:nvPr/>
        </p:nvSpPr>
        <p:spPr>
          <a:xfrm>
            <a:off x="5998920" y="836564"/>
            <a:ext cx="2966160" cy="365760"/>
          </a:xfrm>
          <a:prstGeom prst="rect">
            <a:avLst/>
          </a:prstGeom>
          <a:solidFill>
            <a:srgbClr val="D4831A"/>
          </a:solidFill>
          <a:ln w="12700">
            <a:solidFill>
              <a:srgbClr val="D4831A"/>
            </a:solidFill>
            <a:prstDash val="solid"/>
          </a:ln>
        </p:spPr>
        <p:txBody>
          <a:bodyPr/>
          <a:lstStyle/>
          <a:p>
            <a:endParaRPr lang="en-US"/>
          </a:p>
        </p:txBody>
      </p:sp>
      <p:sp>
        <p:nvSpPr>
          <p:cNvPr id="16" name="d3lbl"/>
          <p:cNvSpPr/>
          <p:nvPr/>
        </p:nvSpPr>
        <p:spPr>
          <a:xfrm>
            <a:off x="5998920" y="836564"/>
            <a:ext cx="296616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Erysipelas &amp; Mycoplasma</a:t>
            </a:r>
          </a:p>
        </p:txBody>
      </p:sp>
      <p:sp>
        <p:nvSpPr>
          <p:cNvPr id="17" name="d3txt"/>
          <p:cNvSpPr/>
          <p:nvPr/>
        </p:nvSpPr>
        <p:spPr>
          <a:xfrm>
            <a:off x="6090360" y="1248444"/>
            <a:ext cx="2783280" cy="3474720"/>
          </a:xfrm>
          <a:prstGeom prst="rect">
            <a:avLst/>
          </a:prstGeom>
          <a:noFill/>
          <a:ln/>
        </p:spPr>
        <p:txBody>
          <a:bodyPr wrap="square" rtlCol="0" anchor="t"/>
          <a:lstStyle/>
          <a:p>
            <a:pPr marL="0" indent="0">
              <a:buNone/>
            </a:pPr>
            <a:r>
              <a:rPr lang="en-US" sz="1100" b="1" dirty="0">
                <a:solidFill>
                  <a:srgbClr val="E8A142"/>
                </a:solidFill>
                <a:latin typeface="Calibri" pitchFamily="34" charset="0"/>
              </a:rPr>
              <a:t>Erysipelas (Erysipelothrix)</a:t>
            </a:r>
          </a:p>
          <a:p>
            <a:pPr marL="285750" indent="-285750">
              <a:buChar char="•"/>
            </a:pPr>
            <a:r>
              <a:rPr lang="en-US" sz="1100" dirty="0">
                <a:solidFill>
                  <a:srgbClr val="FFFFFF"/>
                </a:solidFill>
                <a:latin typeface="Calibri" pitchFamily="34" charset="0"/>
              </a:rPr>
              <a:t>Sudden death in toms; snood discolouration</a:t>
            </a:r>
          </a:p>
          <a:p>
            <a:pPr marL="285750" indent="-285750">
              <a:buChar char="•"/>
            </a:pPr>
            <a:r>
              <a:rPr lang="en-US" sz="1100" dirty="0">
                <a:solidFill>
                  <a:srgbClr val="FFFFFF"/>
                </a:solidFill>
                <a:latin typeface="Calibri" pitchFamily="34" charset="0"/>
              </a:rPr>
              <a:t>Red-purple skin lesions on head/wattles</a:t>
            </a:r>
          </a:p>
          <a:p>
            <a:pPr marL="285750" indent="-285750">
              <a:buChar char="•"/>
            </a:pPr>
            <a:r>
              <a:rPr lang="en-US" sz="1100" dirty="0">
                <a:solidFill>
                  <a:srgbClr val="FFFFFF"/>
                </a:solidFill>
                <a:latin typeface="Calibri" pitchFamily="34" charset="0"/>
              </a:rPr>
              <a:t>Treat: penicillin; vaccinate breeder flocks</a:t>
            </a:r>
          </a:p>
          <a:p>
            <a:pPr marL="0" indent="0">
              <a:buNone/>
            </a:pPr>
            <a:r>
              <a:rPr lang="en-US" sz="1100" b="1" dirty="0">
                <a:solidFill>
                  <a:srgbClr val="E8A142"/>
                </a:solidFill>
                <a:latin typeface="Calibri" pitchFamily="34" charset="0"/>
              </a:rPr>
              <a:t>Mycoplasma (CRD)</a:t>
            </a:r>
          </a:p>
          <a:p>
            <a:pPr marL="285750" indent="-285750">
              <a:buChar char="•"/>
            </a:pPr>
            <a:r>
              <a:rPr lang="en-US" sz="1100" dirty="0">
                <a:solidFill>
                  <a:srgbClr val="FFFFFF"/>
                </a:solidFill>
                <a:latin typeface="Calibri" pitchFamily="34" charset="0"/>
              </a:rPr>
              <a:t>Nasal discharge, swollen sinuses</a:t>
            </a:r>
          </a:p>
          <a:p>
            <a:pPr marL="285750" indent="-285750">
              <a:buChar char="•"/>
            </a:pPr>
            <a:r>
              <a:rPr lang="en-US" sz="1100" dirty="0">
                <a:solidFill>
                  <a:srgbClr val="FFFFFF"/>
                </a:solidFill>
                <a:latin typeface="Calibri" pitchFamily="34" charset="0"/>
              </a:rPr>
              <a:t>Wheezing, reduced growth and production</a:t>
            </a:r>
          </a:p>
          <a:p>
            <a:pPr marL="285750" indent="-285750">
              <a:buChar char="•"/>
            </a:pPr>
            <a:r>
              <a:rPr lang="en-US" sz="1100" dirty="0">
                <a:solidFill>
                  <a:srgbClr val="FFFFFF"/>
                </a:solidFill>
                <a:latin typeface="Calibri" pitchFamily="34" charset="0"/>
              </a:rPr>
              <a:t>No cure; depopulate &amp; restock clean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Turkey Breed Comparison">
    <p:bg>
      <p:bgPr>
        <a:solidFill>
          <a:srgbClr val="1A1A1A"/>
        </a:solidFill>
        <a:effectLst/>
      </p:bgPr>
    </p:bg>
    <p:spTree>
      <p:nvGrpSpPr>
        <p:cNvPr id="1" name=""/>
        <p:cNvGrpSpPr/>
        <p:nvPr/>
      </p:nvGrpSpPr>
      <p:grpSpPr>
        <a:xfrm>
          <a:off x="0" y="0"/>
          <a:ext cx="0" cy="0"/>
          <a:chOff x="0" y="0"/>
          <a:chExt cx="0" cy="0"/>
        </a:xfrm>
      </p:grpSpPr>
      <p:sp>
        <p:nvSpPr>
          <p:cNvPr id="2" name="hdr"/>
          <p:cNvSpPr/>
          <p:nvPr/>
        </p:nvSpPr>
        <p:spPr>
          <a:xfrm>
            <a:off x="0" y="0"/>
            <a:ext cx="9144000" cy="777240"/>
          </a:xfrm>
          <a:prstGeom prst="rect">
            <a:avLst/>
          </a:prstGeom>
          <a:solidFill>
            <a:srgbClr val="111111"/>
          </a:solidFill>
          <a:ln w="12700">
            <a:solidFill>
              <a:srgbClr val="111111"/>
            </a:solidFill>
            <a:prstDash val="solid"/>
          </a:ln>
        </p:spPr>
        <p:txBody>
          <a:bodyPr/>
          <a:lstStyle/>
          <a:p>
            <a:endParaRPr lang="en-US"/>
          </a:p>
        </p:txBody>
      </p:sp>
      <p:sp>
        <p:nvSpPr>
          <p:cNvPr id="3" name="accent"/>
          <p:cNvSpPr/>
          <p:nvPr/>
        </p:nvSpPr>
        <p:spPr>
          <a:xfrm>
            <a:off x="0" y="777240"/>
            <a:ext cx="9144000" cy="45720"/>
          </a:xfrm>
          <a:prstGeom prst="rect">
            <a:avLst/>
          </a:prstGeom>
          <a:solidFill>
            <a:srgbClr val="D4831A"/>
          </a:solidFill>
          <a:ln w="12700">
            <a:solidFill>
              <a:srgbClr val="D4831A"/>
            </a:solidFill>
            <a:prstDash val="solid"/>
          </a:ln>
        </p:spPr>
        <p:txBody>
          <a:bodyPr/>
          <a:lstStyle/>
          <a:p>
            <a:endParaRPr lang="en-US"/>
          </a:p>
        </p:txBody>
      </p:sp>
      <p:sp>
        <p:nvSpPr>
          <p:cNvPr id="4" name="title"/>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rPr>
              <a:t>Turkey Breed Comparison &amp; Recommendations</a:t>
            </a:r>
          </a:p>
        </p:txBody>
      </p:sp>
      <p:sp>
        <p:nvSpPr>
          <p:cNvPr id="5" name="sub"/>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rPr>
              <a:t>Breed Selection Guide for Zambian Turkey Farmers</a:t>
            </a:r>
          </a:p>
        </p:txBody>
      </p:sp>
      <p:sp>
        <p:nvSpPr>
          <p:cNvPr id="6" name="tablebg"/>
          <p:cNvSpPr/>
          <p:nvPr/>
        </p:nvSpPr>
        <p:spPr>
          <a:xfrm>
            <a:off x="137160" y="836564"/>
            <a:ext cx="8869680" cy="2377440"/>
          </a:xfrm>
          <a:prstGeom prst="rect">
            <a:avLst/>
          </a:prstGeom>
          <a:solidFill>
            <a:srgbClr val="111111"/>
          </a:solidFill>
          <a:ln w="19050">
            <a:solidFill>
              <a:srgbClr val="D4831A"/>
            </a:solidFill>
            <a:prstDash val="solid"/>
          </a:ln>
        </p:spPr>
        <p:txBody>
          <a:bodyPr/>
          <a:lstStyle/>
          <a:p>
            <a:endParaRPr lang="en-US"/>
          </a:p>
        </p:txBody>
      </p:sp>
      <p:sp>
        <p:nvSpPr>
          <p:cNvPr id="7" name="tblhdr"/>
          <p:cNvSpPr/>
          <p:nvPr/>
        </p:nvSpPr>
        <p:spPr>
          <a:xfrm>
            <a:off x="137160" y="836564"/>
            <a:ext cx="8869680" cy="365760"/>
          </a:xfrm>
          <a:prstGeom prst="rect">
            <a:avLst/>
          </a:prstGeom>
          <a:solidFill>
            <a:srgbClr val="D4831A"/>
          </a:solidFill>
          <a:ln w="12700">
            <a:solidFill>
              <a:srgbClr val="D4831A"/>
            </a:solidFill>
            <a:prstDash val="solid"/>
          </a:ln>
        </p:spPr>
        <p:txBody>
          <a:bodyPr/>
          <a:lstStyle/>
          <a:p>
            <a:endParaRPr lang="en-US"/>
          </a:p>
        </p:txBody>
      </p:sp>
      <p:sp>
        <p:nvSpPr>
          <p:cNvPr id="8" name="tblhdrtxt"/>
          <p:cNvSpPr/>
          <p:nvPr/>
        </p:nvSpPr>
        <p:spPr>
          <a:xfrm>
            <a:off x="137160" y="836564"/>
            <a:ext cx="8869680" cy="365760"/>
          </a:xfrm>
          <a:prstGeom prst="rect">
            <a:avLst/>
          </a:prstGeom>
          <a:noFill/>
          <a:ln/>
        </p:spPr>
        <p:txBody>
          <a:bodyPr wrap="square" lIns="91440" tIns="0" rIns="91440" bIns="0" rtlCol="0" anchor="ctr"/>
          <a:lstStyle/>
          <a:p>
            <a:pPr marL="0" indent="0">
              <a:buNone/>
            </a:pPr>
            <a:r>
              <a:rPr lang="en-US" sz="1100" b="1" dirty="0">
                <a:solidFill>
                  <a:srgbClr val="FFFFFF"/>
                </a:solidFill>
                <a:latin typeface="Calibri" pitchFamily="34" charset="0"/>
              </a:rPr>
              <a:t>Breed                    Tom Weight    Hen Weight    Market Age    Breeding    Best Use in Zambia</a:t>
            </a:r>
          </a:p>
        </p:txBody>
      </p:sp>
      <p:sp>
        <p:nvSpPr>
          <p:cNvPr id="9" name="tblrows"/>
          <p:cNvSpPr/>
          <p:nvPr/>
        </p:nvSpPr>
        <p:spPr>
          <a:xfrm>
            <a:off x="228600" y="1248444"/>
            <a:ext cx="8686800" cy="1920240"/>
          </a:xfrm>
          <a:prstGeom prst="rect">
            <a:avLst/>
          </a:prstGeom>
          <a:noFill/>
          <a:ln/>
        </p:spPr>
        <p:txBody>
          <a:bodyPr wrap="square" rtlCol="0" anchor="t"/>
          <a:lstStyle/>
          <a:p>
            <a:pPr marL="0" indent="0">
              <a:buNone/>
            </a:pPr>
            <a:r>
              <a:rPr lang="en-US" sz="1100" dirty="0">
                <a:solidFill>
                  <a:srgbClr val="E8A142"/>
                </a:solidFill>
                <a:latin typeface="Calibri" pitchFamily="34" charset="0"/>
              </a:rPr>
              <a:t>Broad Breasted White     16–20 kg      8–10 kg       16–20 wks     AI only     Commercial peri-urban production</a:t>
            </a:r>
          </a:p>
          <a:p>
            <a:pPr marL="0" indent="0">
              <a:buNone/>
            </a:pPr>
            <a:r>
              <a:rPr lang="en-US" sz="1100" dirty="0">
                <a:solidFill>
                  <a:srgbClr val="FFFFFF"/>
                </a:solidFill>
                <a:latin typeface="Calibri" pitchFamily="34" charset="0"/>
              </a:rPr>
              <a:t>Broad Breasted Bronze    13–16 kg      7–9 kg        18–24 wks     AI only     Premium market, Christmas/Easter</a:t>
            </a:r>
          </a:p>
          <a:p>
            <a:pPr marL="0" indent="0">
              <a:buNone/>
            </a:pPr>
            <a:r>
              <a:rPr lang="en-US" sz="1100" dirty="0">
                <a:solidFill>
                  <a:srgbClr val="E8A142"/>
                </a:solidFill>
                <a:latin typeface="Calibri" pitchFamily="34" charset="0"/>
              </a:rPr>
              <a:t>Narragansett             11–15 kg      6–7 kg        24–28 wks     Natural     Semi-extensive smallholder farms</a:t>
            </a:r>
          </a:p>
          <a:p>
            <a:pPr marL="0" indent="0">
              <a:buNone/>
            </a:pPr>
            <a:r>
              <a:rPr lang="en-US" sz="1100" dirty="0">
                <a:solidFill>
                  <a:srgbClr val="FFFFFF"/>
                </a:solidFill>
                <a:latin typeface="Calibri" pitchFamily="34" charset="0"/>
              </a:rPr>
              <a:t>Bourbon Red              10–12 kg      5–6 kg        28–30 wks     Natural     Village/pastoral premium flavour market</a:t>
            </a:r>
          </a:p>
          <a:p>
            <a:pPr marL="0" indent="0">
              <a:buNone/>
            </a:pPr>
            <a:r>
              <a:rPr lang="en-US" sz="1100" dirty="0">
                <a:solidFill>
                  <a:srgbClr val="E8A142"/>
                </a:solidFill>
                <a:latin typeface="Calibri" pitchFamily="34" charset="0"/>
              </a:rPr>
              <a:t>Royal Palm               7–9 kg        4–5 kg        28–32 wks     Natural     Home/backyard flocks, pest control</a:t>
            </a:r>
          </a:p>
        </p:txBody>
      </p:sp>
      <p:sp>
        <p:nvSpPr>
          <p:cNvPr id="10" name="recbg"/>
          <p:cNvSpPr/>
          <p:nvPr/>
        </p:nvSpPr>
        <p:spPr>
          <a:xfrm>
            <a:off x="137160" y="3351564"/>
            <a:ext cx="8869680" cy="1325880"/>
          </a:xfrm>
          <a:prstGeom prst="rect">
            <a:avLst/>
          </a:prstGeom>
          <a:solidFill>
            <a:srgbClr val="111111"/>
          </a:solidFill>
          <a:ln w="19050">
            <a:solidFill>
              <a:srgbClr val="D4831A"/>
            </a:solidFill>
            <a:prstDash val="solid"/>
          </a:ln>
        </p:spPr>
        <p:txBody>
          <a:bodyPr/>
          <a:lstStyle/>
          <a:p>
            <a:endParaRPr lang="en-US"/>
          </a:p>
        </p:txBody>
      </p:sp>
      <p:sp>
        <p:nvSpPr>
          <p:cNvPr id="11" name="rechdr"/>
          <p:cNvSpPr/>
          <p:nvPr/>
        </p:nvSpPr>
        <p:spPr>
          <a:xfrm>
            <a:off x="137160" y="3351564"/>
            <a:ext cx="8869680" cy="320040"/>
          </a:xfrm>
          <a:prstGeom prst="rect">
            <a:avLst/>
          </a:prstGeom>
          <a:solidFill>
            <a:srgbClr val="D4831A"/>
          </a:solidFill>
          <a:ln w="12700">
            <a:solidFill>
              <a:srgbClr val="D4831A"/>
            </a:solidFill>
            <a:prstDash val="solid"/>
          </a:ln>
        </p:spPr>
        <p:txBody>
          <a:bodyPr/>
          <a:lstStyle/>
          <a:p>
            <a:endParaRPr lang="en-US"/>
          </a:p>
        </p:txBody>
      </p:sp>
      <p:sp>
        <p:nvSpPr>
          <p:cNvPr id="12" name="rechdrtxt"/>
          <p:cNvSpPr/>
          <p:nvPr/>
        </p:nvSpPr>
        <p:spPr>
          <a:xfrm>
            <a:off x="137160" y="3351564"/>
            <a:ext cx="8869680" cy="32004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ELGF Breed Selection Recommendations for Zambia</a:t>
            </a:r>
          </a:p>
        </p:txBody>
      </p:sp>
      <p:sp>
        <p:nvSpPr>
          <p:cNvPr id="13" name="rectxt"/>
          <p:cNvSpPr/>
          <p:nvPr/>
        </p:nvSpPr>
        <p:spPr>
          <a:xfrm>
            <a:off x="228600" y="3717804"/>
            <a:ext cx="8686800" cy="868320"/>
          </a:xfrm>
          <a:prstGeom prst="rect">
            <a:avLst/>
          </a:prstGeom>
          <a:noFill/>
          <a:ln/>
        </p:spPr>
        <p:txBody>
          <a:bodyPr wrap="square" rtlCol="0" anchor="t"/>
          <a:lstStyle/>
          <a:p>
            <a:pPr marL="0" indent="0">
              <a:buNone/>
            </a:pPr>
            <a:r>
              <a:rPr lang="en-US" sz="1100" dirty="0">
                <a:solidFill>
                  <a:srgbClr val="FFFFFF"/>
                </a:solidFill>
                <a:latin typeface="Calibri" pitchFamily="34" charset="0"/>
              </a:rPr>
              <a:t>Commercial production: </a:t>
            </a:r>
            <a:r>
              <a:rPr lang="en-US" sz="1100" b="1" dirty="0">
                <a:solidFill>
                  <a:srgbClr val="E8A142"/>
                </a:solidFill>
                <a:latin typeface="Calibri" pitchFamily="34" charset="0"/>
              </a:rPr>
              <a:t>Broad Breasted White</a:t>
            </a:r>
            <a:r>
              <a:rPr lang="en-US" sz="1100" dirty="0">
                <a:solidFill>
                  <a:srgbClr val="FFFFFF"/>
                </a:solidFill>
                <a:latin typeface="Calibri" pitchFamily="34" charset="0"/>
              </a:rPr>
              <a:t> (fastest growth, highest yield)</a:t>
            </a:r>
          </a:p>
          <a:p>
            <a:pPr marL="0" indent="0">
              <a:buNone/>
            </a:pPr>
            <a:r>
              <a:rPr lang="en-US" sz="1100" dirty="0">
                <a:solidFill>
                  <a:srgbClr val="FFFFFF"/>
                </a:solidFill>
                <a:latin typeface="Calibri" pitchFamily="34" charset="0"/>
              </a:rPr>
              <a:t>Smallholder/pastoral farmers: </a:t>
            </a:r>
            <a:r>
              <a:rPr lang="en-US" sz="1100" b="1" dirty="0">
                <a:solidFill>
                  <a:srgbClr val="E8A142"/>
                </a:solidFill>
                <a:latin typeface="Calibri" pitchFamily="34" charset="0"/>
              </a:rPr>
              <a:t>Narragansett or Bourbon Red</a:t>
            </a:r>
            <a:r>
              <a:rPr lang="en-US" sz="1100" dirty="0">
                <a:solidFill>
                  <a:srgbClr val="FFFFFF"/>
                </a:solidFill>
                <a:latin typeface="Calibri" pitchFamily="34" charset="0"/>
              </a:rPr>
              <a:t> (natural breeding, disease-hardy)</a:t>
            </a:r>
          </a:p>
          <a:p>
            <a:pPr marL="0" indent="0">
              <a:buNone/>
            </a:pPr>
            <a:r>
              <a:rPr lang="en-US" sz="1100" dirty="0">
                <a:solidFill>
                  <a:srgbClr val="FFFFFF"/>
                </a:solidFill>
                <a:latin typeface="Calibri" pitchFamily="34" charset="0"/>
              </a:rPr>
              <a:t>Holiday &amp; premium market: </a:t>
            </a:r>
            <a:r>
              <a:rPr lang="en-US" sz="1100" b="1" dirty="0">
                <a:solidFill>
                  <a:srgbClr val="E8A142"/>
                </a:solidFill>
                <a:latin typeface="Calibri" pitchFamily="34" charset="0"/>
              </a:rPr>
              <a:t>Broad Breasted Bronze</a:t>
            </a:r>
            <a:r>
              <a:rPr lang="en-US" sz="1100" dirty="0">
                <a:solidFill>
                  <a:srgbClr val="FFFFFF"/>
                </a:solidFill>
                <a:latin typeface="Calibri" pitchFamily="34" charset="0"/>
              </a:rPr>
              <a:t> (premium Christmas/Easter pricing)</a:t>
            </a:r>
          </a:p>
          <a:p>
            <a:pPr marL="0" indent="0">
              <a:buNone/>
            </a:pPr>
            <a:r>
              <a:rPr lang="en-US" sz="1100" b="1" dirty="0">
                <a:solidFill>
                  <a:srgbClr val="E8A142"/>
                </a:solidFill>
                <a:latin typeface="Calibri" pitchFamily="34" charset="0"/>
              </a:rPr>
              <a:t>CRITICAL REMINDER:</a:t>
            </a:r>
            <a:r>
              <a:rPr lang="en-US" sz="1100" dirty="0">
                <a:solidFill>
                  <a:srgbClr val="FFFFFF"/>
                </a:solidFill>
                <a:latin typeface="Calibri" pitchFamily="34" charset="0"/>
              </a:rPr>
              <a:t> Always house turkeys SEPARATE from chickens to prevent Blackhead disease (Histomoniasis)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Turkey Breed Gallery">
    <p:bg>
      <p:bgPr>
        <a:solidFill>
          <a:srgbClr val="1A1A1A"/>
        </a:solidFill>
        <a:effectLst/>
      </p:bgPr>
    </p:bg>
    <p:spTree>
      <p:nvGrpSpPr>
        <p:cNvPr id="1" name=""/>
        <p:cNvGrpSpPr/>
        <p:nvPr/>
      </p:nvGrpSpPr>
      <p:grpSpPr>
        <a:xfrm>
          <a:off x="0" y="0"/>
          <a:ext cx="0" cy="0"/>
          <a:chOff x="0" y="0"/>
          <a:chExt cx="0" cy="0"/>
        </a:xfrm>
      </p:grpSpPr>
      <p:sp>
        <p:nvSpPr>
          <p:cNvPr id="2" name="hdr_bg"/>
          <p:cNvSpPr/>
          <p:nvPr/>
        </p:nvSpPr>
        <p:spPr>
          <a:xfrm>
            <a:off x="0" y="0"/>
            <a:ext cx="9144000" cy="777240"/>
          </a:xfrm>
          <a:prstGeom prst="rect">
            <a:avLst/>
          </a:prstGeom>
          <a:solidFill>
            <a:srgbClr val="111111"/>
          </a:solidFill>
          <a:ln w="12700">
            <a:solidFill>
              <a:srgbClr val="111111"/>
            </a:solidFill>
          </a:ln>
        </p:spPr>
        <p:txBody>
          <a:bodyPr/>
          <a:lstStyle/>
          <a:p>
            <a:endParaRPr lang="en-US"/>
          </a:p>
        </p:txBody>
      </p:sp>
      <p:sp>
        <p:nvSpPr>
          <p:cNvPr id="3" name="accent"/>
          <p:cNvSpPr/>
          <p:nvPr/>
        </p:nvSpPr>
        <p:spPr>
          <a:xfrm>
            <a:off x="0" y="777240"/>
            <a:ext cx="9144000" cy="45720"/>
          </a:xfrm>
          <a:prstGeom prst="rect">
            <a:avLst/>
          </a:prstGeom>
          <a:solidFill>
            <a:srgbClr val="D4831A"/>
          </a:solidFill>
          <a:ln w="12700">
            <a:solidFill>
              <a:srgbClr val="D4831A"/>
            </a:solidFill>
          </a:ln>
        </p:spPr>
        <p:txBody>
          <a:bodyPr/>
          <a:lstStyle/>
          <a:p>
            <a:endParaRPr lang="en-US"/>
          </a:p>
        </p:txBody>
      </p:sp>
      <p:sp>
        <p:nvSpPr>
          <p:cNvPr id="4" name="title"/>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rPr>
              <a:t>Turkey Breeds – Photo Gallery</a:t>
            </a:r>
          </a:p>
        </p:txBody>
      </p:sp>
      <p:sp>
        <p:nvSpPr>
          <p:cNvPr id="5" name="sub"/>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rPr>
              <a:t>Commercial &amp; Heritage Breeds Used in Zambia</a:t>
            </a:r>
          </a:p>
        </p:txBody>
      </p:sp>
      <p:pic>
        <p:nvPicPr>
          <p:cNvPr id="6" name="pic_p202_0"/>
          <p:cNvPicPr>
            <a:picLocks noChangeAspect="1"/>
          </p:cNvPicPr>
          <p:nvPr/>
        </p:nvPicPr>
        <p:blipFill>
          <a:blip r:embed="rId2"/>
          <a:stretch>
            <a:fillRect/>
          </a:stretch>
        </p:blipFill>
        <p:spPr>
          <a:xfrm>
            <a:off x="137160" y="836000"/>
            <a:ext cx="2800000" cy="1850000"/>
          </a:xfrm>
          <a:prstGeom prst="rect">
            <a:avLst/>
          </a:prstGeom>
        </p:spPr>
      </p:pic>
      <p:sp>
        <p:nvSpPr>
          <p:cNvPr id="7" name="p202_0_cap"/>
          <p:cNvSpPr/>
          <p:nvPr/>
        </p:nvSpPr>
        <p:spPr>
          <a:xfrm>
            <a:off x="137160" y="2704000"/>
            <a:ext cx="2800000" cy="200000"/>
          </a:xfrm>
          <a:prstGeom prst="rect">
            <a:avLst/>
          </a:prstGeom>
          <a:noFill/>
          <a:ln/>
        </p:spPr>
        <p:txBody>
          <a:bodyPr wrap="square" lIns="0" tIns="0" rIns="0" bIns="0" rtlCol="0" anchor="ctr"/>
          <a:lstStyle/>
          <a:p>
            <a:pPr marL="0" indent="0" algn="ctr">
              <a:buNone/>
            </a:pPr>
            <a:r>
              <a:rPr lang="en-US" sz="900" i="1" dirty="0">
                <a:solidFill>
                  <a:srgbClr val="E8A142"/>
                </a:solidFill>
                <a:latin typeface="Calibri" pitchFamily="34" charset="0"/>
              </a:rPr>
              <a:t>Broad Breasted White</a:t>
            </a:r>
          </a:p>
        </p:txBody>
      </p:sp>
      <p:pic>
        <p:nvPicPr>
          <p:cNvPr id="8" name="pic_p202_1"/>
          <p:cNvPicPr>
            <a:picLocks noChangeAspect="1"/>
          </p:cNvPicPr>
          <p:nvPr/>
        </p:nvPicPr>
        <p:blipFill>
          <a:blip r:embed="rId3"/>
          <a:stretch>
            <a:fillRect/>
          </a:stretch>
        </p:blipFill>
        <p:spPr>
          <a:xfrm>
            <a:off x="3140000" y="836000"/>
            <a:ext cx="2800000" cy="1850000"/>
          </a:xfrm>
          <a:prstGeom prst="rect">
            <a:avLst/>
          </a:prstGeom>
        </p:spPr>
      </p:pic>
      <p:sp>
        <p:nvSpPr>
          <p:cNvPr id="9" name="p202_1_cap"/>
          <p:cNvSpPr/>
          <p:nvPr/>
        </p:nvSpPr>
        <p:spPr>
          <a:xfrm>
            <a:off x="3140000" y="2704000"/>
            <a:ext cx="2800000" cy="200000"/>
          </a:xfrm>
          <a:prstGeom prst="rect">
            <a:avLst/>
          </a:prstGeom>
          <a:noFill/>
          <a:ln/>
        </p:spPr>
        <p:txBody>
          <a:bodyPr wrap="square" lIns="0" tIns="0" rIns="0" bIns="0" rtlCol="0" anchor="ctr"/>
          <a:lstStyle/>
          <a:p>
            <a:pPr marL="0" indent="0" algn="ctr">
              <a:buNone/>
            </a:pPr>
            <a:r>
              <a:rPr lang="en-US" sz="900" i="1" dirty="0">
                <a:solidFill>
                  <a:srgbClr val="E8A142"/>
                </a:solidFill>
                <a:latin typeface="Calibri" pitchFamily="34" charset="0"/>
              </a:rPr>
              <a:t>BB White – Tom Displaying</a:t>
            </a:r>
          </a:p>
        </p:txBody>
      </p:sp>
      <p:pic>
        <p:nvPicPr>
          <p:cNvPr id="10" name="pic_p202_2"/>
          <p:cNvPicPr>
            <a:picLocks noChangeAspect="1"/>
          </p:cNvPicPr>
          <p:nvPr/>
        </p:nvPicPr>
        <p:blipFill>
          <a:blip r:embed="rId4"/>
          <a:stretch>
            <a:fillRect/>
          </a:stretch>
        </p:blipFill>
        <p:spPr>
          <a:xfrm>
            <a:off x="6143000" y="836000"/>
            <a:ext cx="2800000" cy="1850000"/>
          </a:xfrm>
          <a:prstGeom prst="rect">
            <a:avLst/>
          </a:prstGeom>
        </p:spPr>
      </p:pic>
      <p:sp>
        <p:nvSpPr>
          <p:cNvPr id="11" name="p202_2_cap"/>
          <p:cNvSpPr/>
          <p:nvPr/>
        </p:nvSpPr>
        <p:spPr>
          <a:xfrm>
            <a:off x="6143000" y="2704000"/>
            <a:ext cx="2800000" cy="200000"/>
          </a:xfrm>
          <a:prstGeom prst="rect">
            <a:avLst/>
          </a:prstGeom>
          <a:noFill/>
          <a:ln/>
        </p:spPr>
        <p:txBody>
          <a:bodyPr wrap="square" lIns="0" tIns="0" rIns="0" bIns="0" rtlCol="0" anchor="ctr"/>
          <a:lstStyle/>
          <a:p>
            <a:pPr marL="0" indent="0" algn="ctr">
              <a:buNone/>
            </a:pPr>
            <a:r>
              <a:rPr lang="en-US" sz="900" i="1" dirty="0">
                <a:solidFill>
                  <a:srgbClr val="E8A142"/>
                </a:solidFill>
                <a:latin typeface="Calibri" pitchFamily="34" charset="0"/>
              </a:rPr>
              <a:t>Bronze-type Heritage Tom</a:t>
            </a:r>
          </a:p>
        </p:txBody>
      </p:sp>
      <p:pic>
        <p:nvPicPr>
          <p:cNvPr id="12" name="pic_p202_3"/>
          <p:cNvPicPr>
            <a:picLocks noChangeAspect="1"/>
          </p:cNvPicPr>
          <p:nvPr/>
        </p:nvPicPr>
        <p:blipFill>
          <a:blip r:embed="rId5"/>
          <a:stretch>
            <a:fillRect/>
          </a:stretch>
        </p:blipFill>
        <p:spPr>
          <a:xfrm>
            <a:off x="137160" y="2930000"/>
            <a:ext cx="2800000" cy="1850000"/>
          </a:xfrm>
          <a:prstGeom prst="rect">
            <a:avLst/>
          </a:prstGeom>
        </p:spPr>
      </p:pic>
      <p:sp>
        <p:nvSpPr>
          <p:cNvPr id="13" name="p202_3_cap"/>
          <p:cNvSpPr/>
          <p:nvPr/>
        </p:nvSpPr>
        <p:spPr>
          <a:xfrm>
            <a:off x="137160" y="4798000"/>
            <a:ext cx="2800000" cy="200000"/>
          </a:xfrm>
          <a:prstGeom prst="rect">
            <a:avLst/>
          </a:prstGeom>
          <a:noFill/>
          <a:ln/>
        </p:spPr>
        <p:txBody>
          <a:bodyPr wrap="square" lIns="0" tIns="0" rIns="0" bIns="0" rtlCol="0" anchor="ctr"/>
          <a:lstStyle/>
          <a:p>
            <a:pPr marL="0" indent="0" algn="ctr">
              <a:buNone/>
            </a:pPr>
            <a:r>
              <a:rPr lang="en-US" sz="900" i="1" dirty="0">
                <a:solidFill>
                  <a:srgbClr val="E8A142"/>
                </a:solidFill>
                <a:latin typeface="Calibri" pitchFamily="34" charset="0"/>
              </a:rPr>
              <a:t>Heritage Flock – Free Range</a:t>
            </a:r>
          </a:p>
        </p:txBody>
      </p:sp>
      <p:pic>
        <p:nvPicPr>
          <p:cNvPr id="14" name="pic_p202_4"/>
          <p:cNvPicPr>
            <a:picLocks noChangeAspect="1"/>
          </p:cNvPicPr>
          <p:nvPr/>
        </p:nvPicPr>
        <p:blipFill>
          <a:blip r:embed="rId6"/>
          <a:stretch>
            <a:fillRect/>
          </a:stretch>
        </p:blipFill>
        <p:spPr>
          <a:xfrm>
            <a:off x="3140000" y="2930000"/>
            <a:ext cx="2800000" cy="1850000"/>
          </a:xfrm>
          <a:prstGeom prst="rect">
            <a:avLst/>
          </a:prstGeom>
        </p:spPr>
      </p:pic>
      <p:sp>
        <p:nvSpPr>
          <p:cNvPr id="15" name="p202_4_cap"/>
          <p:cNvSpPr/>
          <p:nvPr/>
        </p:nvSpPr>
        <p:spPr>
          <a:xfrm>
            <a:off x="3140000" y="4798000"/>
            <a:ext cx="2800000" cy="200000"/>
          </a:xfrm>
          <a:prstGeom prst="rect">
            <a:avLst/>
          </a:prstGeom>
          <a:noFill/>
          <a:ln/>
        </p:spPr>
        <p:txBody>
          <a:bodyPr wrap="square" lIns="0" tIns="0" rIns="0" bIns="0" rtlCol="0" anchor="ctr"/>
          <a:lstStyle/>
          <a:p>
            <a:pPr marL="0" indent="0" algn="ctr">
              <a:buNone/>
            </a:pPr>
            <a:r>
              <a:rPr lang="en-US" sz="900" i="1" dirty="0">
                <a:solidFill>
                  <a:srgbClr val="E8A142"/>
                </a:solidFill>
                <a:latin typeface="Calibri" pitchFamily="34" charset="0"/>
              </a:rPr>
              <a:t>Narragansett-type Tom</a:t>
            </a:r>
          </a:p>
        </p:txBody>
      </p:sp>
      <p:pic>
        <p:nvPicPr>
          <p:cNvPr id="16" name="pic_p202_5"/>
          <p:cNvPicPr>
            <a:picLocks noChangeAspect="1"/>
          </p:cNvPicPr>
          <p:nvPr/>
        </p:nvPicPr>
        <p:blipFill>
          <a:blip r:embed="rId7"/>
          <a:stretch>
            <a:fillRect/>
          </a:stretch>
        </p:blipFill>
        <p:spPr>
          <a:xfrm>
            <a:off x="6143000" y="2930000"/>
            <a:ext cx="2800000" cy="1850000"/>
          </a:xfrm>
          <a:prstGeom prst="rect">
            <a:avLst/>
          </a:prstGeom>
        </p:spPr>
      </p:pic>
      <p:sp>
        <p:nvSpPr>
          <p:cNvPr id="17" name="p202_5_cap"/>
          <p:cNvSpPr/>
          <p:nvPr/>
        </p:nvSpPr>
        <p:spPr>
          <a:xfrm>
            <a:off x="6143000" y="4798000"/>
            <a:ext cx="2800000" cy="200000"/>
          </a:xfrm>
          <a:prstGeom prst="rect">
            <a:avLst/>
          </a:prstGeom>
          <a:noFill/>
          <a:ln/>
        </p:spPr>
        <p:txBody>
          <a:bodyPr wrap="square" lIns="0" tIns="0" rIns="0" bIns="0" rtlCol="0" anchor="ctr"/>
          <a:lstStyle/>
          <a:p>
            <a:pPr marL="0" indent="0" algn="ctr">
              <a:buNone/>
            </a:pPr>
            <a:r>
              <a:rPr lang="en-US" sz="900" i="1" dirty="0">
                <a:solidFill>
                  <a:srgbClr val="E8A142"/>
                </a:solidFill>
                <a:latin typeface="Calibri" pitchFamily="34" charset="0"/>
              </a:rPr>
              <a:t>Bourbon Red-type</a:t>
            </a:r>
          </a:p>
        </p:txBody>
      </p:sp>
      <p:sp>
        <p:nvSpPr>
          <p:cNvPr id="18" name="border_202_0"/>
          <p:cNvSpPr/>
          <p:nvPr/>
        </p:nvSpPr>
        <p:spPr>
          <a:xfrm>
            <a:off x="137160" y="836000"/>
            <a:ext cx="2800000" cy="1850000"/>
          </a:xfrm>
          <a:prstGeom prst="rect">
            <a:avLst/>
          </a:prstGeom>
          <a:noFill/>
          <a:ln w="19050">
            <a:solidFill>
              <a:srgbClr val="D4831A"/>
            </a:solidFill>
          </a:ln>
        </p:spPr>
        <p:txBody>
          <a:bodyPr/>
          <a:lstStyle/>
          <a:p>
            <a:endParaRPr lang="en-US"/>
          </a:p>
        </p:txBody>
      </p:sp>
      <p:sp>
        <p:nvSpPr>
          <p:cNvPr id="19" name="border_202_1"/>
          <p:cNvSpPr/>
          <p:nvPr/>
        </p:nvSpPr>
        <p:spPr>
          <a:xfrm>
            <a:off x="3140000" y="836000"/>
            <a:ext cx="2800000" cy="1850000"/>
          </a:xfrm>
          <a:prstGeom prst="rect">
            <a:avLst/>
          </a:prstGeom>
          <a:noFill/>
          <a:ln w="19050">
            <a:solidFill>
              <a:srgbClr val="D4831A"/>
            </a:solidFill>
          </a:ln>
        </p:spPr>
        <p:txBody>
          <a:bodyPr/>
          <a:lstStyle/>
          <a:p>
            <a:endParaRPr lang="en-US"/>
          </a:p>
        </p:txBody>
      </p:sp>
      <p:sp>
        <p:nvSpPr>
          <p:cNvPr id="20" name="border_202_2"/>
          <p:cNvSpPr/>
          <p:nvPr/>
        </p:nvSpPr>
        <p:spPr>
          <a:xfrm>
            <a:off x="6143000" y="836000"/>
            <a:ext cx="2800000" cy="1850000"/>
          </a:xfrm>
          <a:prstGeom prst="rect">
            <a:avLst/>
          </a:prstGeom>
          <a:noFill/>
          <a:ln w="19050">
            <a:solidFill>
              <a:srgbClr val="D4831A"/>
            </a:solidFill>
          </a:ln>
        </p:spPr>
        <p:txBody>
          <a:bodyPr/>
          <a:lstStyle/>
          <a:p>
            <a:endParaRPr lang="en-US"/>
          </a:p>
        </p:txBody>
      </p:sp>
      <p:sp>
        <p:nvSpPr>
          <p:cNvPr id="21" name="border_202_3"/>
          <p:cNvSpPr/>
          <p:nvPr/>
        </p:nvSpPr>
        <p:spPr>
          <a:xfrm>
            <a:off x="137160" y="2930000"/>
            <a:ext cx="2800000" cy="1850000"/>
          </a:xfrm>
          <a:prstGeom prst="rect">
            <a:avLst/>
          </a:prstGeom>
          <a:noFill/>
          <a:ln w="19050">
            <a:solidFill>
              <a:srgbClr val="D4831A"/>
            </a:solidFill>
          </a:ln>
        </p:spPr>
        <p:txBody>
          <a:bodyPr/>
          <a:lstStyle/>
          <a:p>
            <a:endParaRPr lang="en-US"/>
          </a:p>
        </p:txBody>
      </p:sp>
      <p:sp>
        <p:nvSpPr>
          <p:cNvPr id="22" name="border_202_4"/>
          <p:cNvSpPr/>
          <p:nvPr/>
        </p:nvSpPr>
        <p:spPr>
          <a:xfrm>
            <a:off x="3140000" y="2930000"/>
            <a:ext cx="2800000" cy="1850000"/>
          </a:xfrm>
          <a:prstGeom prst="rect">
            <a:avLst/>
          </a:prstGeom>
          <a:noFill/>
          <a:ln w="19050">
            <a:solidFill>
              <a:srgbClr val="D4831A"/>
            </a:solidFill>
          </a:ln>
        </p:spPr>
        <p:txBody>
          <a:bodyPr/>
          <a:lstStyle/>
          <a:p>
            <a:endParaRPr lang="en-US"/>
          </a:p>
        </p:txBody>
      </p:sp>
      <p:sp>
        <p:nvSpPr>
          <p:cNvPr id="23" name="border_202_5"/>
          <p:cNvSpPr/>
          <p:nvPr/>
        </p:nvSpPr>
        <p:spPr>
          <a:xfrm>
            <a:off x="6143000" y="2930000"/>
            <a:ext cx="2800000" cy="1850000"/>
          </a:xfrm>
          <a:prstGeom prst="rect">
            <a:avLst/>
          </a:prstGeom>
          <a:noFill/>
          <a:ln w="19050">
            <a:solidFill>
              <a:srgbClr val="D4831A"/>
            </a:solidFill>
          </a:ln>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Turkey Housing">
    <p:bg>
      <p:bgPr>
        <a:solidFill>
          <a:srgbClr val="1A1A1A"/>
        </a:solidFill>
        <a:effectLst/>
      </p:bgPr>
    </p:bg>
    <p:spTree>
      <p:nvGrpSpPr>
        <p:cNvPr id="1" name=""/>
        <p:cNvGrpSpPr/>
        <p:nvPr/>
      </p:nvGrpSpPr>
      <p:grpSpPr>
        <a:xfrm>
          <a:off x="0" y="0"/>
          <a:ext cx="0" cy="0"/>
          <a:chOff x="0" y="0"/>
          <a:chExt cx="0" cy="0"/>
        </a:xfrm>
      </p:grpSpPr>
      <p:sp>
        <p:nvSpPr>
          <p:cNvPr id="2" name="hdr_bg"/>
          <p:cNvSpPr/>
          <p:nvPr/>
        </p:nvSpPr>
        <p:spPr>
          <a:xfrm>
            <a:off x="0" y="0"/>
            <a:ext cx="9144000" cy="777240"/>
          </a:xfrm>
          <a:prstGeom prst="rect">
            <a:avLst/>
          </a:prstGeom>
          <a:solidFill>
            <a:srgbClr val="111111"/>
          </a:solidFill>
          <a:ln w="12700">
            <a:solidFill>
              <a:srgbClr val="111111"/>
            </a:solidFill>
          </a:ln>
        </p:spPr>
        <p:txBody>
          <a:bodyPr/>
          <a:lstStyle/>
          <a:p>
            <a:endParaRPr lang="en-US"/>
          </a:p>
        </p:txBody>
      </p:sp>
      <p:sp>
        <p:nvSpPr>
          <p:cNvPr id="3" name="accent"/>
          <p:cNvSpPr/>
          <p:nvPr/>
        </p:nvSpPr>
        <p:spPr>
          <a:xfrm>
            <a:off x="0" y="777240"/>
            <a:ext cx="9144000" cy="45720"/>
          </a:xfrm>
          <a:prstGeom prst="rect">
            <a:avLst/>
          </a:prstGeom>
          <a:solidFill>
            <a:srgbClr val="D4831A"/>
          </a:solidFill>
          <a:ln w="12700">
            <a:solidFill>
              <a:srgbClr val="D4831A"/>
            </a:solidFill>
          </a:ln>
        </p:spPr>
        <p:txBody>
          <a:bodyPr/>
          <a:lstStyle/>
          <a:p>
            <a:endParaRPr lang="en-US"/>
          </a:p>
        </p:txBody>
      </p:sp>
      <p:sp>
        <p:nvSpPr>
          <p:cNvPr id="4" name="title"/>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rPr>
              <a:t>Turkey Housing</a:t>
            </a:r>
          </a:p>
        </p:txBody>
      </p:sp>
      <p:sp>
        <p:nvSpPr>
          <p:cNvPr id="5" name="sub"/>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rPr>
              <a:t>Design, Space Requirements &amp; Examples for Zambian Farms</a:t>
            </a:r>
          </a:p>
        </p:txBody>
      </p:sp>
      <p:pic>
        <p:nvPicPr>
          <p:cNvPr id="6" name="pic_p203_main"/>
          <p:cNvPicPr>
            <a:picLocks noChangeAspect="1"/>
          </p:cNvPicPr>
          <p:nvPr/>
        </p:nvPicPr>
        <p:blipFill>
          <a:blip r:embed="rId2"/>
          <a:stretch>
            <a:fillRect/>
          </a:stretch>
        </p:blipFill>
        <p:spPr>
          <a:xfrm>
            <a:off x="137160" y="836000"/>
            <a:ext cx="4300000" cy="3000000"/>
          </a:xfrm>
          <a:prstGeom prst="rect">
            <a:avLst/>
          </a:prstGeom>
        </p:spPr>
      </p:pic>
      <p:sp>
        <p:nvSpPr>
          <p:cNvPr id="7" name="p203_border"/>
          <p:cNvSpPr/>
          <p:nvPr/>
        </p:nvSpPr>
        <p:spPr>
          <a:xfrm>
            <a:off x="137160" y="836000"/>
            <a:ext cx="4300000" cy="3000000"/>
          </a:xfrm>
          <a:prstGeom prst="rect">
            <a:avLst/>
          </a:prstGeom>
          <a:noFill/>
          <a:ln w="19050">
            <a:solidFill>
              <a:srgbClr val="D4831A"/>
            </a:solidFill>
          </a:ln>
        </p:spPr>
        <p:txBody>
          <a:bodyPr/>
          <a:lstStyle/>
          <a:p>
            <a:endParaRPr lang="en-US"/>
          </a:p>
        </p:txBody>
      </p:sp>
      <p:sp>
        <p:nvSpPr>
          <p:cNvPr id="8" name="p203_cap"/>
          <p:cNvSpPr/>
          <p:nvPr/>
        </p:nvSpPr>
        <p:spPr>
          <a:xfrm>
            <a:off x="137160" y="3882000"/>
            <a:ext cx="4300000" cy="220000"/>
          </a:xfrm>
          <a:prstGeom prst="rect">
            <a:avLst/>
          </a:prstGeom>
          <a:noFill/>
          <a:ln/>
        </p:spPr>
        <p:txBody>
          <a:bodyPr wrap="square" lIns="0" tIns="0" rIns="0" bIns="0" rtlCol="0" anchor="ctr"/>
          <a:lstStyle/>
          <a:p>
            <a:pPr marL="0" indent="0" algn="ctr">
              <a:buNone/>
            </a:pPr>
            <a:r>
              <a:rPr lang="en-US" sz="900" i="1" dirty="0">
                <a:solidFill>
                  <a:srgbClr val="E8A142"/>
                </a:solidFill>
                <a:latin typeface="Calibri" pitchFamily="34" charset="0"/>
              </a:rPr>
              <a:t>Free-range heritage turkeys on tropical smallholding</a:t>
            </a:r>
          </a:p>
        </p:txBody>
      </p:sp>
      <p:sp>
        <p:nvSpPr>
          <p:cNvPr id="11" name="housing_text"/>
          <p:cNvSpPr/>
          <p:nvPr/>
        </p:nvSpPr>
        <p:spPr>
          <a:xfrm>
            <a:off x="4620000" y="836000"/>
            <a:ext cx="4400000" cy="4200000"/>
          </a:xfrm>
          <a:prstGeom prst="rect">
            <a:avLst/>
          </a:prstGeom>
          <a:noFill/>
          <a:ln/>
        </p:spPr>
        <p:txBody>
          <a:bodyPr wrap="square" rtlCol="0" anchor="t"/>
          <a:lstStyle/>
          <a:p>
            <a:pPr marL="0" indent="0">
              <a:buNone/>
            </a:pPr>
            <a:r>
              <a:rPr lang="en-US" sz="1100" b="1" dirty="0">
                <a:solidFill>
                  <a:srgbClr val="E8A142"/>
                </a:solidFill>
                <a:latin typeface="Calibri" pitchFamily="34" charset="0"/>
              </a:rPr>
              <a:t>Space Requirements</a:t>
            </a:r>
          </a:p>
          <a:p>
            <a:pPr marL="285750" indent="-285750">
              <a:buSzPct val="100000"/>
              <a:buChar char="•"/>
            </a:pPr>
            <a:r>
              <a:rPr lang="en-US" sz="1050" dirty="0">
                <a:solidFill>
                  <a:srgbClr val="FFFFFF"/>
                </a:solidFill>
                <a:latin typeface="Calibri" pitchFamily="34" charset="0"/>
              </a:rPr>
              <a:t>Minimum 3–4 m² per adult turkey indoors</a:t>
            </a:r>
          </a:p>
          <a:p>
            <a:pPr marL="285750" indent="-285750">
              <a:buSzPct val="100000"/>
              <a:buChar char="•"/>
            </a:pPr>
            <a:r>
              <a:rPr lang="en-US" sz="1050" dirty="0">
                <a:solidFill>
                  <a:srgbClr val="FFFFFF"/>
                </a:solidFill>
                <a:latin typeface="Calibri" pitchFamily="34" charset="0"/>
              </a:rPr>
              <a:t>8–10 m² per bird for outdoor run/range</a:t>
            </a:r>
          </a:p>
          <a:p>
            <a:pPr marL="285750" indent="-285750">
              <a:buSzPct val="100000"/>
              <a:buChar char="•"/>
            </a:pPr>
            <a:r>
              <a:rPr lang="en-US" sz="1050" dirty="0">
                <a:solidFill>
                  <a:srgbClr val="FFFFFF"/>
                </a:solidFill>
                <a:latin typeface="Calibri" pitchFamily="34" charset="0"/>
              </a:rPr>
              <a:t>Overcrowding causes stress, fighting &amp; disease</a:t>
            </a:r>
          </a:p>
          <a:p>
            <a:pPr marL="285750" indent="-285750">
              <a:buSzPct val="100000"/>
              <a:buChar char="•"/>
            </a:pPr>
            <a:r>
              <a:rPr lang="en-US" sz="1050" dirty="0">
                <a:solidFill>
                  <a:srgbClr val="FFFFFF"/>
                </a:solidFill>
                <a:latin typeface="Calibri" pitchFamily="34" charset="0"/>
              </a:rPr>
              <a:t>Roosts at 0.5 m height – 50 cm perch/bird</a:t>
            </a:r>
          </a:p>
          <a:p>
            <a:pPr marL="0" indent="0">
              <a:buNone/>
            </a:pPr>
            <a:r>
              <a:rPr lang="en-US" sz="1100" b="1" dirty="0">
                <a:solidFill>
                  <a:srgbClr val="E8A142"/>
                </a:solidFill>
                <a:latin typeface="Calibri" pitchFamily="34" charset="0"/>
              </a:rPr>
              <a:t>Housing Design</a:t>
            </a:r>
          </a:p>
          <a:p>
            <a:pPr marL="285750" indent="-285750">
              <a:buSzPct val="100000"/>
              <a:buChar char="•"/>
            </a:pPr>
            <a:r>
              <a:rPr lang="en-US" sz="1050" dirty="0">
                <a:solidFill>
                  <a:srgbClr val="FFFFFF"/>
                </a:solidFill>
                <a:latin typeface="Calibri" pitchFamily="34" charset="0"/>
              </a:rPr>
              <a:t>Orient house E–W to reduce midday sun</a:t>
            </a:r>
          </a:p>
          <a:p>
            <a:pPr marL="285750" indent="-285750">
              <a:buSzPct val="100000"/>
              <a:buChar char="•"/>
            </a:pPr>
            <a:r>
              <a:rPr lang="en-US" sz="1050" dirty="0">
                <a:solidFill>
                  <a:srgbClr val="FFFFFF"/>
                </a:solidFill>
                <a:latin typeface="Calibri" pitchFamily="34" charset="0"/>
              </a:rPr>
              <a:t>Open ridge ventilation to prevent heat stress</a:t>
            </a:r>
          </a:p>
          <a:p>
            <a:pPr marL="285750" indent="-285750">
              <a:buSzPct val="100000"/>
              <a:buChar char="•"/>
            </a:pPr>
            <a:r>
              <a:rPr lang="en-US" sz="1050" dirty="0">
                <a:solidFill>
                  <a:srgbClr val="FFFFFF"/>
                </a:solidFill>
                <a:latin typeface="Calibri" pitchFamily="34" charset="0"/>
              </a:rPr>
              <a:t>Deep litter: 10 cm straw, sawdust or maize husks</a:t>
            </a:r>
          </a:p>
          <a:p>
            <a:pPr marL="285750" indent="-285750">
              <a:buSzPct val="100000"/>
              <a:buChar char="•"/>
            </a:pPr>
            <a:r>
              <a:rPr lang="en-US" sz="1050" dirty="0">
                <a:solidFill>
                  <a:srgbClr val="FFFFFF"/>
                </a:solidFill>
                <a:latin typeface="Calibri" pitchFamily="34" charset="0"/>
              </a:rPr>
              <a:t>Replace litter when wet to prevent Blackhead</a:t>
            </a:r>
          </a:p>
          <a:p>
            <a:pPr marL="285750" indent="-285750">
              <a:buSzPct val="100000"/>
              <a:buChar char="•"/>
            </a:pPr>
            <a:r>
              <a:rPr lang="en-US" sz="1050" dirty="0">
                <a:solidFill>
                  <a:srgbClr val="FFFFFF"/>
                </a:solidFill>
                <a:latin typeface="Calibri" pitchFamily="34" charset="0"/>
              </a:rPr>
              <a:t>Raised mesh floor ideal for disease control</a:t>
            </a:r>
          </a:p>
          <a:p>
            <a:pPr marL="285750" indent="-285750">
              <a:buSzPct val="100000"/>
              <a:buChar char="•"/>
            </a:pPr>
            <a:r>
              <a:rPr lang="en-US" sz="1050" dirty="0">
                <a:solidFill>
                  <a:srgbClr val="FFFFFF"/>
                </a:solidFill>
                <a:latin typeface="Calibri" pitchFamily="34" charset="0"/>
              </a:rPr>
              <a:t>Nesting boxes for breeding hens</a:t>
            </a:r>
          </a:p>
          <a:p>
            <a:pPr marL="0" indent="0">
              <a:buNone/>
            </a:pPr>
            <a:r>
              <a:rPr lang="en-US" sz="1100" b="1" dirty="0">
                <a:solidFill>
                  <a:srgbClr val="E8A142"/>
                </a:solidFill>
                <a:latin typeface="Calibri" pitchFamily="34" charset="0"/>
              </a:rPr>
              <a:t>Biosecurity</a:t>
            </a:r>
          </a:p>
          <a:p>
            <a:pPr marL="285750" indent="-285750">
              <a:buSzPct val="100000"/>
              <a:buChar char="•"/>
            </a:pPr>
            <a:r>
              <a:rPr lang="en-US" sz="1050" dirty="0">
                <a:solidFill>
                  <a:srgbClr val="FFFFFF"/>
                </a:solidFill>
                <a:latin typeface="Calibri" pitchFamily="34" charset="0"/>
              </a:rPr>
              <a:t>SEPARATE completely from chickens at all times</a:t>
            </a:r>
          </a:p>
          <a:p>
            <a:pPr marL="285750" indent="-285750">
              <a:buSzPct val="100000"/>
              <a:buChar char="•"/>
            </a:pPr>
            <a:r>
              <a:rPr lang="en-US" sz="1050" dirty="0">
                <a:solidFill>
                  <a:srgbClr val="FFFFFF"/>
                </a:solidFill>
                <a:latin typeface="Calibri" pitchFamily="34" charset="0"/>
              </a:rPr>
              <a:t>Footbath at entrance; all-in / all-out batching</a:t>
            </a:r>
          </a:p>
          <a:p>
            <a:pPr marL="285750" indent="-285750">
              <a:buSzPct val="100000"/>
              <a:buChar char="•"/>
            </a:pPr>
            <a:r>
              <a:rPr lang="en-US" sz="1050" dirty="0">
                <a:solidFill>
                  <a:srgbClr val="FFFFFF"/>
                </a:solidFill>
                <a:latin typeface="Calibri" pitchFamily="34" charset="0"/>
              </a:rPr>
              <a:t>Wire mesh to exclude rats, snakes &amp; predators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Turkey Feeding">
    <p:bg>
      <p:bgPr>
        <a:solidFill>
          <a:srgbClr val="1A1A1A"/>
        </a:solidFill>
        <a:effectLst/>
      </p:bgPr>
    </p:bg>
    <p:spTree>
      <p:nvGrpSpPr>
        <p:cNvPr id="1" name=""/>
        <p:cNvGrpSpPr/>
        <p:nvPr/>
      </p:nvGrpSpPr>
      <p:grpSpPr>
        <a:xfrm>
          <a:off x="0" y="0"/>
          <a:ext cx="0" cy="0"/>
          <a:chOff x="0" y="0"/>
          <a:chExt cx="0" cy="0"/>
        </a:xfrm>
      </p:grpSpPr>
      <p:sp>
        <p:nvSpPr>
          <p:cNvPr id="2" name="hdr_bg"/>
          <p:cNvSpPr/>
          <p:nvPr/>
        </p:nvSpPr>
        <p:spPr>
          <a:xfrm>
            <a:off x="0" y="0"/>
            <a:ext cx="9144000" cy="777240"/>
          </a:xfrm>
          <a:prstGeom prst="rect">
            <a:avLst/>
          </a:prstGeom>
          <a:solidFill>
            <a:srgbClr val="111111"/>
          </a:solidFill>
          <a:ln w="12700">
            <a:solidFill>
              <a:srgbClr val="111111"/>
            </a:solidFill>
          </a:ln>
        </p:spPr>
        <p:txBody>
          <a:bodyPr/>
          <a:lstStyle/>
          <a:p>
            <a:endParaRPr lang="en-US"/>
          </a:p>
        </p:txBody>
      </p:sp>
      <p:sp>
        <p:nvSpPr>
          <p:cNvPr id="3" name="accent"/>
          <p:cNvSpPr/>
          <p:nvPr/>
        </p:nvSpPr>
        <p:spPr>
          <a:xfrm>
            <a:off x="0" y="777240"/>
            <a:ext cx="9144000" cy="45720"/>
          </a:xfrm>
          <a:prstGeom prst="rect">
            <a:avLst/>
          </a:prstGeom>
          <a:solidFill>
            <a:srgbClr val="D4831A"/>
          </a:solidFill>
          <a:ln w="12700">
            <a:solidFill>
              <a:srgbClr val="D4831A"/>
            </a:solidFill>
          </a:ln>
        </p:spPr>
        <p:txBody>
          <a:bodyPr/>
          <a:lstStyle/>
          <a:p>
            <a:endParaRPr lang="en-US"/>
          </a:p>
        </p:txBody>
      </p:sp>
      <p:sp>
        <p:nvSpPr>
          <p:cNvPr id="4" name="title"/>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rPr>
              <a:t>Turkey Feeding &amp; Nutrition</a:t>
            </a:r>
          </a:p>
        </p:txBody>
      </p:sp>
      <p:sp>
        <p:nvSpPr>
          <p:cNvPr id="5" name="sub"/>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rPr>
              <a:t>Starter, Grower &amp; Finisher Phases with Zambian Local Feed Sources</a:t>
            </a:r>
          </a:p>
        </p:txBody>
      </p:sp>
      <p:sp>
        <p:nvSpPr>
          <p:cNvPr id="6" name="feed_text"/>
          <p:cNvSpPr/>
          <p:nvPr/>
        </p:nvSpPr>
        <p:spPr>
          <a:xfrm>
            <a:off x="137160" y="836000"/>
            <a:ext cx="4300000" cy="4300000"/>
          </a:xfrm>
          <a:prstGeom prst="rect">
            <a:avLst/>
          </a:prstGeom>
          <a:noFill/>
          <a:ln/>
        </p:spPr>
        <p:txBody>
          <a:bodyPr wrap="square" rtlCol="0" anchor="t"/>
          <a:lstStyle/>
          <a:p>
            <a:pPr marL="0" indent="0">
              <a:buNone/>
            </a:pPr>
            <a:r>
              <a:rPr lang="en-US" sz="1050" b="1" dirty="0">
                <a:solidFill>
                  <a:srgbClr val="E8A142"/>
                </a:solidFill>
                <a:latin typeface="Calibri" pitchFamily="34" charset="0"/>
              </a:rPr>
              <a:t>STARTER – 0 to 8 weeks</a:t>
            </a:r>
          </a:p>
          <a:p>
            <a:pPr marL="257175" indent="-257175">
              <a:buSzPct val="100000"/>
              <a:buChar char="•"/>
            </a:pPr>
            <a:r>
              <a:rPr lang="en-US" sz="980" dirty="0">
                <a:solidFill>
                  <a:srgbClr val="FFFFFF"/>
                </a:solidFill>
                <a:latin typeface="Calibri" pitchFamily="34" charset="0"/>
              </a:rPr>
              <a:t>28–30% protein required – highest of all phases</a:t>
            </a:r>
          </a:p>
          <a:p>
            <a:pPr marL="257175" indent="-257175">
              <a:buSzPct val="100000"/>
              <a:buChar char="•"/>
            </a:pPr>
            <a:r>
              <a:rPr lang="en-US" sz="980" dirty="0">
                <a:solidFill>
                  <a:srgbClr val="FFFFFF"/>
                </a:solidFill>
                <a:latin typeface="Calibri" pitchFamily="34" charset="0"/>
              </a:rPr>
              <a:t>Commercial turkey starter crumble (if available)</a:t>
            </a:r>
          </a:p>
          <a:p>
            <a:pPr marL="257175" indent="-257175">
              <a:buSzPct val="100000"/>
              <a:buChar char="•"/>
            </a:pPr>
            <a:r>
              <a:rPr lang="en-US" sz="980" dirty="0">
                <a:solidFill>
                  <a:srgbClr val="FFFFFF"/>
                </a:solidFill>
                <a:latin typeface="Calibri" pitchFamily="34" charset="0"/>
              </a:rPr>
              <a:t>If unavailable: high-protein chicken starter + fish meal</a:t>
            </a:r>
          </a:p>
          <a:p>
            <a:pPr marL="257175" indent="-257175">
              <a:buSzPct val="100000"/>
              <a:buChar char="•"/>
            </a:pPr>
            <a:r>
              <a:rPr lang="en-US" sz="980" dirty="0">
                <a:solidFill>
                  <a:srgbClr val="FFFFFF"/>
                </a:solidFill>
                <a:latin typeface="Calibri" pitchFamily="34" charset="0"/>
              </a:rPr>
              <a:t>Key sources: soybeans (44%), fish meal (60%), blood meal</a:t>
            </a:r>
          </a:p>
          <a:p>
            <a:pPr marL="257175" indent="-257175">
              <a:buSzPct val="100000"/>
              <a:buChar char="•"/>
            </a:pPr>
            <a:r>
              <a:rPr lang="en-US" sz="980" dirty="0">
                <a:solidFill>
                  <a:srgbClr val="FFFFFF"/>
                </a:solidFill>
                <a:latin typeface="Calibri" pitchFamily="34" charset="0"/>
              </a:rPr>
              <a:t>Feed 24 hours – full ad-lib feeding at all times</a:t>
            </a:r>
          </a:p>
          <a:p>
            <a:pPr marL="0" indent="0">
              <a:buNone/>
            </a:pPr>
            <a:r>
              <a:rPr lang="en-US" sz="1050" b="1" dirty="0">
                <a:solidFill>
                  <a:srgbClr val="E8A142"/>
                </a:solidFill>
                <a:latin typeface="Calibri" pitchFamily="34" charset="0"/>
              </a:rPr>
              <a:t>GROWER – 8 to 16 weeks</a:t>
            </a:r>
          </a:p>
          <a:p>
            <a:pPr marL="257175" indent="-257175">
              <a:buSzPct val="100000"/>
              <a:buChar char="•"/>
            </a:pPr>
            <a:r>
              <a:rPr lang="en-US" sz="980" dirty="0">
                <a:solidFill>
                  <a:srgbClr val="FFFFFF"/>
                </a:solidFill>
                <a:latin typeface="Calibri" pitchFamily="34" charset="0"/>
              </a:rPr>
              <a:t>20–22% protein; maize-soy-fishmeal ration</a:t>
            </a:r>
          </a:p>
          <a:p>
            <a:pPr marL="257175" indent="-257175">
              <a:buSzPct val="100000"/>
              <a:buChar char="•"/>
            </a:pPr>
            <a:r>
              <a:rPr lang="en-US" sz="980" dirty="0">
                <a:solidFill>
                  <a:srgbClr val="FFFFFF"/>
                </a:solidFill>
                <a:latin typeface="Calibri" pitchFamily="34" charset="0"/>
              </a:rPr>
              <a:t>Maize can form 60–65% of ration at this stage</a:t>
            </a:r>
          </a:p>
          <a:p>
            <a:pPr marL="257175" indent="-257175">
              <a:buSzPct val="100000"/>
              <a:buChar char="•"/>
            </a:pPr>
            <a:r>
              <a:rPr lang="en-US" sz="980" dirty="0">
                <a:solidFill>
                  <a:srgbClr val="FFFFFF"/>
                </a:solidFill>
                <a:latin typeface="Calibri" pitchFamily="34" charset="0"/>
              </a:rPr>
              <a:t>Add: groundnut cake, sunflower cake, moringa leaves</a:t>
            </a:r>
          </a:p>
          <a:p>
            <a:pPr marL="257175" indent="-257175">
              <a:buSzPct val="100000"/>
              <a:buChar char="•"/>
            </a:pPr>
            <a:r>
              <a:rPr lang="en-US" sz="980" dirty="0">
                <a:solidFill>
                  <a:srgbClr val="FFFFFF"/>
                </a:solidFill>
                <a:latin typeface="Calibri" pitchFamily="34" charset="0"/>
              </a:rPr>
              <a:t>Supplement vitamin E &amp; selenium for muscle health</a:t>
            </a:r>
          </a:p>
          <a:p>
            <a:pPr marL="0" indent="0">
              <a:buNone/>
            </a:pPr>
            <a:r>
              <a:rPr lang="en-US" sz="1050" b="1" dirty="0">
                <a:solidFill>
                  <a:srgbClr val="E8A142"/>
                </a:solidFill>
                <a:latin typeface="Calibri" pitchFamily="34" charset="0"/>
              </a:rPr>
              <a:t>FINISHER – 16+ weeks to slaughter</a:t>
            </a:r>
          </a:p>
          <a:p>
            <a:pPr marL="257175" indent="-257175">
              <a:buSzPct val="100000"/>
              <a:buChar char="•"/>
            </a:pPr>
            <a:r>
              <a:rPr lang="en-US" sz="980" dirty="0">
                <a:solidFill>
                  <a:srgbClr val="FFFFFF"/>
                </a:solidFill>
                <a:latin typeface="Calibri" pitchFamily="34" charset="0"/>
              </a:rPr>
              <a:t>16–18% protein; can increase energy (maize, cassava)</a:t>
            </a:r>
          </a:p>
          <a:p>
            <a:pPr marL="257175" indent="-257175">
              <a:buSzPct val="100000"/>
              <a:buChar char="•"/>
            </a:pPr>
            <a:r>
              <a:rPr lang="en-US" sz="980" dirty="0">
                <a:solidFill>
                  <a:srgbClr val="FFFFFF"/>
                </a:solidFill>
                <a:latin typeface="Calibri" pitchFamily="34" charset="0"/>
              </a:rPr>
              <a:t>Withdraw any medicated feeds 7 days pre-slaughter</a:t>
            </a:r>
          </a:p>
          <a:p>
            <a:pPr marL="257175" indent="-257175">
              <a:buSzPct val="100000"/>
              <a:buChar char="•"/>
            </a:pPr>
            <a:r>
              <a:rPr lang="en-US" sz="980" dirty="0">
                <a:solidFill>
                  <a:srgbClr val="FFFFFF"/>
                </a:solidFill>
                <a:latin typeface="Calibri" pitchFamily="34" charset="0"/>
              </a:rPr>
              <a:t>Turkeys drink 2–3x more water than chickens daily</a:t>
            </a:r>
          </a:p>
          <a:p>
            <a:pPr marL="0" indent="0">
              <a:buNone/>
            </a:pPr>
            <a:r>
              <a:rPr lang="en-US" sz="1050" b="1" dirty="0">
                <a:solidFill>
                  <a:srgbClr val="E8A142"/>
                </a:solidFill>
                <a:latin typeface="Calibri" pitchFamily="34" charset="0"/>
              </a:rPr>
              <a:t>LOCAL FEED SOURCES (Zambia)</a:t>
            </a:r>
          </a:p>
          <a:p>
            <a:pPr marL="257175" indent="-257175">
              <a:buSzPct val="100000"/>
              <a:buChar char="•"/>
            </a:pPr>
            <a:r>
              <a:rPr lang="en-US" sz="980" dirty="0">
                <a:solidFill>
                  <a:srgbClr val="FFFFFF"/>
                </a:solidFill>
                <a:latin typeface="Calibri" pitchFamily="34" charset="0"/>
              </a:rPr>
              <a:t>Maize: 60–70% of ration for energy</a:t>
            </a:r>
          </a:p>
          <a:p>
            <a:pPr marL="257175" indent="-257175">
              <a:buSzPct val="100000"/>
              <a:buChar char="•"/>
            </a:pPr>
            <a:r>
              <a:rPr lang="en-US" sz="980" dirty="0">
                <a:solidFill>
                  <a:srgbClr val="FFFFFF"/>
                </a:solidFill>
                <a:latin typeface="Calibri" pitchFamily="34" charset="0"/>
              </a:rPr>
              <a:t>Soybeans / groundnut meal: primary protein source</a:t>
            </a:r>
          </a:p>
          <a:p>
            <a:pPr marL="257175" indent="-257175">
              <a:buSzPct val="100000"/>
              <a:buChar char="•"/>
            </a:pPr>
            <a:r>
              <a:rPr lang="en-US" sz="980" dirty="0">
                <a:solidFill>
                  <a:srgbClr val="FFFFFF"/>
                </a:solidFill>
                <a:latin typeface="Calibri" pitchFamily="34" charset="0"/>
              </a:rPr>
              <a:t>Fish meal / dried kapenta: excellent protein + minerals</a:t>
            </a:r>
          </a:p>
          <a:p>
            <a:pPr marL="257175" indent="-257175">
              <a:buSzPct val="100000"/>
              <a:buChar char="•"/>
            </a:pPr>
            <a:r>
              <a:rPr lang="en-US" sz="980" dirty="0">
                <a:solidFill>
                  <a:srgbClr val="FFFFFF"/>
                </a:solidFill>
                <a:latin typeface="Calibri" pitchFamily="34" charset="0"/>
              </a:rPr>
              <a:t>Moringa leaves: vitamins A, E, K – add 5% to ration</a:t>
            </a:r>
          </a:p>
          <a:p>
            <a:pPr marL="257175" indent="-257175">
              <a:buSzPct val="100000"/>
              <a:buChar char="•"/>
            </a:pPr>
            <a:r>
              <a:rPr lang="en-US" sz="980" dirty="0">
                <a:solidFill>
                  <a:srgbClr val="FFFFFF"/>
                </a:solidFill>
                <a:latin typeface="Calibri" pitchFamily="34" charset="0"/>
              </a:rPr>
              <a:t>Termites &amp; insects: high protein, excellent for poults</a:t>
            </a:r>
          </a:p>
          <a:p>
            <a:pPr marL="257175" indent="-257175">
              <a:buSzPct val="100000"/>
              <a:buChar char="•"/>
            </a:pPr>
            <a:r>
              <a:rPr lang="en-US" sz="980" dirty="0">
                <a:solidFill>
                  <a:srgbClr val="FFFFFF"/>
                </a:solidFill>
                <a:latin typeface="Calibri" pitchFamily="34" charset="0"/>
              </a:rPr>
              <a:t>Cassava: up to 25% for energy (finisher only)</a:t>
            </a:r>
          </a:p>
        </p:txBody>
      </p:sp>
      <p:pic>
        <p:nvPicPr>
          <p:cNvPr id="7" name="pic_p204_t"/>
          <p:cNvPicPr>
            <a:picLocks noChangeAspect="1"/>
          </p:cNvPicPr>
          <p:nvPr/>
        </p:nvPicPr>
        <p:blipFill>
          <a:blip r:embed="rId2"/>
          <a:stretch>
            <a:fillRect/>
          </a:stretch>
        </p:blipFill>
        <p:spPr>
          <a:xfrm>
            <a:off x="4620000" y="836000"/>
            <a:ext cx="4400000" cy="2000000"/>
          </a:xfrm>
          <a:prstGeom prst="rect">
            <a:avLst/>
          </a:prstGeom>
        </p:spPr>
      </p:pic>
      <p:sp>
        <p:nvSpPr>
          <p:cNvPr id="8" name="p204_t_cap"/>
          <p:cNvSpPr/>
          <p:nvPr/>
        </p:nvSpPr>
        <p:spPr>
          <a:xfrm>
            <a:off x="4620000" y="2854000"/>
            <a:ext cx="4400000" cy="200000"/>
          </a:xfrm>
          <a:prstGeom prst="rect">
            <a:avLst/>
          </a:prstGeom>
          <a:noFill/>
          <a:ln/>
        </p:spPr>
        <p:txBody>
          <a:bodyPr wrap="square" lIns="0" tIns="0" rIns="0" bIns="0" rtlCol="0" anchor="ctr"/>
          <a:lstStyle/>
          <a:p>
            <a:pPr marL="0" indent="0" algn="ctr">
              <a:buNone/>
            </a:pPr>
            <a:r>
              <a:rPr lang="en-US" sz="900" i="1" dirty="0">
                <a:solidFill>
                  <a:srgbClr val="E8A142"/>
                </a:solidFill>
                <a:latin typeface="Calibri" pitchFamily="34" charset="0"/>
              </a:rPr>
              <a:t>Turkeys foraging – free range reduces feed costs</a:t>
            </a:r>
          </a:p>
        </p:txBody>
      </p:sp>
      <p:sp>
        <p:nvSpPr>
          <p:cNvPr id="9" name="p204_tb"/>
          <p:cNvSpPr/>
          <p:nvPr/>
        </p:nvSpPr>
        <p:spPr>
          <a:xfrm>
            <a:off x="4620000" y="836000"/>
            <a:ext cx="4400000" cy="2000000"/>
          </a:xfrm>
          <a:prstGeom prst="rect">
            <a:avLst/>
          </a:prstGeom>
          <a:noFill/>
          <a:ln w="19050">
            <a:solidFill>
              <a:srgbClr val="D4831A"/>
            </a:solidFill>
          </a:ln>
        </p:spPr>
        <p:txBody>
          <a:bodyPr/>
          <a:lstStyle/>
          <a:p>
            <a:endParaRPr lang="en-US"/>
          </a:p>
        </p:txBody>
      </p:sp>
      <p:pic>
        <p:nvPicPr>
          <p:cNvPr id="10" name="pic_p204_b"/>
          <p:cNvPicPr>
            <a:picLocks noChangeAspect="1"/>
          </p:cNvPicPr>
          <p:nvPr/>
        </p:nvPicPr>
        <p:blipFill>
          <a:blip r:embed="rId3"/>
          <a:stretch>
            <a:fillRect/>
          </a:stretch>
        </p:blipFill>
        <p:spPr>
          <a:xfrm>
            <a:off x="4620000" y="3050000"/>
            <a:ext cx="4400000" cy="2050000"/>
          </a:xfrm>
          <a:prstGeom prst="rect">
            <a:avLst/>
          </a:prstGeom>
        </p:spPr>
      </p:pic>
      <p:sp>
        <p:nvSpPr>
          <p:cNvPr id="11" name="p204_b_cap"/>
          <p:cNvSpPr/>
          <p:nvPr/>
        </p:nvSpPr>
        <p:spPr>
          <a:xfrm>
            <a:off x="4620000" y="5118000"/>
            <a:ext cx="4400000" cy="200000"/>
          </a:xfrm>
          <a:prstGeom prst="rect">
            <a:avLst/>
          </a:prstGeom>
          <a:noFill/>
          <a:ln/>
        </p:spPr>
        <p:txBody>
          <a:bodyPr wrap="square" lIns="0" tIns="0" rIns="0" bIns="0" rtlCol="0" anchor="ctr"/>
          <a:lstStyle/>
          <a:p>
            <a:pPr marL="0" indent="0" algn="ctr">
              <a:buNone/>
            </a:pPr>
            <a:r>
              <a:rPr lang="en-US" sz="900" i="1" dirty="0">
                <a:solidFill>
                  <a:srgbClr val="E8A142"/>
                </a:solidFill>
                <a:latin typeface="Calibri" pitchFamily="34" charset="0"/>
              </a:rPr>
              <a:t>Heritage flock on open pasture – supplement with grain</a:t>
            </a:r>
          </a:p>
        </p:txBody>
      </p:sp>
      <p:sp>
        <p:nvSpPr>
          <p:cNvPr id="12" name="p204_bb"/>
          <p:cNvSpPr/>
          <p:nvPr/>
        </p:nvSpPr>
        <p:spPr>
          <a:xfrm>
            <a:off x="4620000" y="3050000"/>
            <a:ext cx="4400000" cy="2050000"/>
          </a:xfrm>
          <a:prstGeom prst="rect">
            <a:avLst/>
          </a:prstGeom>
          <a:noFill/>
          <a:ln w="19050">
            <a:solidFill>
              <a:srgbClr val="D4831A"/>
            </a:solidFill>
          </a:ln>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Turkey Water">
    <p:bg>
      <p:bgPr>
        <a:solidFill>
          <a:srgbClr val="1A1A1A"/>
        </a:solidFill>
        <a:effectLst/>
      </p:bgPr>
    </p:bg>
    <p:spTree>
      <p:nvGrpSpPr>
        <p:cNvPr id="1" name=""/>
        <p:cNvGrpSpPr/>
        <p:nvPr/>
      </p:nvGrpSpPr>
      <p:grpSpPr>
        <a:xfrm>
          <a:off x="0" y="0"/>
          <a:ext cx="0" cy="0"/>
          <a:chOff x="0" y="0"/>
          <a:chExt cx="0" cy="0"/>
        </a:xfrm>
      </p:grpSpPr>
      <p:sp>
        <p:nvSpPr>
          <p:cNvPr id="2" name="hdr_bg"/>
          <p:cNvSpPr/>
          <p:nvPr/>
        </p:nvSpPr>
        <p:spPr>
          <a:xfrm>
            <a:off x="0" y="0"/>
            <a:ext cx="9144000" cy="777240"/>
          </a:xfrm>
          <a:prstGeom prst="rect">
            <a:avLst/>
          </a:prstGeom>
          <a:solidFill>
            <a:srgbClr val="111111"/>
          </a:solidFill>
          <a:ln w="12700">
            <a:solidFill>
              <a:srgbClr val="111111"/>
            </a:solidFill>
          </a:ln>
        </p:spPr>
        <p:txBody>
          <a:bodyPr/>
          <a:lstStyle/>
          <a:p>
            <a:endParaRPr lang="en-US"/>
          </a:p>
        </p:txBody>
      </p:sp>
      <p:sp>
        <p:nvSpPr>
          <p:cNvPr id="3" name="accent"/>
          <p:cNvSpPr/>
          <p:nvPr/>
        </p:nvSpPr>
        <p:spPr>
          <a:xfrm>
            <a:off x="0" y="777240"/>
            <a:ext cx="9144000" cy="45720"/>
          </a:xfrm>
          <a:prstGeom prst="rect">
            <a:avLst/>
          </a:prstGeom>
          <a:solidFill>
            <a:srgbClr val="D4831A"/>
          </a:solidFill>
          <a:ln w="12700">
            <a:solidFill>
              <a:srgbClr val="D4831A"/>
            </a:solidFill>
          </a:ln>
        </p:spPr>
        <p:txBody>
          <a:bodyPr/>
          <a:lstStyle/>
          <a:p>
            <a:endParaRPr lang="en-US"/>
          </a:p>
        </p:txBody>
      </p:sp>
      <p:sp>
        <p:nvSpPr>
          <p:cNvPr id="4" name="title"/>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rPr>
              <a:t>Water Management for Turkeys</a:t>
            </a:r>
          </a:p>
        </p:txBody>
      </p:sp>
      <p:sp>
        <p:nvSpPr>
          <p:cNvPr id="5" name="sub"/>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rPr>
              <a:t>Clean Water Is the #1 Health Requirement – Turkeys Drink More Than Chickens</a:t>
            </a:r>
          </a:p>
        </p:txBody>
      </p:sp>
      <p:pic>
        <p:nvPicPr>
          <p:cNvPr id="6" name="pic_p205_main"/>
          <p:cNvPicPr>
            <a:picLocks noChangeAspect="1"/>
          </p:cNvPicPr>
          <p:nvPr/>
        </p:nvPicPr>
        <p:blipFill>
          <a:blip r:embed="rId2"/>
          <a:stretch>
            <a:fillRect/>
          </a:stretch>
        </p:blipFill>
        <p:spPr>
          <a:xfrm>
            <a:off x="137160" y="836000"/>
            <a:ext cx="4000000" cy="3400000"/>
          </a:xfrm>
          <a:prstGeom prst="rect">
            <a:avLst/>
          </a:prstGeom>
        </p:spPr>
      </p:pic>
      <p:sp>
        <p:nvSpPr>
          <p:cNvPr id="7" name="p205_main_cap"/>
          <p:cNvSpPr/>
          <p:nvPr/>
        </p:nvSpPr>
        <p:spPr>
          <a:xfrm>
            <a:off x="137160" y="4254000"/>
            <a:ext cx="4000000" cy="200000"/>
          </a:xfrm>
          <a:prstGeom prst="rect">
            <a:avLst/>
          </a:prstGeom>
          <a:noFill/>
          <a:ln/>
        </p:spPr>
        <p:txBody>
          <a:bodyPr wrap="square" lIns="0" tIns="0" rIns="0" bIns="0" rtlCol="0" anchor="ctr"/>
          <a:lstStyle/>
          <a:p>
            <a:pPr marL="0" indent="0" algn="ctr">
              <a:buNone/>
            </a:pPr>
            <a:r>
              <a:rPr lang="en-US" sz="900" i="1" dirty="0">
                <a:solidFill>
                  <a:srgbClr val="E8A142"/>
                </a:solidFill>
                <a:latin typeface="Calibri" pitchFamily="34" charset="0"/>
              </a:rPr>
              <a:t>Turkeys require continuous access to clean, cool water</a:t>
            </a:r>
          </a:p>
        </p:txBody>
      </p:sp>
      <p:sp>
        <p:nvSpPr>
          <p:cNvPr id="8" name="p205_b"/>
          <p:cNvSpPr/>
          <p:nvPr/>
        </p:nvSpPr>
        <p:spPr>
          <a:xfrm>
            <a:off x="137160" y="836000"/>
            <a:ext cx="4000000" cy="3400000"/>
          </a:xfrm>
          <a:prstGeom prst="rect">
            <a:avLst/>
          </a:prstGeom>
          <a:noFill/>
          <a:ln w="19050">
            <a:solidFill>
              <a:srgbClr val="D4831A"/>
            </a:solidFill>
          </a:ln>
        </p:spPr>
        <p:txBody>
          <a:bodyPr/>
          <a:lstStyle/>
          <a:p>
            <a:endParaRPr lang="en-US"/>
          </a:p>
        </p:txBody>
      </p:sp>
      <p:sp>
        <p:nvSpPr>
          <p:cNvPr id="11" name="water_text"/>
          <p:cNvSpPr/>
          <p:nvPr/>
        </p:nvSpPr>
        <p:spPr>
          <a:xfrm>
            <a:off x="4320000" y="836000"/>
            <a:ext cx="4700000" cy="4300000"/>
          </a:xfrm>
          <a:prstGeom prst="rect">
            <a:avLst/>
          </a:prstGeom>
          <a:noFill/>
          <a:ln/>
        </p:spPr>
        <p:txBody>
          <a:bodyPr wrap="square" rtlCol="0" anchor="t"/>
          <a:lstStyle/>
          <a:p>
            <a:pPr marL="0" indent="0">
              <a:buNone/>
            </a:pPr>
            <a:r>
              <a:rPr lang="en-US" sz="1050" b="1" dirty="0">
                <a:solidFill>
                  <a:srgbClr val="E8A142"/>
                </a:solidFill>
                <a:latin typeface="Calibri" pitchFamily="34" charset="0"/>
              </a:rPr>
              <a:t>Daily Water Requirements</a:t>
            </a:r>
          </a:p>
          <a:p>
            <a:pPr marL="257175" indent="-257175">
              <a:buSzPct val="100000"/>
              <a:buChar char="•"/>
            </a:pPr>
            <a:r>
              <a:rPr lang="en-US" sz="980" dirty="0">
                <a:solidFill>
                  <a:srgbClr val="FFFFFF"/>
                </a:solidFill>
                <a:latin typeface="Calibri" pitchFamily="34" charset="0"/>
              </a:rPr>
              <a:t>Adult turkey: 0.5–1.0 litre/day (double chickens)</a:t>
            </a:r>
          </a:p>
          <a:p>
            <a:pPr marL="257175" indent="-257175">
              <a:buSzPct val="100000"/>
              <a:buChar char="•"/>
            </a:pPr>
            <a:r>
              <a:rPr lang="en-US" sz="980" dirty="0">
                <a:solidFill>
                  <a:srgbClr val="FFFFFF"/>
                </a:solidFill>
                <a:latin typeface="Calibri" pitchFamily="34" charset="0"/>
              </a:rPr>
              <a:t>Poults: check every 15–20 minutes for first week</a:t>
            </a:r>
          </a:p>
          <a:p>
            <a:pPr marL="257175" indent="-257175">
              <a:buSzPct val="100000"/>
              <a:buChar char="•"/>
            </a:pPr>
            <a:r>
              <a:rPr lang="en-US" sz="980" dirty="0">
                <a:solidFill>
                  <a:srgbClr val="FFFFFF"/>
                </a:solidFill>
                <a:latin typeface="Calibri" pitchFamily="34" charset="0"/>
              </a:rPr>
              <a:t>In Zambian heat: water needs increase 30–50%</a:t>
            </a:r>
          </a:p>
          <a:p>
            <a:pPr marL="257175" indent="-257175">
              <a:buSzPct val="100000"/>
              <a:buChar char="•"/>
            </a:pPr>
            <a:r>
              <a:rPr lang="en-US" sz="980" dirty="0">
                <a:solidFill>
                  <a:srgbClr val="FFFFFF"/>
                </a:solidFill>
                <a:latin typeface="Calibri" pitchFamily="34" charset="0"/>
              </a:rPr>
              <a:t>Provide shade near waterers to reduce evaporation</a:t>
            </a:r>
          </a:p>
          <a:p>
            <a:pPr marL="0" indent="0">
              <a:buNone/>
            </a:pPr>
            <a:r>
              <a:rPr lang="en-US" sz="1050" b="1" dirty="0">
                <a:solidFill>
                  <a:srgbClr val="E8A142"/>
                </a:solidFill>
                <a:latin typeface="Calibri" pitchFamily="34" charset="0"/>
              </a:rPr>
              <a:t>Waterer Types</a:t>
            </a:r>
          </a:p>
          <a:p>
            <a:pPr marL="257175" indent="-257175">
              <a:buSzPct val="100000"/>
              <a:buChar char="•"/>
            </a:pPr>
            <a:r>
              <a:rPr lang="en-US" sz="980" dirty="0">
                <a:solidFill>
                  <a:srgbClr val="FFFFFF"/>
                </a:solidFill>
                <a:latin typeface="Calibri" pitchFamily="34" charset="0"/>
              </a:rPr>
              <a:t>Bell drinkers: best for chicks/poults (low, accessible)</a:t>
            </a:r>
          </a:p>
          <a:p>
            <a:pPr marL="257175" indent="-257175">
              <a:buSzPct val="100000"/>
              <a:buChar char="•"/>
            </a:pPr>
            <a:r>
              <a:rPr lang="en-US" sz="980" dirty="0">
                <a:solidFill>
                  <a:srgbClr val="FFFFFF"/>
                </a:solidFill>
                <a:latin typeface="Calibri" pitchFamily="34" charset="0"/>
              </a:rPr>
              <a:t>Nipple drinkers: hygienic, minimal contamination</a:t>
            </a:r>
          </a:p>
          <a:p>
            <a:pPr marL="257175" indent="-257175">
              <a:buSzPct val="100000"/>
              <a:buChar char="•"/>
            </a:pPr>
            <a:r>
              <a:rPr lang="en-US" sz="980" dirty="0">
                <a:solidFill>
                  <a:srgbClr val="FFFFFF"/>
                </a:solidFill>
                <a:latin typeface="Calibri" pitchFamily="34" charset="0"/>
              </a:rPr>
              <a:t>Trough waterers: cheap but need daily cleaning</a:t>
            </a:r>
          </a:p>
          <a:p>
            <a:pPr marL="257175" indent="-257175">
              <a:buSzPct val="100000"/>
              <a:buChar char="•"/>
            </a:pPr>
            <a:r>
              <a:rPr lang="en-US" sz="980" dirty="0">
                <a:solidFill>
                  <a:srgbClr val="FFFFFF"/>
                </a:solidFill>
                <a:latin typeface="Calibri" pitchFamily="34" charset="0"/>
              </a:rPr>
              <a:t>Avoid metal troughs – taste deters drinking</a:t>
            </a:r>
          </a:p>
          <a:p>
            <a:pPr marL="0" indent="0">
              <a:buNone/>
            </a:pPr>
            <a:r>
              <a:rPr lang="en-US" sz="1050" b="1" dirty="0">
                <a:solidFill>
                  <a:srgbClr val="E8A142"/>
                </a:solidFill>
                <a:latin typeface="Calibri" pitchFamily="34" charset="0"/>
              </a:rPr>
              <a:t>Water Quality Rules</a:t>
            </a:r>
          </a:p>
          <a:p>
            <a:pPr marL="257175" indent="-257175">
              <a:buSzPct val="100000"/>
              <a:buChar char="•"/>
            </a:pPr>
            <a:r>
              <a:rPr lang="en-US" sz="980" dirty="0">
                <a:solidFill>
                  <a:srgbClr val="FFFFFF"/>
                </a:solidFill>
                <a:latin typeface="Calibri" pitchFamily="34" charset="0"/>
              </a:rPr>
              <a:t>Change water at least twice daily in heat</a:t>
            </a:r>
          </a:p>
          <a:p>
            <a:pPr marL="257175" indent="-257175">
              <a:buSzPct val="100000"/>
              <a:buChar char="•"/>
            </a:pPr>
            <a:r>
              <a:rPr lang="en-US" sz="980" dirty="0">
                <a:solidFill>
                  <a:srgbClr val="FFFFFF"/>
                </a:solidFill>
                <a:latin typeface="Calibri" pitchFamily="34" charset="0"/>
              </a:rPr>
              <a:t>Clean and disinfect waterers weekly</a:t>
            </a:r>
          </a:p>
          <a:p>
            <a:pPr marL="257175" indent="-257175">
              <a:buSzPct val="100000"/>
              <a:buChar char="•"/>
            </a:pPr>
            <a:r>
              <a:rPr lang="en-US" sz="980" dirty="0">
                <a:solidFill>
                  <a:srgbClr val="FFFFFF"/>
                </a:solidFill>
                <a:latin typeface="Calibri" pitchFamily="34" charset="0"/>
              </a:rPr>
              <a:t>Never use stagnant or mud-contaminated water</a:t>
            </a:r>
          </a:p>
          <a:p>
            <a:pPr marL="257175" indent="-257175">
              <a:buSzPct val="100000"/>
              <a:buChar char="•"/>
            </a:pPr>
            <a:r>
              <a:rPr lang="en-US" sz="980" dirty="0">
                <a:solidFill>
                  <a:srgbClr val="FFFFFF"/>
                </a:solidFill>
                <a:latin typeface="Calibri" pitchFamily="34" charset="0"/>
              </a:rPr>
              <a:t>Stagnant water = Botulism risk (limberneck)</a:t>
            </a:r>
          </a:p>
          <a:p>
            <a:pPr marL="257175" indent="-257175">
              <a:buSzPct val="100000"/>
              <a:buChar char="•"/>
            </a:pPr>
            <a:r>
              <a:rPr lang="en-US" sz="980" dirty="0">
                <a:solidFill>
                  <a:srgbClr val="FFFFFF"/>
                </a:solidFill>
                <a:latin typeface="Calibri" pitchFamily="34" charset="0"/>
              </a:rPr>
              <a:t>Test water pH – ideal 6.0–8.0 for turkeys</a:t>
            </a:r>
          </a:p>
          <a:p>
            <a:pPr marL="0" indent="0">
              <a:buNone/>
            </a:pPr>
            <a:r>
              <a:rPr lang="en-US" sz="1050" b="1" dirty="0">
                <a:solidFill>
                  <a:srgbClr val="E8A142"/>
                </a:solidFill>
                <a:latin typeface="Calibri" pitchFamily="34" charset="0"/>
              </a:rPr>
              <a:t>Space Requirements</a:t>
            </a:r>
          </a:p>
          <a:p>
            <a:pPr marL="257175" indent="-257175">
              <a:buSzPct val="100000"/>
              <a:buChar char="•"/>
            </a:pPr>
            <a:r>
              <a:rPr lang="en-US" sz="980" dirty="0">
                <a:solidFill>
                  <a:srgbClr val="FFFFFF"/>
                </a:solidFill>
                <a:latin typeface="Calibri" pitchFamily="34" charset="0"/>
              </a:rPr>
              <a:t>1 bell drinker per 50 poults (0–4 weeks)</a:t>
            </a:r>
          </a:p>
          <a:p>
            <a:pPr marL="257175" indent="-257175">
              <a:buSzPct val="100000"/>
              <a:buChar char="•"/>
            </a:pPr>
            <a:r>
              <a:rPr lang="en-US" sz="980" dirty="0">
                <a:solidFill>
                  <a:srgbClr val="FFFFFF"/>
                </a:solidFill>
                <a:latin typeface="Calibri" pitchFamily="34" charset="0"/>
              </a:rPr>
              <a:t>1 bell drinker per 30 growers (4–16 weeks)</a:t>
            </a:r>
          </a:p>
          <a:p>
            <a:pPr marL="257175" indent="-257175">
              <a:buSzPct val="100000"/>
              <a:buChar char="•"/>
            </a:pPr>
            <a:r>
              <a:rPr lang="en-US" sz="980" dirty="0">
                <a:solidFill>
                  <a:srgbClr val="FFFFFF"/>
                </a:solidFill>
                <a:latin typeface="Calibri" pitchFamily="34" charset="0"/>
              </a:rPr>
              <a:t>No bird should be more than 3 m from a waterer</a:t>
            </a:r>
          </a:p>
          <a:p>
            <a:pPr marL="257175" indent="-257175">
              <a:buSzPct val="100000"/>
              <a:buChar char="•"/>
            </a:pPr>
            <a:r>
              <a:rPr lang="en-US" sz="980" dirty="0">
                <a:solidFill>
                  <a:srgbClr val="FFFFFF"/>
                </a:solidFill>
                <a:latin typeface="Calibri" pitchFamily="34" charset="0"/>
              </a:rPr>
              <a:t>Provide electrolytes in water during heat stress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Blackhead Disease">
    <p:bg>
      <p:bgPr>
        <a:solidFill>
          <a:srgbClr val="1A1A1A"/>
        </a:solidFill>
        <a:effectLst/>
      </p:bgPr>
    </p:bg>
    <p:spTree>
      <p:nvGrpSpPr>
        <p:cNvPr id="1" name=""/>
        <p:cNvGrpSpPr/>
        <p:nvPr/>
      </p:nvGrpSpPr>
      <p:grpSpPr>
        <a:xfrm>
          <a:off x="0" y="0"/>
          <a:ext cx="0" cy="0"/>
          <a:chOff x="0" y="0"/>
          <a:chExt cx="0" cy="0"/>
        </a:xfrm>
      </p:grpSpPr>
      <p:sp>
        <p:nvSpPr>
          <p:cNvPr id="2" name="hdr_bg"/>
          <p:cNvSpPr/>
          <p:nvPr/>
        </p:nvSpPr>
        <p:spPr>
          <a:xfrm>
            <a:off x="0" y="0"/>
            <a:ext cx="9144000" cy="777240"/>
          </a:xfrm>
          <a:prstGeom prst="rect">
            <a:avLst/>
          </a:prstGeom>
          <a:solidFill>
            <a:srgbClr val="111111"/>
          </a:solidFill>
          <a:ln w="12700">
            <a:solidFill>
              <a:srgbClr val="111111"/>
            </a:solidFill>
          </a:ln>
        </p:spPr>
        <p:txBody>
          <a:bodyPr/>
          <a:lstStyle/>
          <a:p>
            <a:endParaRPr lang="en-US"/>
          </a:p>
        </p:txBody>
      </p:sp>
      <p:sp>
        <p:nvSpPr>
          <p:cNvPr id="3" name="accent"/>
          <p:cNvSpPr/>
          <p:nvPr/>
        </p:nvSpPr>
        <p:spPr>
          <a:xfrm>
            <a:off x="0" y="777240"/>
            <a:ext cx="9144000" cy="45720"/>
          </a:xfrm>
          <a:prstGeom prst="rect">
            <a:avLst/>
          </a:prstGeom>
          <a:solidFill>
            <a:srgbClr val="D4831A"/>
          </a:solidFill>
          <a:ln w="12700">
            <a:solidFill>
              <a:srgbClr val="D4831A"/>
            </a:solidFill>
          </a:ln>
        </p:spPr>
        <p:txBody>
          <a:bodyPr/>
          <a:lstStyle/>
          <a:p>
            <a:endParaRPr lang="en-US"/>
          </a:p>
        </p:txBody>
      </p:sp>
      <p:sp>
        <p:nvSpPr>
          <p:cNvPr id="4" name="title"/>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rPr>
              <a:t>Blackhead Disease (Histomoniasis)</a:t>
            </a:r>
          </a:p>
        </p:txBody>
      </p:sp>
      <p:sp>
        <p:nvSpPr>
          <p:cNvPr id="5" name="sub"/>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rPr>
              <a:t>The #1 Turkey Killer in Zambia – Caused by Histomonas meleagridis Protozoan</a:t>
            </a:r>
          </a:p>
        </p:txBody>
      </p:sp>
      <p:pic>
        <p:nvPicPr>
          <p:cNvPr id="6" name="pic_p206_main"/>
          <p:cNvPicPr>
            <a:picLocks noChangeAspect="1"/>
          </p:cNvPicPr>
          <p:nvPr/>
        </p:nvPicPr>
        <p:blipFill>
          <a:blip r:embed="rId2"/>
          <a:stretch>
            <a:fillRect/>
          </a:stretch>
        </p:blipFill>
        <p:spPr>
          <a:xfrm>
            <a:off x="137160" y="836000"/>
            <a:ext cx="3800000" cy="3600000"/>
          </a:xfrm>
          <a:prstGeom prst="rect">
            <a:avLst/>
          </a:prstGeom>
        </p:spPr>
      </p:pic>
      <p:sp>
        <p:nvSpPr>
          <p:cNvPr id="7" name="p206_main_cap"/>
          <p:cNvSpPr/>
          <p:nvPr/>
        </p:nvSpPr>
        <p:spPr>
          <a:xfrm>
            <a:off x="137160" y="4454000"/>
            <a:ext cx="3800000" cy="200000"/>
          </a:xfrm>
          <a:prstGeom prst="rect">
            <a:avLst/>
          </a:prstGeom>
          <a:noFill/>
          <a:ln/>
        </p:spPr>
        <p:txBody>
          <a:bodyPr wrap="square" lIns="0" tIns="0" rIns="0" bIns="0" rtlCol="0" anchor="ctr"/>
          <a:lstStyle/>
          <a:p>
            <a:pPr marL="0" indent="0" algn="ctr">
              <a:buNone/>
            </a:pPr>
            <a:r>
              <a:rPr lang="en-US" sz="900" i="1" dirty="0">
                <a:solidFill>
                  <a:srgbClr val="E8A142"/>
                </a:solidFill>
                <a:latin typeface="Calibri" pitchFamily="34" charset="0"/>
              </a:rPr>
              <a:t>Sick turkey: drooping wings, ruffled feathers, lethargy</a:t>
            </a:r>
          </a:p>
        </p:txBody>
      </p:sp>
      <p:sp>
        <p:nvSpPr>
          <p:cNvPr id="8" name="p206_b"/>
          <p:cNvSpPr/>
          <p:nvPr/>
        </p:nvSpPr>
        <p:spPr>
          <a:xfrm>
            <a:off x="137160" y="836000"/>
            <a:ext cx="3800000" cy="3600000"/>
          </a:xfrm>
          <a:prstGeom prst="rect">
            <a:avLst/>
          </a:prstGeom>
          <a:noFill/>
          <a:ln w="19050">
            <a:solidFill>
              <a:srgbClr val="D4831A"/>
            </a:solidFill>
          </a:ln>
        </p:spPr>
        <p:txBody>
          <a:bodyPr/>
          <a:lstStyle/>
          <a:p>
            <a:endParaRPr lang="en-US"/>
          </a:p>
        </p:txBody>
      </p:sp>
      <p:sp>
        <p:nvSpPr>
          <p:cNvPr id="9" name="bh_signs_bg"/>
          <p:cNvSpPr/>
          <p:nvPr/>
        </p:nvSpPr>
        <p:spPr>
          <a:xfrm>
            <a:off x="4120000" y="836000"/>
            <a:ext cx="4900000" cy="1950000"/>
          </a:xfrm>
          <a:prstGeom prst="rect">
            <a:avLst/>
          </a:prstGeom>
          <a:solidFill>
            <a:srgbClr val="111111"/>
          </a:solidFill>
          <a:ln w="19050">
            <a:solidFill>
              <a:srgbClr val="D4831A"/>
            </a:solidFill>
          </a:ln>
        </p:spPr>
        <p:txBody>
          <a:bodyPr/>
          <a:lstStyle/>
          <a:p>
            <a:endParaRPr lang="en-US"/>
          </a:p>
        </p:txBody>
      </p:sp>
      <p:sp>
        <p:nvSpPr>
          <p:cNvPr id="10" name="bh_signs_hb"/>
          <p:cNvSpPr/>
          <p:nvPr/>
        </p:nvSpPr>
        <p:spPr>
          <a:xfrm>
            <a:off x="4120000" y="836000"/>
            <a:ext cx="4900000" cy="365760"/>
          </a:xfrm>
          <a:prstGeom prst="rect">
            <a:avLst/>
          </a:prstGeom>
          <a:solidFill>
            <a:srgbClr val="D4831A"/>
          </a:solidFill>
          <a:ln w="12700">
            <a:solidFill>
              <a:srgbClr val="D4831A"/>
            </a:solidFill>
          </a:ln>
        </p:spPr>
        <p:txBody>
          <a:bodyPr/>
          <a:lstStyle/>
          <a:p>
            <a:endParaRPr lang="en-US"/>
          </a:p>
        </p:txBody>
      </p:sp>
      <p:sp>
        <p:nvSpPr>
          <p:cNvPr id="11" name="bh_signs_hl"/>
          <p:cNvSpPr/>
          <p:nvPr/>
        </p:nvSpPr>
        <p:spPr>
          <a:xfrm>
            <a:off x="4120000" y="836000"/>
            <a:ext cx="490000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Clinical Signs</a:t>
            </a:r>
          </a:p>
        </p:txBody>
      </p:sp>
      <p:sp>
        <p:nvSpPr>
          <p:cNvPr id="12" name="bh_signs_bt"/>
          <p:cNvSpPr/>
          <p:nvPr/>
        </p:nvSpPr>
        <p:spPr>
          <a:xfrm>
            <a:off x="4211440" y="1247480"/>
            <a:ext cx="4717120" cy="1492800"/>
          </a:xfrm>
          <a:prstGeom prst="rect">
            <a:avLst/>
          </a:prstGeom>
          <a:noFill/>
          <a:ln/>
        </p:spPr>
        <p:txBody>
          <a:bodyPr wrap="square" rtlCol="0" anchor="t"/>
          <a:lstStyle/>
          <a:p>
            <a:pPr marL="285750" indent="-285750">
              <a:buSzPct val="100000"/>
              <a:buChar char="•"/>
            </a:pPr>
            <a:r>
              <a:rPr lang="en-US" sz="1100" dirty="0">
                <a:solidFill>
                  <a:srgbClr val="FFFFFF"/>
                </a:solidFill>
                <a:latin typeface="Calibri" pitchFamily="34" charset="0"/>
              </a:rPr>
              <a:t>Sulfur-yellow diarrhea (distinctive colour)</a:t>
            </a:r>
          </a:p>
          <a:p>
            <a:pPr marL="285750" indent="-285750">
              <a:buSzPct val="100000"/>
              <a:buChar char="•"/>
            </a:pPr>
            <a:r>
              <a:rPr lang="en-US" sz="1100" dirty="0">
                <a:solidFill>
                  <a:srgbClr val="FFFFFF"/>
                </a:solidFill>
                <a:latin typeface="Calibri" pitchFamily="34" charset="0"/>
              </a:rPr>
              <a:t>Drooping wings, extreme lethargy</a:t>
            </a:r>
          </a:p>
          <a:p>
            <a:pPr marL="285750" indent="-285750">
              <a:buSzPct val="100000"/>
              <a:buChar char="•"/>
            </a:pPr>
            <a:r>
              <a:rPr lang="en-US" sz="1100" dirty="0">
                <a:solidFill>
                  <a:srgbClr val="FFFFFF"/>
                </a:solidFill>
                <a:latin typeface="Calibri" pitchFamily="34" charset="0"/>
              </a:rPr>
              <a:t>Dark bluish-black discolouration of head skin</a:t>
            </a:r>
          </a:p>
          <a:p>
            <a:pPr marL="285750" indent="-285750">
              <a:buSzPct val="100000"/>
              <a:buChar char="•"/>
            </a:pPr>
            <a:r>
              <a:rPr lang="en-US" sz="1100" dirty="0">
                <a:solidFill>
                  <a:srgbClr val="FFFFFF"/>
                </a:solidFill>
                <a:latin typeface="Calibri" pitchFamily="34" charset="0"/>
              </a:rPr>
              <a:t>Loss of appetite, rapid weight loss</a:t>
            </a:r>
          </a:p>
          <a:p>
            <a:pPr marL="285750" indent="-285750">
              <a:buSzPct val="100000"/>
              <a:buChar char="•"/>
            </a:pPr>
            <a:r>
              <a:rPr lang="en-US" sz="1100" dirty="0">
                <a:solidFill>
                  <a:srgbClr val="FFFFFF"/>
                </a:solidFill>
                <a:latin typeface="Calibri" pitchFamily="34" charset="0"/>
              </a:rPr>
              <a:t>Liver: circular, button-like lesions (necrosis)</a:t>
            </a:r>
          </a:p>
          <a:p>
            <a:pPr marL="285750" indent="-285750">
              <a:buSzPct val="100000"/>
              <a:buChar char="•"/>
            </a:pPr>
            <a:r>
              <a:rPr lang="en-US" sz="1100" dirty="0">
                <a:solidFill>
                  <a:srgbClr val="FFFFFF"/>
                </a:solidFill>
                <a:latin typeface="Calibri" pitchFamily="34" charset="0"/>
              </a:rPr>
              <a:t>Caecum: cheesy 'core' of necrotic debris</a:t>
            </a:r>
          </a:p>
          <a:p>
            <a:pPr marL="285750" indent="-285750">
              <a:buSzPct val="100000"/>
              <a:buChar char="•"/>
            </a:pPr>
            <a:r>
              <a:rPr lang="en-US" sz="1100" dirty="0">
                <a:solidFill>
                  <a:srgbClr val="FFFFFF"/>
                </a:solidFill>
                <a:latin typeface="Calibri" pitchFamily="34" charset="0"/>
              </a:rPr>
              <a:t>Mortality up to 100% in naive flocks</a:t>
            </a:r>
          </a:p>
          <a:p>
            <a:pPr marL="285750" indent="-285750">
              <a:buSzPct val="100000"/>
              <a:buChar char="•"/>
            </a:pPr>
            <a:r>
              <a:rPr lang="en-US" sz="1100" dirty="0">
                <a:solidFill>
                  <a:srgbClr val="FFFFFF"/>
                </a:solidFill>
                <a:latin typeface="Calibri" pitchFamily="34" charset="0"/>
              </a:rPr>
              <a:t>Poults 3–12 weeks most susceptible</a:t>
            </a:r>
          </a:p>
        </p:txBody>
      </p:sp>
      <p:sp>
        <p:nvSpPr>
          <p:cNvPr id="13" name="bh_prev_bg"/>
          <p:cNvSpPr/>
          <p:nvPr/>
        </p:nvSpPr>
        <p:spPr>
          <a:xfrm>
            <a:off x="4120000" y="2930000"/>
            <a:ext cx="4900000" cy="2200000"/>
          </a:xfrm>
          <a:prstGeom prst="rect">
            <a:avLst/>
          </a:prstGeom>
          <a:solidFill>
            <a:srgbClr val="111111"/>
          </a:solidFill>
          <a:ln w="19050">
            <a:solidFill>
              <a:srgbClr val="D4831A"/>
            </a:solidFill>
          </a:ln>
        </p:spPr>
        <p:txBody>
          <a:bodyPr/>
          <a:lstStyle/>
          <a:p>
            <a:endParaRPr lang="en-US"/>
          </a:p>
        </p:txBody>
      </p:sp>
      <p:sp>
        <p:nvSpPr>
          <p:cNvPr id="14" name="bh_prev_hb"/>
          <p:cNvSpPr/>
          <p:nvPr/>
        </p:nvSpPr>
        <p:spPr>
          <a:xfrm>
            <a:off x="4120000" y="2930000"/>
            <a:ext cx="4900000" cy="365760"/>
          </a:xfrm>
          <a:prstGeom prst="rect">
            <a:avLst/>
          </a:prstGeom>
          <a:solidFill>
            <a:srgbClr val="D4831A"/>
          </a:solidFill>
          <a:ln w="12700">
            <a:solidFill>
              <a:srgbClr val="D4831A"/>
            </a:solidFill>
          </a:ln>
        </p:spPr>
        <p:txBody>
          <a:bodyPr/>
          <a:lstStyle/>
          <a:p>
            <a:endParaRPr lang="en-US"/>
          </a:p>
        </p:txBody>
      </p:sp>
      <p:sp>
        <p:nvSpPr>
          <p:cNvPr id="15" name="bh_prev_hl"/>
          <p:cNvSpPr/>
          <p:nvPr/>
        </p:nvSpPr>
        <p:spPr>
          <a:xfrm>
            <a:off x="4120000" y="2930000"/>
            <a:ext cx="490000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Prevention &amp; Control</a:t>
            </a:r>
          </a:p>
        </p:txBody>
      </p:sp>
      <p:sp>
        <p:nvSpPr>
          <p:cNvPr id="16" name="bh_prev_bt"/>
          <p:cNvSpPr/>
          <p:nvPr/>
        </p:nvSpPr>
        <p:spPr>
          <a:xfrm>
            <a:off x="4211440" y="3341480"/>
            <a:ext cx="4717120" cy="1742800"/>
          </a:xfrm>
          <a:prstGeom prst="rect">
            <a:avLst/>
          </a:prstGeom>
          <a:noFill/>
          <a:ln/>
        </p:spPr>
        <p:txBody>
          <a:bodyPr wrap="square" rtlCol="0" anchor="t"/>
          <a:lstStyle/>
          <a:p>
            <a:pPr marL="285750" indent="-285750">
              <a:buSzPct val="100000"/>
              <a:buChar char="•"/>
            </a:pPr>
            <a:r>
              <a:rPr lang="en-US" sz="1100" dirty="0">
                <a:solidFill>
                  <a:srgbClr val="FFFFFF"/>
                </a:solidFill>
                <a:latin typeface="Calibri" pitchFamily="34" charset="0"/>
              </a:rPr>
              <a:t>NEVER house turkeys with chickens or ducks</a:t>
            </a:r>
          </a:p>
          <a:p>
            <a:pPr marL="285750" indent="-285750">
              <a:buSzPct val="100000"/>
              <a:buChar char="•"/>
            </a:pPr>
            <a:r>
              <a:rPr lang="en-US" sz="1100" dirty="0">
                <a:solidFill>
                  <a:srgbClr val="FFFFFF"/>
                </a:solidFill>
                <a:latin typeface="Calibri" pitchFamily="34" charset="0"/>
              </a:rPr>
              <a:t>Chickens are asymptomatic carriers – transmit to turkeys</a:t>
            </a:r>
          </a:p>
          <a:p>
            <a:pPr marL="285750" indent="-285750">
              <a:buSzPct val="100000"/>
              <a:buChar char="•"/>
            </a:pPr>
            <a:r>
              <a:rPr lang="en-US" sz="1100" dirty="0">
                <a:solidFill>
                  <a:srgbClr val="FFFFFF"/>
                </a:solidFill>
                <a:latin typeface="Calibri" pitchFamily="34" charset="0"/>
              </a:rPr>
              <a:t>Deworm regularly – targets Heterakis gallinarum worm (vector)</a:t>
            </a:r>
          </a:p>
          <a:p>
            <a:pPr marL="285750" indent="-285750">
              <a:buSzPct val="100000"/>
              <a:buChar char="•"/>
            </a:pPr>
            <a:r>
              <a:rPr lang="en-US" sz="1100" dirty="0">
                <a:solidFill>
                  <a:srgbClr val="FFFFFF"/>
                </a:solidFill>
                <a:latin typeface="Calibri" pitchFamily="34" charset="0"/>
              </a:rPr>
              <a:t>Rotate grazing areas – earthworms also carry parasite</a:t>
            </a:r>
          </a:p>
          <a:p>
            <a:pPr marL="285750" indent="-285750">
              <a:buSzPct val="100000"/>
              <a:buChar char="•"/>
            </a:pPr>
            <a:r>
              <a:rPr lang="en-US" sz="1100" dirty="0">
                <a:solidFill>
                  <a:srgbClr val="FFFFFF"/>
                </a:solidFill>
                <a:latin typeface="Calibri" pitchFamily="34" charset="0"/>
              </a:rPr>
              <a:t>All-in / all-out management; clean litter between flocks</a:t>
            </a:r>
          </a:p>
          <a:p>
            <a:pPr marL="285750" indent="-285750">
              <a:buSzPct val="100000"/>
              <a:buChar char="•"/>
            </a:pPr>
            <a:r>
              <a:rPr lang="en-US" sz="1100" dirty="0">
                <a:solidFill>
                  <a:srgbClr val="FFFFFF"/>
                </a:solidFill>
                <a:latin typeface="Calibri" pitchFamily="34" charset="0"/>
              </a:rPr>
              <a:t>No approved treatment – cull all infected birds</a:t>
            </a:r>
          </a:p>
          <a:p>
            <a:pPr marL="285750" indent="-285750">
              <a:buSzPct val="100000"/>
              <a:buChar char="•"/>
            </a:pPr>
            <a:r>
              <a:rPr lang="en-US" sz="1100" dirty="0">
                <a:solidFill>
                  <a:srgbClr val="FFFFFF"/>
                </a:solidFill>
                <a:latin typeface="Calibri" pitchFamily="34" charset="0"/>
              </a:rPr>
              <a:t>Thorough liming of soil between flocks</a:t>
            </a:r>
          </a:p>
          <a:p>
            <a:pPr marL="285750" indent="-285750">
              <a:buSzPct val="100000"/>
              <a:buChar char="•"/>
            </a:pPr>
            <a:r>
              <a:rPr lang="en-US" sz="1100" dirty="0">
                <a:solidFill>
                  <a:srgbClr val="FFFFFF"/>
                </a:solidFill>
                <a:latin typeface="Calibri" pitchFamily="34" charset="0"/>
              </a:rPr>
              <a:t>Diagnose: post-mortem liver &amp; caecal lesions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7200" y="274320"/>
            <a:ext cx="8229600" cy="548640"/>
          </a:xfrm>
          <a:prstGeom prst="rect">
            <a:avLst/>
          </a:prstGeom>
          <a:noFill/>
          <a:ln/>
        </p:spPr>
        <p:txBody>
          <a:bodyPr wrap="square" rtlCol="0" anchor="ctr"/>
          <a:lstStyle/>
          <a:p>
            <a:pPr defTabSz="342900"/>
            <a:r>
              <a:rPr lang="en-US" sz="3600" b="1" dirty="0">
                <a:solidFill>
                  <a:srgbClr val="FB8C29"/>
                </a:solidFill>
                <a:latin typeface="Rockwell" panose="02060603020205020403"/>
              </a:rPr>
              <a:t>Muscovy Duck</a:t>
            </a:r>
            <a:endParaRPr lang="en-US" sz="3600" dirty="0">
              <a:solidFill>
                <a:srgbClr val="FB8C29"/>
              </a:solidFill>
              <a:latin typeface="Rockwell" panose="02060603020205020403"/>
            </a:endParaRPr>
          </a:p>
        </p:txBody>
      </p:sp>
      <p:sp>
        <p:nvSpPr>
          <p:cNvPr id="3" name="Text 1"/>
          <p:cNvSpPr/>
          <p:nvPr/>
        </p:nvSpPr>
        <p:spPr>
          <a:xfrm>
            <a:off x="457200" y="868680"/>
            <a:ext cx="8229600" cy="365760"/>
          </a:xfrm>
          <a:prstGeom prst="rect">
            <a:avLst/>
          </a:prstGeom>
          <a:noFill/>
          <a:ln/>
        </p:spPr>
        <p:txBody>
          <a:bodyPr wrap="square" rtlCol="0" anchor="ctr"/>
          <a:lstStyle/>
          <a:p>
            <a:pPr defTabSz="342900"/>
            <a:endParaRPr lang="en-US" sz="1600" dirty="0">
              <a:solidFill>
                <a:srgbClr val="FB8C29"/>
              </a:solidFill>
              <a:latin typeface="Rockwell" panose="02060603020205020403"/>
            </a:endParaRPr>
          </a:p>
        </p:txBody>
      </p:sp>
      <p:sp>
        <p:nvSpPr>
          <p:cNvPr id="4" name="Shape 2"/>
          <p:cNvSpPr/>
          <p:nvPr/>
        </p:nvSpPr>
        <p:spPr>
          <a:xfrm>
            <a:off x="457200" y="1371600"/>
            <a:ext cx="4023360" cy="3383280"/>
          </a:xfrm>
          <a:prstGeom prst="rect">
            <a:avLst/>
          </a:prstGeom>
          <a:solidFill>
            <a:srgbClr val="FFFFFF"/>
          </a:solidFill>
          <a:ln w="12700">
            <a:solidFill>
              <a:srgbClr val="A7BEAE"/>
            </a:solidFill>
            <a:prstDash val="solid"/>
          </a:ln>
        </p:spPr>
        <p:txBody>
          <a:bodyPr/>
          <a:lstStyle/>
          <a:p>
            <a:pPr defTabSz="342900"/>
            <a:endParaRPr lang="en-US">
              <a:solidFill>
                <a:prstClr val="white"/>
              </a:solidFill>
              <a:latin typeface="Rockwell" panose="02060603020205020403"/>
            </a:endParaRPr>
          </a:p>
        </p:txBody>
      </p:sp>
      <p:sp>
        <p:nvSpPr>
          <p:cNvPr id="5" name="Text 3"/>
          <p:cNvSpPr/>
          <p:nvPr/>
        </p:nvSpPr>
        <p:spPr>
          <a:xfrm>
            <a:off x="548640" y="1508760"/>
            <a:ext cx="3840480" cy="457200"/>
          </a:xfrm>
          <a:prstGeom prst="rect">
            <a:avLst/>
          </a:prstGeom>
          <a:noFill/>
          <a:ln/>
        </p:spPr>
        <p:txBody>
          <a:bodyPr wrap="square" rtlCol="0" anchor="ctr"/>
          <a:lstStyle/>
          <a:p>
            <a:pPr defTabSz="342900"/>
            <a:r>
              <a:rPr lang="en-US" sz="2000" b="1" dirty="0">
                <a:solidFill>
                  <a:srgbClr val="B85042"/>
                </a:solidFill>
                <a:latin typeface="Rockwell" panose="02060603020205020403"/>
              </a:rPr>
              <a:t>Characteristics</a:t>
            </a:r>
            <a:endParaRPr lang="en-US" sz="2000" dirty="0">
              <a:solidFill>
                <a:prstClr val="white"/>
              </a:solidFill>
              <a:latin typeface="Rockwell" panose="02060603020205020403"/>
            </a:endParaRPr>
          </a:p>
        </p:txBody>
      </p:sp>
      <p:sp>
        <p:nvSpPr>
          <p:cNvPr id="6" name="Text 4"/>
          <p:cNvSpPr/>
          <p:nvPr/>
        </p:nvSpPr>
        <p:spPr>
          <a:xfrm>
            <a:off x="640080" y="2057400"/>
            <a:ext cx="3657600" cy="2560320"/>
          </a:xfrm>
          <a:prstGeom prst="rect">
            <a:avLst/>
          </a:prstGeom>
          <a:noFill/>
          <a:ln/>
        </p:spPr>
        <p:txBody>
          <a:bodyPr wrap="square" rtlCol="0" anchor="t"/>
          <a:lstStyle/>
          <a:p>
            <a:pPr marL="342892" indent="-342892" defTabSz="342900">
              <a:buSzPct val="100000"/>
              <a:buFontTx/>
              <a:buChar char="•"/>
            </a:pPr>
            <a:r>
              <a:rPr lang="en-US" sz="1200" dirty="0">
                <a:solidFill>
                  <a:srgbClr val="2C3E50"/>
                </a:solidFill>
                <a:latin typeface="Rockwell" panose="02060603020205020403"/>
              </a:rPr>
              <a:t>Origin: Central/South America</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Large size - significant sexual dimorphism</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Drakes: 2.7-4.5 kg (6-10 lbs)</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Ducks: 1.5-2.0 kg (3.5-4.5 lbs)</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Red caruncles (facial warts) on face</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Variable plumage: white, black, mixed</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Quiet - do not quack like other ducks</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Strong flyers, can perch in trees</a:t>
            </a:r>
            <a:endParaRPr lang="en-US" sz="1200" dirty="0">
              <a:solidFill>
                <a:prstClr val="white"/>
              </a:solidFill>
              <a:latin typeface="Rockwell" panose="02060603020205020403"/>
            </a:endParaRPr>
          </a:p>
        </p:txBody>
      </p:sp>
      <p:sp>
        <p:nvSpPr>
          <p:cNvPr id="7" name="Shape 5"/>
          <p:cNvSpPr/>
          <p:nvPr/>
        </p:nvSpPr>
        <p:spPr>
          <a:xfrm>
            <a:off x="4663440" y="1371600"/>
            <a:ext cx="4023360" cy="3383280"/>
          </a:xfrm>
          <a:prstGeom prst="rect">
            <a:avLst/>
          </a:prstGeom>
          <a:solidFill>
            <a:srgbClr val="FFFFFF"/>
          </a:solidFill>
          <a:ln w="12700">
            <a:solidFill>
              <a:srgbClr val="A7BEAE"/>
            </a:solidFill>
            <a:prstDash val="solid"/>
          </a:ln>
        </p:spPr>
        <p:txBody>
          <a:bodyPr/>
          <a:lstStyle/>
          <a:p>
            <a:pPr defTabSz="342900"/>
            <a:endParaRPr lang="en-US">
              <a:solidFill>
                <a:prstClr val="white"/>
              </a:solidFill>
              <a:latin typeface="Rockwell" panose="02060603020205020403"/>
            </a:endParaRPr>
          </a:p>
        </p:txBody>
      </p:sp>
      <p:sp>
        <p:nvSpPr>
          <p:cNvPr id="8" name="Text 6"/>
          <p:cNvSpPr/>
          <p:nvPr/>
        </p:nvSpPr>
        <p:spPr>
          <a:xfrm>
            <a:off x="4754880" y="1508760"/>
            <a:ext cx="3840480" cy="457200"/>
          </a:xfrm>
          <a:prstGeom prst="rect">
            <a:avLst/>
          </a:prstGeom>
          <a:noFill/>
          <a:ln/>
        </p:spPr>
        <p:txBody>
          <a:bodyPr wrap="square" rtlCol="0" anchor="ctr"/>
          <a:lstStyle/>
          <a:p>
            <a:pPr defTabSz="342900"/>
            <a:r>
              <a:rPr lang="en-US" sz="2000" b="1" dirty="0">
                <a:solidFill>
                  <a:srgbClr val="B85042"/>
                </a:solidFill>
                <a:latin typeface="Rockwell" panose="02060603020205020403"/>
              </a:rPr>
              <a:t>Production Performance</a:t>
            </a:r>
            <a:endParaRPr lang="en-US" sz="2000" dirty="0">
              <a:solidFill>
                <a:prstClr val="white"/>
              </a:solidFill>
              <a:latin typeface="Rockwell" panose="02060603020205020403"/>
            </a:endParaRPr>
          </a:p>
        </p:txBody>
      </p:sp>
      <p:sp>
        <p:nvSpPr>
          <p:cNvPr id="9" name="Text 7"/>
          <p:cNvSpPr/>
          <p:nvPr/>
        </p:nvSpPr>
        <p:spPr>
          <a:xfrm>
            <a:off x="4754880" y="2057400"/>
            <a:ext cx="3840480" cy="2560320"/>
          </a:xfrm>
          <a:prstGeom prst="rect">
            <a:avLst/>
          </a:prstGeom>
          <a:noFill/>
          <a:ln/>
        </p:spPr>
        <p:txBody>
          <a:bodyPr wrap="square" rtlCol="0" anchor="t"/>
          <a:lstStyle/>
          <a:p>
            <a:pPr marL="342892" indent="-342892" defTabSz="342900">
              <a:buSzPct val="100000"/>
              <a:buFontTx/>
              <a:buChar char="•"/>
            </a:pPr>
            <a:r>
              <a:rPr lang="en-US" sz="1200" dirty="0">
                <a:solidFill>
                  <a:srgbClr val="2C3E50"/>
                </a:solidFill>
                <a:latin typeface="Rockwell" panose="02060603020205020403"/>
              </a:rPr>
              <a:t>Egg production: 60-80 eggs/year (scavenging)</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100-125 eggs/year (improved management)</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Egg weight: 72-75g (larger than chicken eggs)</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Dressing percentage: 70-71% (males)</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Lean meat: 98% fat-free</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Meat similar to steak/ham in taste</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Excellent brooders - 2-3 broods/year</a:t>
            </a:r>
            <a:endParaRPr lang="en-US" sz="1200" dirty="0">
              <a:solidFill>
                <a:prstClr val="white"/>
              </a:solidFill>
              <a:latin typeface="Rockwell" panose="02060603020205020403"/>
            </a:endParaRPr>
          </a:p>
          <a:p>
            <a:pPr marL="342892" indent="-342892" defTabSz="342900">
              <a:buSzPct val="100000"/>
              <a:buFontTx/>
              <a:buChar char="•"/>
            </a:pPr>
            <a:r>
              <a:rPr lang="en-US" sz="1200" dirty="0">
                <a:solidFill>
                  <a:srgbClr val="2C3E50"/>
                </a:solidFill>
                <a:latin typeface="Rockwell" panose="02060603020205020403"/>
              </a:rPr>
              <a:t>Market age: 10-14 weeks</a:t>
            </a:r>
            <a:endParaRPr lang="en-US" sz="1200" dirty="0">
              <a:solidFill>
                <a:prstClr val="white"/>
              </a:solidFill>
              <a:latin typeface="Rockwell" panose="02060603020205020403"/>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Other Turkey Diseases">
    <p:bg>
      <p:bgPr>
        <a:solidFill>
          <a:srgbClr val="1A1A1A"/>
        </a:solidFill>
        <a:effectLst/>
      </p:bgPr>
    </p:bg>
    <p:spTree>
      <p:nvGrpSpPr>
        <p:cNvPr id="1" name=""/>
        <p:cNvGrpSpPr/>
        <p:nvPr/>
      </p:nvGrpSpPr>
      <p:grpSpPr>
        <a:xfrm>
          <a:off x="0" y="0"/>
          <a:ext cx="0" cy="0"/>
          <a:chOff x="0" y="0"/>
          <a:chExt cx="0" cy="0"/>
        </a:xfrm>
      </p:grpSpPr>
      <p:sp>
        <p:nvSpPr>
          <p:cNvPr id="2" name="hdr_bg"/>
          <p:cNvSpPr/>
          <p:nvPr/>
        </p:nvSpPr>
        <p:spPr>
          <a:xfrm>
            <a:off x="0" y="0"/>
            <a:ext cx="9144000" cy="777240"/>
          </a:xfrm>
          <a:prstGeom prst="rect">
            <a:avLst/>
          </a:prstGeom>
          <a:solidFill>
            <a:srgbClr val="111111"/>
          </a:solidFill>
          <a:ln w="12700">
            <a:solidFill>
              <a:srgbClr val="111111"/>
            </a:solidFill>
          </a:ln>
        </p:spPr>
        <p:txBody>
          <a:bodyPr/>
          <a:lstStyle/>
          <a:p>
            <a:endParaRPr lang="en-US"/>
          </a:p>
        </p:txBody>
      </p:sp>
      <p:sp>
        <p:nvSpPr>
          <p:cNvPr id="3" name="accent"/>
          <p:cNvSpPr/>
          <p:nvPr/>
        </p:nvSpPr>
        <p:spPr>
          <a:xfrm>
            <a:off x="0" y="777240"/>
            <a:ext cx="9144000" cy="45720"/>
          </a:xfrm>
          <a:prstGeom prst="rect">
            <a:avLst/>
          </a:prstGeom>
          <a:solidFill>
            <a:srgbClr val="D4831A"/>
          </a:solidFill>
          <a:ln w="12700">
            <a:solidFill>
              <a:srgbClr val="D4831A"/>
            </a:solidFill>
          </a:ln>
        </p:spPr>
        <p:txBody>
          <a:bodyPr/>
          <a:lstStyle/>
          <a:p>
            <a:endParaRPr lang="en-US"/>
          </a:p>
        </p:txBody>
      </p:sp>
      <p:sp>
        <p:nvSpPr>
          <p:cNvPr id="4" name="title"/>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rPr>
              <a:t>Other Critical Turkey Diseases</a:t>
            </a:r>
          </a:p>
        </p:txBody>
      </p:sp>
      <p:sp>
        <p:nvSpPr>
          <p:cNvPr id="5" name="sub"/>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rPr>
              <a:t>Disease Recognition, Prevention &amp; Response for Zambian Turkey Flocks</a:t>
            </a:r>
          </a:p>
        </p:txBody>
      </p:sp>
      <p:sp>
        <p:nvSpPr>
          <p:cNvPr id="6" name="d0_bg"/>
          <p:cNvSpPr/>
          <p:nvPr/>
        </p:nvSpPr>
        <p:spPr>
          <a:xfrm>
            <a:off x="137160" y="836000"/>
            <a:ext cx="2100000" cy="4200000"/>
          </a:xfrm>
          <a:prstGeom prst="rect">
            <a:avLst/>
          </a:prstGeom>
          <a:solidFill>
            <a:srgbClr val="111111"/>
          </a:solidFill>
          <a:ln w="19050">
            <a:solidFill>
              <a:srgbClr val="D4831A"/>
            </a:solidFill>
          </a:ln>
        </p:spPr>
        <p:txBody>
          <a:bodyPr/>
          <a:lstStyle/>
          <a:p>
            <a:endParaRPr lang="en-US"/>
          </a:p>
        </p:txBody>
      </p:sp>
      <p:sp>
        <p:nvSpPr>
          <p:cNvPr id="7" name="d0_hb"/>
          <p:cNvSpPr/>
          <p:nvPr/>
        </p:nvSpPr>
        <p:spPr>
          <a:xfrm>
            <a:off x="137160" y="836000"/>
            <a:ext cx="2100000" cy="365760"/>
          </a:xfrm>
          <a:prstGeom prst="rect">
            <a:avLst/>
          </a:prstGeom>
          <a:solidFill>
            <a:srgbClr val="D4831A"/>
          </a:solidFill>
          <a:ln w="12700">
            <a:solidFill>
              <a:srgbClr val="D4831A"/>
            </a:solidFill>
          </a:ln>
        </p:spPr>
        <p:txBody>
          <a:bodyPr/>
          <a:lstStyle/>
          <a:p>
            <a:endParaRPr lang="en-US"/>
          </a:p>
        </p:txBody>
      </p:sp>
      <p:sp>
        <p:nvSpPr>
          <p:cNvPr id="8" name="d0_hl"/>
          <p:cNvSpPr/>
          <p:nvPr/>
        </p:nvSpPr>
        <p:spPr>
          <a:xfrm>
            <a:off x="137160" y="836000"/>
            <a:ext cx="210000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Newcastle Disease</a:t>
            </a:r>
          </a:p>
        </p:txBody>
      </p:sp>
      <p:sp>
        <p:nvSpPr>
          <p:cNvPr id="9" name="d0_bt"/>
          <p:cNvSpPr/>
          <p:nvPr/>
        </p:nvSpPr>
        <p:spPr>
          <a:xfrm>
            <a:off x="228600" y="1247480"/>
            <a:ext cx="1917120" cy="3742800"/>
          </a:xfrm>
          <a:prstGeom prst="rect">
            <a:avLst/>
          </a:prstGeom>
          <a:noFill/>
          <a:ln/>
        </p:spPr>
        <p:txBody>
          <a:bodyPr wrap="square" rtlCol="0" anchor="t"/>
          <a:lstStyle/>
          <a:p>
            <a:pPr marL="285750" indent="-285750">
              <a:buSzPct val="100000"/>
              <a:buChar char="•"/>
            </a:pPr>
            <a:r>
              <a:rPr lang="en-US" sz="1100" dirty="0">
                <a:solidFill>
                  <a:srgbClr val="FFFFFF"/>
                </a:solidFill>
                <a:latin typeface="Calibri" pitchFamily="34" charset="0"/>
              </a:rPr>
              <a:t>Twisted neck (torticollis), paralysis</a:t>
            </a:r>
          </a:p>
          <a:p>
            <a:pPr marL="285750" indent="-285750">
              <a:buSzPct val="100000"/>
              <a:buChar char="•"/>
            </a:pPr>
            <a:r>
              <a:rPr lang="en-US" sz="1100" dirty="0">
                <a:solidFill>
                  <a:srgbClr val="FFFFFF"/>
                </a:solidFill>
                <a:latin typeface="Calibri" pitchFamily="34" charset="0"/>
              </a:rPr>
              <a:t>Respiratory distress, open-mouth breathing</a:t>
            </a:r>
          </a:p>
          <a:p>
            <a:pPr marL="285750" indent="-285750">
              <a:buSzPct val="100000"/>
              <a:buChar char="•"/>
            </a:pPr>
            <a:r>
              <a:rPr lang="en-US" sz="1100" dirty="0">
                <a:solidFill>
                  <a:srgbClr val="FFFFFF"/>
                </a:solidFill>
                <a:latin typeface="Calibri" pitchFamily="34" charset="0"/>
              </a:rPr>
              <a:t>Green-yellow watery diarrhea</a:t>
            </a:r>
          </a:p>
          <a:p>
            <a:pPr marL="285750" indent="-285750">
              <a:buSzPct val="100000"/>
              <a:buChar char="•"/>
            </a:pPr>
            <a:r>
              <a:rPr lang="en-US" sz="1100" dirty="0">
                <a:solidFill>
                  <a:srgbClr val="FFFFFF"/>
                </a:solidFill>
                <a:latin typeface="Calibri" pitchFamily="34" charset="0"/>
              </a:rPr>
              <a:t>Sudden high mortality – 80–100%</a:t>
            </a:r>
          </a:p>
          <a:p>
            <a:pPr marL="285750" indent="-285750">
              <a:buSzPct val="100000"/>
              <a:buChar char="•"/>
            </a:pPr>
            <a:r>
              <a:rPr lang="en-US" sz="1100" dirty="0">
                <a:solidFill>
                  <a:srgbClr val="FFFFFF"/>
                </a:solidFill>
                <a:latin typeface="Calibri" pitchFamily="34" charset="0"/>
              </a:rPr>
              <a:t>Vaccinate: ND thermostable vaccine</a:t>
            </a:r>
          </a:p>
          <a:p>
            <a:pPr marL="285750" indent="-285750">
              <a:buSzPct val="100000"/>
              <a:buChar char="•"/>
            </a:pPr>
            <a:r>
              <a:rPr lang="en-US" sz="1100" dirty="0">
                <a:solidFill>
                  <a:srgbClr val="FFFFFF"/>
                </a:solidFill>
                <a:latin typeface="Calibri" pitchFamily="34" charset="0"/>
              </a:rPr>
              <a:t>Boost every 2–3 months</a:t>
            </a:r>
          </a:p>
          <a:p>
            <a:pPr marL="285750" indent="-285750">
              <a:buSzPct val="100000"/>
              <a:buChar char="•"/>
            </a:pPr>
            <a:r>
              <a:rPr lang="en-US" sz="1100" dirty="0">
                <a:solidFill>
                  <a:srgbClr val="FFFFFF"/>
                </a:solidFill>
                <a:latin typeface="Calibri" pitchFamily="34" charset="0"/>
              </a:rPr>
              <a:t>No treatment – biosecurity critical</a:t>
            </a:r>
          </a:p>
        </p:txBody>
      </p:sp>
      <p:sp>
        <p:nvSpPr>
          <p:cNvPr id="10" name="d1_bg"/>
          <p:cNvSpPr/>
          <p:nvPr/>
        </p:nvSpPr>
        <p:spPr>
          <a:xfrm>
            <a:off x="2317160" y="836000"/>
            <a:ext cx="2100000" cy="4200000"/>
          </a:xfrm>
          <a:prstGeom prst="rect">
            <a:avLst/>
          </a:prstGeom>
          <a:solidFill>
            <a:srgbClr val="111111"/>
          </a:solidFill>
          <a:ln w="19050">
            <a:solidFill>
              <a:srgbClr val="D4831A"/>
            </a:solidFill>
          </a:ln>
        </p:spPr>
        <p:txBody>
          <a:bodyPr/>
          <a:lstStyle/>
          <a:p>
            <a:endParaRPr lang="en-US"/>
          </a:p>
        </p:txBody>
      </p:sp>
      <p:sp>
        <p:nvSpPr>
          <p:cNvPr id="11" name="d1_hb"/>
          <p:cNvSpPr/>
          <p:nvPr/>
        </p:nvSpPr>
        <p:spPr>
          <a:xfrm>
            <a:off x="2317160" y="836000"/>
            <a:ext cx="2100000" cy="365760"/>
          </a:xfrm>
          <a:prstGeom prst="rect">
            <a:avLst/>
          </a:prstGeom>
          <a:solidFill>
            <a:srgbClr val="D4831A"/>
          </a:solidFill>
          <a:ln w="12700">
            <a:solidFill>
              <a:srgbClr val="D4831A"/>
            </a:solidFill>
          </a:ln>
        </p:spPr>
        <p:txBody>
          <a:bodyPr/>
          <a:lstStyle/>
          <a:p>
            <a:endParaRPr lang="en-US"/>
          </a:p>
        </p:txBody>
      </p:sp>
      <p:sp>
        <p:nvSpPr>
          <p:cNvPr id="12" name="d1_hl"/>
          <p:cNvSpPr/>
          <p:nvPr/>
        </p:nvSpPr>
        <p:spPr>
          <a:xfrm>
            <a:off x="2317160" y="836000"/>
            <a:ext cx="210000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Erysipelas</a:t>
            </a:r>
          </a:p>
        </p:txBody>
      </p:sp>
      <p:sp>
        <p:nvSpPr>
          <p:cNvPr id="13" name="d1_bt"/>
          <p:cNvSpPr/>
          <p:nvPr/>
        </p:nvSpPr>
        <p:spPr>
          <a:xfrm>
            <a:off x="2408600" y="1247480"/>
            <a:ext cx="1917120" cy="3742800"/>
          </a:xfrm>
          <a:prstGeom prst="rect">
            <a:avLst/>
          </a:prstGeom>
          <a:noFill/>
          <a:ln/>
        </p:spPr>
        <p:txBody>
          <a:bodyPr wrap="square" rtlCol="0" anchor="t"/>
          <a:lstStyle/>
          <a:p>
            <a:pPr marL="285750" indent="-285750">
              <a:buSzPct val="100000"/>
              <a:buChar char="•"/>
            </a:pPr>
            <a:r>
              <a:rPr lang="en-US" sz="1100" dirty="0">
                <a:solidFill>
                  <a:srgbClr val="FFFFFF"/>
                </a:solidFill>
                <a:latin typeface="Calibri" pitchFamily="34" charset="0"/>
              </a:rPr>
              <a:t>Sudden death in toms (breeding age)</a:t>
            </a:r>
          </a:p>
          <a:p>
            <a:pPr marL="285750" indent="-285750">
              <a:buSzPct val="100000"/>
              <a:buChar char="•"/>
            </a:pPr>
            <a:r>
              <a:rPr lang="en-US" sz="1100" dirty="0">
                <a:solidFill>
                  <a:srgbClr val="FFFFFF"/>
                </a:solidFill>
                <a:latin typeface="Calibri" pitchFamily="34" charset="0"/>
              </a:rPr>
              <a:t>Red-purple plaques on snood/wattles</a:t>
            </a:r>
          </a:p>
          <a:p>
            <a:pPr marL="285750" indent="-285750">
              <a:buSzPct val="100000"/>
              <a:buChar char="•"/>
            </a:pPr>
            <a:r>
              <a:rPr lang="en-US" sz="1100" dirty="0">
                <a:solidFill>
                  <a:srgbClr val="FFFFFF"/>
                </a:solidFill>
                <a:latin typeface="Calibri" pitchFamily="34" charset="0"/>
              </a:rPr>
              <a:t>Caused by Erysipelothrix rhusiopathiae</a:t>
            </a:r>
          </a:p>
          <a:p>
            <a:pPr marL="285750" indent="-285750">
              <a:buSzPct val="100000"/>
              <a:buChar char="•"/>
            </a:pPr>
            <a:r>
              <a:rPr lang="en-US" sz="1100" dirty="0">
                <a:solidFill>
                  <a:srgbClr val="FFFFFF"/>
                </a:solidFill>
                <a:latin typeface="Calibri" pitchFamily="34" charset="0"/>
              </a:rPr>
              <a:t>Toms most susceptible at mating</a:t>
            </a:r>
          </a:p>
          <a:p>
            <a:pPr marL="285750" indent="-285750">
              <a:buSzPct val="100000"/>
              <a:buChar char="•"/>
            </a:pPr>
            <a:r>
              <a:rPr lang="en-US" sz="1100" dirty="0">
                <a:solidFill>
                  <a:srgbClr val="FFFFFF"/>
                </a:solidFill>
                <a:latin typeface="Calibri" pitchFamily="34" charset="0"/>
              </a:rPr>
              <a:t>Treat: penicillin G (if caught early)</a:t>
            </a:r>
          </a:p>
          <a:p>
            <a:pPr marL="285750" indent="-285750">
              <a:buSzPct val="100000"/>
              <a:buChar char="•"/>
            </a:pPr>
            <a:r>
              <a:rPr lang="en-US" sz="1100" dirty="0">
                <a:solidFill>
                  <a:srgbClr val="FFFFFF"/>
                </a:solidFill>
                <a:latin typeface="Calibri" pitchFamily="34" charset="0"/>
              </a:rPr>
              <a:t>Vaccinate breeder flocks (bacterin)</a:t>
            </a:r>
          </a:p>
          <a:p>
            <a:pPr marL="285750" indent="-285750">
              <a:buSzPct val="100000"/>
              <a:buChar char="•"/>
            </a:pPr>
            <a:r>
              <a:rPr lang="en-US" sz="1100" dirty="0">
                <a:solidFill>
                  <a:srgbClr val="FFFFFF"/>
                </a:solidFill>
                <a:latin typeface="Calibri" pitchFamily="34" charset="0"/>
              </a:rPr>
              <a:t>Remove dead birds immediately</a:t>
            </a:r>
          </a:p>
        </p:txBody>
      </p:sp>
      <p:sp>
        <p:nvSpPr>
          <p:cNvPr id="14" name="d2_bg"/>
          <p:cNvSpPr/>
          <p:nvPr/>
        </p:nvSpPr>
        <p:spPr>
          <a:xfrm>
            <a:off x="4497160" y="836000"/>
            <a:ext cx="2100000" cy="4200000"/>
          </a:xfrm>
          <a:prstGeom prst="rect">
            <a:avLst/>
          </a:prstGeom>
          <a:solidFill>
            <a:srgbClr val="111111"/>
          </a:solidFill>
          <a:ln w="19050">
            <a:solidFill>
              <a:srgbClr val="D4831A"/>
            </a:solidFill>
          </a:ln>
        </p:spPr>
        <p:txBody>
          <a:bodyPr/>
          <a:lstStyle/>
          <a:p>
            <a:endParaRPr lang="en-US"/>
          </a:p>
        </p:txBody>
      </p:sp>
      <p:sp>
        <p:nvSpPr>
          <p:cNvPr id="15" name="d2_hb"/>
          <p:cNvSpPr/>
          <p:nvPr/>
        </p:nvSpPr>
        <p:spPr>
          <a:xfrm>
            <a:off x="4497160" y="836000"/>
            <a:ext cx="2100000" cy="365760"/>
          </a:xfrm>
          <a:prstGeom prst="rect">
            <a:avLst/>
          </a:prstGeom>
          <a:solidFill>
            <a:srgbClr val="D4831A"/>
          </a:solidFill>
          <a:ln w="12700">
            <a:solidFill>
              <a:srgbClr val="D4831A"/>
            </a:solidFill>
          </a:ln>
        </p:spPr>
        <p:txBody>
          <a:bodyPr/>
          <a:lstStyle/>
          <a:p>
            <a:endParaRPr lang="en-US"/>
          </a:p>
        </p:txBody>
      </p:sp>
      <p:sp>
        <p:nvSpPr>
          <p:cNvPr id="16" name="d2_hl"/>
          <p:cNvSpPr/>
          <p:nvPr/>
        </p:nvSpPr>
        <p:spPr>
          <a:xfrm>
            <a:off x="4497160" y="836000"/>
            <a:ext cx="210000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Fowl Cholera</a:t>
            </a:r>
          </a:p>
        </p:txBody>
      </p:sp>
      <p:sp>
        <p:nvSpPr>
          <p:cNvPr id="17" name="d2_bt"/>
          <p:cNvSpPr/>
          <p:nvPr/>
        </p:nvSpPr>
        <p:spPr>
          <a:xfrm>
            <a:off x="4588600" y="1247480"/>
            <a:ext cx="1917120" cy="3742800"/>
          </a:xfrm>
          <a:prstGeom prst="rect">
            <a:avLst/>
          </a:prstGeom>
          <a:noFill/>
          <a:ln/>
        </p:spPr>
        <p:txBody>
          <a:bodyPr wrap="square" rtlCol="0" anchor="t"/>
          <a:lstStyle/>
          <a:p>
            <a:pPr marL="285750" indent="-285750">
              <a:buSzPct val="100000"/>
              <a:buChar char="•"/>
            </a:pPr>
            <a:r>
              <a:rPr lang="en-US" sz="1100" dirty="0">
                <a:solidFill>
                  <a:srgbClr val="FFFFFF"/>
                </a:solidFill>
                <a:latin typeface="Calibri" pitchFamily="34" charset="0"/>
              </a:rPr>
              <a:t>Mucous discharge from mouth/nostrils</a:t>
            </a:r>
          </a:p>
          <a:p>
            <a:pPr marL="285750" indent="-285750">
              <a:buSzPct val="100000"/>
              <a:buChar char="•"/>
            </a:pPr>
            <a:r>
              <a:rPr lang="en-US" sz="1100" dirty="0">
                <a:solidFill>
                  <a:srgbClr val="FFFFFF"/>
                </a:solidFill>
                <a:latin typeface="Calibri" pitchFamily="34" charset="0"/>
              </a:rPr>
              <a:t>Green diarrhea, swollen wattles/snood</a:t>
            </a:r>
          </a:p>
          <a:p>
            <a:pPr marL="285750" indent="-285750">
              <a:buSzPct val="100000"/>
              <a:buChar char="•"/>
            </a:pPr>
            <a:r>
              <a:rPr lang="en-US" sz="1100" dirty="0">
                <a:solidFill>
                  <a:srgbClr val="FFFFFF"/>
                </a:solidFill>
                <a:latin typeface="Calibri" pitchFamily="34" charset="0"/>
              </a:rPr>
              <a:t>Laboured breathing, sudden death</a:t>
            </a:r>
          </a:p>
          <a:p>
            <a:pPr marL="285750" indent="-285750">
              <a:buSzPct val="100000"/>
              <a:buChar char="•"/>
            </a:pPr>
            <a:r>
              <a:rPr lang="en-US" sz="1100" dirty="0">
                <a:solidFill>
                  <a:srgbClr val="FFFFFF"/>
                </a:solidFill>
                <a:latin typeface="Calibri" pitchFamily="34" charset="0"/>
              </a:rPr>
              <a:t>Enlarged, copper-coloured liver at PM</a:t>
            </a:r>
          </a:p>
          <a:p>
            <a:pPr marL="285750" indent="-285750">
              <a:buSzPct val="100000"/>
              <a:buChar char="•"/>
            </a:pPr>
            <a:r>
              <a:rPr lang="en-US" sz="1100" dirty="0">
                <a:solidFill>
                  <a:srgbClr val="FFFFFF"/>
                </a:solidFill>
                <a:latin typeface="Calibri" pitchFamily="34" charset="0"/>
              </a:rPr>
              <a:t>Caused by Pasteurella multocida</a:t>
            </a:r>
          </a:p>
          <a:p>
            <a:pPr marL="285750" indent="-285750">
              <a:buSzPct val="100000"/>
              <a:buChar char="•"/>
            </a:pPr>
            <a:r>
              <a:rPr lang="en-US" sz="1100" dirty="0">
                <a:solidFill>
                  <a:srgbClr val="FFFFFF"/>
                </a:solidFill>
                <a:latin typeface="Calibri" pitchFamily="34" charset="0"/>
              </a:rPr>
              <a:t>Treat: sulfonamides or tetracycline</a:t>
            </a:r>
          </a:p>
          <a:p>
            <a:pPr marL="285750" indent="-285750">
              <a:buSzPct val="100000"/>
              <a:buChar char="•"/>
            </a:pPr>
            <a:r>
              <a:rPr lang="en-US" sz="1100" dirty="0">
                <a:solidFill>
                  <a:srgbClr val="FFFFFF"/>
                </a:solidFill>
                <a:latin typeface="Calibri" pitchFamily="34" charset="0"/>
              </a:rPr>
              <a:t>Prevention: biosecurity, clean water</a:t>
            </a:r>
          </a:p>
        </p:txBody>
      </p:sp>
      <p:sp>
        <p:nvSpPr>
          <p:cNvPr id="18" name="d3_bg"/>
          <p:cNvSpPr/>
          <p:nvPr/>
        </p:nvSpPr>
        <p:spPr>
          <a:xfrm>
            <a:off x="6677160" y="836000"/>
            <a:ext cx="2100000" cy="4200000"/>
          </a:xfrm>
          <a:prstGeom prst="rect">
            <a:avLst/>
          </a:prstGeom>
          <a:solidFill>
            <a:srgbClr val="111111"/>
          </a:solidFill>
          <a:ln w="19050">
            <a:solidFill>
              <a:srgbClr val="D4831A"/>
            </a:solidFill>
          </a:ln>
        </p:spPr>
        <p:txBody>
          <a:bodyPr/>
          <a:lstStyle/>
          <a:p>
            <a:endParaRPr lang="en-US"/>
          </a:p>
        </p:txBody>
      </p:sp>
      <p:sp>
        <p:nvSpPr>
          <p:cNvPr id="19" name="d3_hb"/>
          <p:cNvSpPr/>
          <p:nvPr/>
        </p:nvSpPr>
        <p:spPr>
          <a:xfrm>
            <a:off x="6677160" y="836000"/>
            <a:ext cx="2100000" cy="365760"/>
          </a:xfrm>
          <a:prstGeom prst="rect">
            <a:avLst/>
          </a:prstGeom>
          <a:solidFill>
            <a:srgbClr val="D4831A"/>
          </a:solidFill>
          <a:ln w="12700">
            <a:solidFill>
              <a:srgbClr val="D4831A"/>
            </a:solidFill>
          </a:ln>
        </p:spPr>
        <p:txBody>
          <a:bodyPr/>
          <a:lstStyle/>
          <a:p>
            <a:endParaRPr lang="en-US"/>
          </a:p>
        </p:txBody>
      </p:sp>
      <p:sp>
        <p:nvSpPr>
          <p:cNvPr id="20" name="d3_hl"/>
          <p:cNvSpPr/>
          <p:nvPr/>
        </p:nvSpPr>
        <p:spPr>
          <a:xfrm>
            <a:off x="6677160" y="836000"/>
            <a:ext cx="2100000" cy="365760"/>
          </a:xfrm>
          <a:prstGeom prst="rect">
            <a:avLst/>
          </a:prstGeom>
          <a:noFill/>
          <a:ln/>
        </p:spPr>
        <p:txBody>
          <a:bodyPr wrap="square" lIns="91440" tIns="0" rIns="91440" bIns="0" rtlCol="0" anchor="ctr"/>
          <a:lstStyle/>
          <a:p>
            <a:pPr marL="0" indent="0" algn="ctr">
              <a:buNone/>
            </a:pPr>
            <a:r>
              <a:rPr lang="en-US" sz="1200" b="1" dirty="0">
                <a:solidFill>
                  <a:srgbClr val="FFFFFF"/>
                </a:solidFill>
                <a:latin typeface="Calibri" pitchFamily="34" charset="0"/>
              </a:rPr>
              <a:t>Respiratory &amp; Gut Parasites</a:t>
            </a:r>
          </a:p>
        </p:txBody>
      </p:sp>
      <p:sp>
        <p:nvSpPr>
          <p:cNvPr id="21" name="d3_bt"/>
          <p:cNvSpPr/>
          <p:nvPr/>
        </p:nvSpPr>
        <p:spPr>
          <a:xfrm>
            <a:off x="6768600" y="1247480"/>
            <a:ext cx="1917120" cy="3742800"/>
          </a:xfrm>
          <a:prstGeom prst="rect">
            <a:avLst/>
          </a:prstGeom>
          <a:noFill/>
          <a:ln/>
        </p:spPr>
        <p:txBody>
          <a:bodyPr wrap="square" rtlCol="0" anchor="t"/>
          <a:lstStyle/>
          <a:p>
            <a:pPr marL="285750" indent="-285750">
              <a:buSzPct val="100000"/>
              <a:buChar char="•"/>
            </a:pPr>
            <a:r>
              <a:rPr lang="en-US" sz="1100" dirty="0">
                <a:solidFill>
                  <a:srgbClr val="FFFFFF"/>
                </a:solidFill>
                <a:latin typeface="Calibri" pitchFamily="34" charset="0"/>
              </a:rPr>
              <a:t>Mycoplasma: swollen sinuses, wheezing</a:t>
            </a:r>
          </a:p>
          <a:p>
            <a:pPr marL="285750" indent="-285750">
              <a:buSzPct val="100000"/>
              <a:buChar char="•"/>
            </a:pPr>
            <a:r>
              <a:rPr lang="en-US" sz="1100" dirty="0">
                <a:solidFill>
                  <a:srgbClr val="FFFFFF"/>
                </a:solidFill>
                <a:latin typeface="Calibri" pitchFamily="34" charset="0"/>
              </a:rPr>
              <a:t>No cure – depopulate infected flocks</a:t>
            </a:r>
          </a:p>
          <a:p>
            <a:pPr marL="285750" indent="-285750">
              <a:buSzPct val="100000"/>
              <a:buChar char="•"/>
            </a:pPr>
            <a:r>
              <a:rPr lang="en-US" sz="1100" dirty="0">
                <a:solidFill>
                  <a:srgbClr val="FFFFFF"/>
                </a:solidFill>
                <a:latin typeface="Calibri" pitchFamily="34" charset="0"/>
              </a:rPr>
              <a:t>Caecal worms (Heterakis): carry Blackhead</a:t>
            </a:r>
          </a:p>
          <a:p>
            <a:pPr marL="285750" indent="-285750">
              <a:buSzPct val="100000"/>
              <a:buChar char="•"/>
            </a:pPr>
            <a:r>
              <a:rPr lang="en-US" sz="1100" dirty="0">
                <a:solidFill>
                  <a:srgbClr val="FFFFFF"/>
                </a:solidFill>
                <a:latin typeface="Calibri" pitchFamily="34" charset="0"/>
              </a:rPr>
              <a:t>Deworm: fenbendazole every 3 months</a:t>
            </a:r>
          </a:p>
          <a:p>
            <a:pPr marL="285750" indent="-285750">
              <a:buSzPct val="100000"/>
              <a:buChar char="•"/>
            </a:pPr>
            <a:r>
              <a:rPr lang="en-US" sz="1100" dirty="0">
                <a:solidFill>
                  <a:srgbClr val="FFFFFF"/>
                </a:solidFill>
                <a:latin typeface="Calibri" pitchFamily="34" charset="0"/>
              </a:rPr>
              <a:t>Roundworms: weight loss, poor FCR</a:t>
            </a:r>
          </a:p>
          <a:p>
            <a:pPr marL="285750" indent="-285750">
              <a:buSzPct val="100000"/>
              <a:buChar char="•"/>
            </a:pPr>
            <a:r>
              <a:rPr lang="en-US" sz="1100" dirty="0">
                <a:solidFill>
                  <a:srgbClr val="FFFFFF"/>
                </a:solidFill>
                <a:latin typeface="Calibri" pitchFamily="34" charset="0"/>
              </a:rPr>
              <a:t>External: lice &amp; mites – treat with dust</a:t>
            </a:r>
          </a:p>
          <a:p>
            <a:pPr marL="285750" indent="-285750">
              <a:buSzPct val="100000"/>
              <a:buChar char="•"/>
            </a:pPr>
            <a:r>
              <a:rPr lang="en-US" sz="1100" dirty="0">
                <a:solidFill>
                  <a:srgbClr val="FFFFFF"/>
                </a:solidFill>
                <a:latin typeface="Calibri" pitchFamily="34" charset="0"/>
              </a:rPr>
              <a:t>Record all treatments for traceability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Turkey Health Calendar">
    <p:bg>
      <p:bgPr>
        <a:solidFill>
          <a:srgbClr val="1A1A1A"/>
        </a:solidFill>
        <a:effectLst/>
      </p:bgPr>
    </p:bg>
    <p:spTree>
      <p:nvGrpSpPr>
        <p:cNvPr id="1" name=""/>
        <p:cNvGrpSpPr/>
        <p:nvPr/>
      </p:nvGrpSpPr>
      <p:grpSpPr>
        <a:xfrm>
          <a:off x="0" y="0"/>
          <a:ext cx="0" cy="0"/>
          <a:chOff x="0" y="0"/>
          <a:chExt cx="0" cy="0"/>
        </a:xfrm>
      </p:grpSpPr>
      <p:sp>
        <p:nvSpPr>
          <p:cNvPr id="2" name="hdr_bg"/>
          <p:cNvSpPr/>
          <p:nvPr/>
        </p:nvSpPr>
        <p:spPr>
          <a:xfrm>
            <a:off x="0" y="0"/>
            <a:ext cx="9144000" cy="777240"/>
          </a:xfrm>
          <a:prstGeom prst="rect">
            <a:avLst/>
          </a:prstGeom>
          <a:solidFill>
            <a:srgbClr val="111111"/>
          </a:solidFill>
          <a:ln w="12700">
            <a:solidFill>
              <a:srgbClr val="111111"/>
            </a:solidFill>
          </a:ln>
        </p:spPr>
        <p:txBody>
          <a:bodyPr/>
          <a:lstStyle/>
          <a:p>
            <a:endParaRPr lang="en-US"/>
          </a:p>
        </p:txBody>
      </p:sp>
      <p:sp>
        <p:nvSpPr>
          <p:cNvPr id="3" name="accent"/>
          <p:cNvSpPr/>
          <p:nvPr/>
        </p:nvSpPr>
        <p:spPr>
          <a:xfrm>
            <a:off x="0" y="777240"/>
            <a:ext cx="9144000" cy="45720"/>
          </a:xfrm>
          <a:prstGeom prst="rect">
            <a:avLst/>
          </a:prstGeom>
          <a:solidFill>
            <a:srgbClr val="D4831A"/>
          </a:solidFill>
          <a:ln w="12700">
            <a:solidFill>
              <a:srgbClr val="D4831A"/>
            </a:solidFill>
          </a:ln>
        </p:spPr>
        <p:txBody>
          <a:bodyPr/>
          <a:lstStyle/>
          <a:p>
            <a:endParaRPr lang="en-US"/>
          </a:p>
        </p:txBody>
      </p:sp>
      <p:sp>
        <p:nvSpPr>
          <p:cNvPr id="4" name="title"/>
          <p:cNvSpPr/>
          <p:nvPr/>
        </p:nvSpPr>
        <p:spPr>
          <a:xfrm>
            <a:off x="274320" y="36576"/>
            <a:ext cx="8595360"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rPr>
              <a:t>Turkey Health Calendar</a:t>
            </a:r>
          </a:p>
        </p:txBody>
      </p:sp>
      <p:sp>
        <p:nvSpPr>
          <p:cNvPr id="5" name="sub"/>
          <p:cNvSpPr/>
          <p:nvPr/>
        </p:nvSpPr>
        <p:spPr>
          <a:xfrm>
            <a:off x="274320" y="493776"/>
            <a:ext cx="8595360" cy="256032"/>
          </a:xfrm>
          <a:prstGeom prst="rect">
            <a:avLst/>
          </a:prstGeom>
          <a:noFill/>
          <a:ln/>
        </p:spPr>
        <p:txBody>
          <a:bodyPr wrap="square" lIns="0" tIns="0" rIns="0" bIns="0" rtlCol="0" anchor="ctr"/>
          <a:lstStyle/>
          <a:p>
            <a:pPr marL="0" indent="0">
              <a:buNone/>
            </a:pPr>
            <a:r>
              <a:rPr lang="en-US" sz="1100" dirty="0">
                <a:solidFill>
                  <a:srgbClr val="E8A142"/>
                </a:solidFill>
                <a:latin typeface="Calibri" pitchFamily="34" charset="0"/>
              </a:rPr>
              <a:t>Vaccination, Deworming &amp; Management Schedule for Zambian Turkey Flocks</a:t>
            </a:r>
          </a:p>
        </p:txBody>
      </p:sp>
      <p:pic>
        <p:nvPicPr>
          <p:cNvPr id="6" name="pic_p208_main"/>
          <p:cNvPicPr>
            <a:picLocks noChangeAspect="1"/>
          </p:cNvPicPr>
          <p:nvPr/>
        </p:nvPicPr>
        <p:blipFill>
          <a:blip r:embed="rId2"/>
          <a:stretch>
            <a:fillRect/>
          </a:stretch>
        </p:blipFill>
        <p:spPr>
          <a:xfrm>
            <a:off x="5000000" y="836000"/>
            <a:ext cx="4000000" cy="4300000"/>
          </a:xfrm>
          <a:prstGeom prst="rect">
            <a:avLst/>
          </a:prstGeom>
        </p:spPr>
      </p:pic>
      <p:sp>
        <p:nvSpPr>
          <p:cNvPr id="7" name="p208_main_cap"/>
          <p:cNvSpPr/>
          <p:nvPr/>
        </p:nvSpPr>
        <p:spPr>
          <a:xfrm>
            <a:off x="5000000" y="5154000"/>
            <a:ext cx="4000000" cy="200000"/>
          </a:xfrm>
          <a:prstGeom prst="rect">
            <a:avLst/>
          </a:prstGeom>
          <a:noFill/>
          <a:ln/>
        </p:spPr>
        <p:txBody>
          <a:bodyPr wrap="square" lIns="0" tIns="0" rIns="0" bIns="0" rtlCol="0" anchor="ctr"/>
          <a:lstStyle/>
          <a:p>
            <a:pPr marL="0" indent="0" algn="ctr">
              <a:buNone/>
            </a:pPr>
            <a:r>
              <a:rPr lang="en-US" sz="900" i="1" dirty="0">
                <a:solidFill>
                  <a:srgbClr val="E8A142"/>
                </a:solidFill>
                <a:latin typeface="Calibri" pitchFamily="34" charset="0"/>
              </a:rPr>
              <a:t>Regular health monitoring is key to flock productivity</a:t>
            </a:r>
          </a:p>
        </p:txBody>
      </p:sp>
      <p:sp>
        <p:nvSpPr>
          <p:cNvPr id="8" name="p208_b"/>
          <p:cNvSpPr/>
          <p:nvPr/>
        </p:nvSpPr>
        <p:spPr>
          <a:xfrm>
            <a:off x="5000000" y="836000"/>
            <a:ext cx="4000000" cy="4300000"/>
          </a:xfrm>
          <a:prstGeom prst="rect">
            <a:avLst/>
          </a:prstGeom>
          <a:noFill/>
          <a:ln w="19050">
            <a:solidFill>
              <a:srgbClr val="D4831A"/>
            </a:solidFill>
          </a:ln>
        </p:spPr>
        <p:txBody>
          <a:bodyPr/>
          <a:lstStyle/>
          <a:p>
            <a:endParaRPr lang="en-US"/>
          </a:p>
        </p:txBody>
      </p:sp>
      <p:sp>
        <p:nvSpPr>
          <p:cNvPr id="9" name="cal_text"/>
          <p:cNvSpPr/>
          <p:nvPr/>
        </p:nvSpPr>
        <p:spPr>
          <a:xfrm>
            <a:off x="137160" y="836000"/>
            <a:ext cx="4700000" cy="4300000"/>
          </a:xfrm>
          <a:prstGeom prst="rect">
            <a:avLst/>
          </a:prstGeom>
          <a:noFill/>
          <a:ln/>
        </p:spPr>
        <p:txBody>
          <a:bodyPr wrap="square" rtlCol="0" anchor="t"/>
          <a:lstStyle/>
          <a:p>
            <a:pPr marL="0" indent="0">
              <a:buNone/>
            </a:pPr>
            <a:r>
              <a:rPr lang="en-US" sz="1050" b="1" dirty="0">
                <a:solidFill>
                  <a:srgbClr val="E8A142"/>
                </a:solidFill>
                <a:latin typeface="Calibri" pitchFamily="34" charset="0"/>
              </a:rPr>
              <a:t>Day 1 (Hatch)</a:t>
            </a:r>
          </a:p>
          <a:p>
            <a:pPr marL="257175" indent="-257175">
              <a:buSzPct val="100000"/>
              <a:buChar char="•"/>
            </a:pPr>
            <a:r>
              <a:rPr lang="en-US" sz="980" dirty="0">
                <a:solidFill>
                  <a:srgbClr val="FFFFFF"/>
                </a:solidFill>
                <a:latin typeface="Calibri" pitchFamily="34" charset="0"/>
              </a:rPr>
              <a:t>Dip beak in water – ensure all poults drink</a:t>
            </a:r>
          </a:p>
          <a:p>
            <a:pPr marL="257175" indent="-257175">
              <a:buSzPct val="100000"/>
              <a:buChar char="•"/>
            </a:pPr>
            <a:r>
              <a:rPr lang="en-US" sz="980" dirty="0">
                <a:solidFill>
                  <a:srgbClr val="FFFFFF"/>
                </a:solidFill>
                <a:latin typeface="Calibri" pitchFamily="34" charset="0"/>
              </a:rPr>
              <a:t>Start brooder at 35°C; provide 28% protein starter</a:t>
            </a:r>
          </a:p>
          <a:p>
            <a:pPr marL="0" indent="0">
              <a:buNone/>
            </a:pPr>
            <a:r>
              <a:rPr lang="en-US" sz="1050" b="1" dirty="0">
                <a:solidFill>
                  <a:srgbClr val="E8A142"/>
                </a:solidFill>
                <a:latin typeface="Calibri" pitchFamily="34" charset="0"/>
              </a:rPr>
              <a:t>Week 1–2</a:t>
            </a:r>
          </a:p>
          <a:p>
            <a:pPr marL="257175" indent="-257175">
              <a:buSzPct val="100000"/>
              <a:buChar char="•"/>
            </a:pPr>
            <a:r>
              <a:rPr lang="en-US" sz="980" dirty="0">
                <a:solidFill>
                  <a:srgbClr val="FFFFFF"/>
                </a:solidFill>
                <a:latin typeface="Calibri" pitchFamily="34" charset="0"/>
              </a:rPr>
              <a:t>Newcastle Disease vaccine (eye/nose drop method)</a:t>
            </a:r>
          </a:p>
          <a:p>
            <a:pPr marL="257175" indent="-257175">
              <a:buSzPct val="100000"/>
              <a:buChar char="•"/>
            </a:pPr>
            <a:r>
              <a:rPr lang="en-US" sz="980" dirty="0">
                <a:solidFill>
                  <a:srgbClr val="FFFFFF"/>
                </a:solidFill>
                <a:latin typeface="Calibri" pitchFamily="34" charset="0"/>
              </a:rPr>
              <a:t>Vitamin/electrolyte supplement in water</a:t>
            </a:r>
          </a:p>
          <a:p>
            <a:pPr marL="0" indent="0">
              <a:buNone/>
            </a:pPr>
            <a:r>
              <a:rPr lang="en-US" sz="1050" b="1" dirty="0">
                <a:solidFill>
                  <a:srgbClr val="E8A142"/>
                </a:solidFill>
                <a:latin typeface="Calibri" pitchFamily="34" charset="0"/>
              </a:rPr>
              <a:t>Week 3–4</a:t>
            </a:r>
          </a:p>
          <a:p>
            <a:pPr marL="257175" indent="-257175">
              <a:buSzPct val="100000"/>
              <a:buChar char="•"/>
            </a:pPr>
            <a:r>
              <a:rPr lang="en-US" sz="980" dirty="0">
                <a:solidFill>
                  <a:srgbClr val="FFFFFF"/>
                </a:solidFill>
                <a:latin typeface="Calibri" pitchFamily="34" charset="0"/>
              </a:rPr>
              <a:t>ND booster vaccine</a:t>
            </a:r>
          </a:p>
          <a:p>
            <a:pPr marL="257175" indent="-257175">
              <a:buSzPct val="100000"/>
              <a:buChar char="•"/>
            </a:pPr>
            <a:r>
              <a:rPr lang="en-US" sz="980" dirty="0">
                <a:solidFill>
                  <a:srgbClr val="FFFFFF"/>
                </a:solidFill>
                <a:latin typeface="Calibri" pitchFamily="34" charset="0"/>
              </a:rPr>
              <a:t>Fowl Pox vaccination (wing-web method)</a:t>
            </a:r>
          </a:p>
          <a:p>
            <a:pPr marL="257175" indent="-257175">
              <a:buSzPct val="100000"/>
              <a:buChar char="•"/>
            </a:pPr>
            <a:r>
              <a:rPr lang="en-US" sz="980" dirty="0">
                <a:solidFill>
                  <a:srgbClr val="FFFFFF"/>
                </a:solidFill>
                <a:latin typeface="Calibri" pitchFamily="34" charset="0"/>
              </a:rPr>
              <a:t>Begin reducing brooder temperature 3°C/week</a:t>
            </a:r>
          </a:p>
          <a:p>
            <a:pPr marL="0" indent="0">
              <a:buNone/>
            </a:pPr>
            <a:r>
              <a:rPr lang="en-US" sz="1050" b="1" dirty="0">
                <a:solidFill>
                  <a:srgbClr val="E8A142"/>
                </a:solidFill>
                <a:latin typeface="Calibri" pitchFamily="34" charset="0"/>
              </a:rPr>
              <a:t>Week 6–8</a:t>
            </a:r>
          </a:p>
          <a:p>
            <a:pPr marL="257175" indent="-257175">
              <a:buSzPct val="100000"/>
              <a:buChar char="•"/>
            </a:pPr>
            <a:r>
              <a:rPr lang="en-US" sz="980" dirty="0">
                <a:solidFill>
                  <a:srgbClr val="FFFFFF"/>
                </a:solidFill>
                <a:latin typeface="Calibri" pitchFamily="34" charset="0"/>
              </a:rPr>
              <a:t>First deworming – fenbendazole in feed/water</a:t>
            </a:r>
          </a:p>
          <a:p>
            <a:pPr marL="257175" indent="-257175">
              <a:buSzPct val="100000"/>
              <a:buChar char="•"/>
            </a:pPr>
            <a:r>
              <a:rPr lang="en-US" sz="980" dirty="0">
                <a:solidFill>
                  <a:srgbClr val="FFFFFF"/>
                </a:solidFill>
                <a:latin typeface="Calibri" pitchFamily="34" charset="0"/>
              </a:rPr>
              <a:t>Erysipelas bacterin (for breeding toms &amp; hens)</a:t>
            </a:r>
          </a:p>
          <a:p>
            <a:pPr marL="257175" indent="-257175">
              <a:buSzPct val="100000"/>
              <a:buChar char="•"/>
            </a:pPr>
            <a:r>
              <a:rPr lang="en-US" sz="980" dirty="0">
                <a:solidFill>
                  <a:srgbClr val="FFFFFF"/>
                </a:solidFill>
                <a:latin typeface="Calibri" pitchFamily="34" charset="0"/>
              </a:rPr>
              <a:t>Transition to 20–22% protein grower ration</a:t>
            </a:r>
          </a:p>
          <a:p>
            <a:pPr marL="0" indent="0">
              <a:buNone/>
            </a:pPr>
            <a:r>
              <a:rPr lang="en-US" sz="1050" b="1" dirty="0">
                <a:solidFill>
                  <a:srgbClr val="E8A142"/>
                </a:solidFill>
                <a:latin typeface="Calibri" pitchFamily="34" charset="0"/>
              </a:rPr>
              <a:t>Every 3 Months (ongoing)</a:t>
            </a:r>
          </a:p>
          <a:p>
            <a:pPr marL="257175" indent="-257175">
              <a:buSzPct val="100000"/>
              <a:buChar char="•"/>
            </a:pPr>
            <a:r>
              <a:rPr lang="en-US" sz="980" dirty="0">
                <a:solidFill>
                  <a:srgbClr val="FFFFFF"/>
                </a:solidFill>
                <a:latin typeface="Calibri" pitchFamily="34" charset="0"/>
              </a:rPr>
              <a:t>ND booster vaccination – critical in Zambia</a:t>
            </a:r>
          </a:p>
          <a:p>
            <a:pPr marL="257175" indent="-257175">
              <a:buSzPct val="100000"/>
              <a:buChar char="•"/>
            </a:pPr>
            <a:r>
              <a:rPr lang="en-US" sz="980" dirty="0">
                <a:solidFill>
                  <a:srgbClr val="FFFFFF"/>
                </a:solidFill>
                <a:latin typeface="Calibri" pitchFamily="34" charset="0"/>
              </a:rPr>
              <a:t>Deworming – especially free-range birds</a:t>
            </a:r>
          </a:p>
          <a:p>
            <a:pPr marL="257175" indent="-257175">
              <a:buSzPct val="100000"/>
              <a:buChar char="•"/>
            </a:pPr>
            <a:r>
              <a:rPr lang="en-US" sz="980" dirty="0">
                <a:solidFill>
                  <a:srgbClr val="FFFFFF"/>
                </a:solidFill>
                <a:latin typeface="Calibri" pitchFamily="34" charset="0"/>
              </a:rPr>
              <a:t>Ectoparasite check (lice, mites) &amp; treatment</a:t>
            </a:r>
          </a:p>
          <a:p>
            <a:pPr marL="0" indent="0">
              <a:buNone/>
            </a:pPr>
            <a:r>
              <a:rPr lang="en-US" sz="1050" b="1" dirty="0">
                <a:solidFill>
                  <a:srgbClr val="E8A142"/>
                </a:solidFill>
                <a:latin typeface="Calibri" pitchFamily="34" charset="0"/>
              </a:rPr>
              <a:t>7 Days Before Slaughter</a:t>
            </a:r>
          </a:p>
          <a:p>
            <a:pPr marL="257175" indent="-257175">
              <a:buSzPct val="100000"/>
              <a:buChar char="•"/>
            </a:pPr>
            <a:r>
              <a:rPr lang="en-US" sz="980" dirty="0">
                <a:solidFill>
                  <a:srgbClr val="FFFFFF"/>
                </a:solidFill>
                <a:latin typeface="Calibri" pitchFamily="34" charset="0"/>
              </a:rPr>
              <a:t>Withdraw all medicated feeds</a:t>
            </a:r>
          </a:p>
          <a:p>
            <a:pPr marL="257175" indent="-257175">
              <a:buSzPct val="100000"/>
              <a:buChar char="•"/>
            </a:pPr>
            <a:r>
              <a:rPr lang="en-US" sz="980" dirty="0">
                <a:solidFill>
                  <a:srgbClr val="FFFFFF"/>
                </a:solidFill>
                <a:latin typeface="Calibri" pitchFamily="34" charset="0"/>
              </a:rPr>
              <a:t>Clean waterers and feeders; record final weights</a:t>
            </a:r>
          </a:p>
          <a:p>
            <a:pPr marL="0" indent="0">
              <a:buNone/>
            </a:pPr>
            <a:r>
              <a:rPr lang="en-US" sz="1050" b="1" dirty="0">
                <a:solidFill>
                  <a:srgbClr val="E8A142"/>
                </a:solidFill>
                <a:latin typeface="Calibri" pitchFamily="34" charset="0"/>
              </a:rPr>
              <a:t>Critical Reminder</a:t>
            </a:r>
          </a:p>
          <a:p>
            <a:pPr marL="257175" indent="-257175">
              <a:buSzPct val="100000"/>
              <a:buChar char="•"/>
            </a:pPr>
            <a:r>
              <a:rPr lang="en-US" sz="980" dirty="0">
                <a:solidFill>
                  <a:srgbClr val="FFFFFF"/>
                </a:solidFill>
                <a:latin typeface="Calibri" pitchFamily="34" charset="0"/>
              </a:rPr>
              <a:t>ALWAYS keep turkeys AWAY from chickens</a:t>
            </a:r>
          </a:p>
          <a:p>
            <a:pPr marL="257175" indent="-257175">
              <a:buSzPct val="100000"/>
              <a:buChar char="•"/>
            </a:pPr>
            <a:r>
              <a:rPr lang="en-US" sz="980" dirty="0">
                <a:solidFill>
                  <a:srgbClr val="FFFFFF"/>
                </a:solidFill>
                <a:latin typeface="Calibri" pitchFamily="34" charset="0"/>
              </a:rPr>
              <a:t>Blackhead (Histomoniasis) kills turkeys – not chickens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7200" y="274320"/>
            <a:ext cx="8229600" cy="548640"/>
          </a:xfrm>
          <a:prstGeom prst="rect">
            <a:avLst/>
          </a:prstGeom>
          <a:noFill/>
          <a:ln/>
        </p:spPr>
        <p:txBody>
          <a:bodyPr wrap="square" rtlCol="0" anchor="ctr"/>
          <a:lstStyle/>
          <a:p>
            <a:pPr defTabSz="342900"/>
            <a:r>
              <a:rPr lang="en-US" sz="3600" b="1" dirty="0">
                <a:solidFill>
                  <a:srgbClr val="FB8C29"/>
                </a:solidFill>
                <a:latin typeface="Rockwell" panose="02060603020205020403"/>
              </a:rPr>
              <a:t>Pekin Duck</a:t>
            </a:r>
            <a:endParaRPr lang="en-US" sz="3600" dirty="0">
              <a:solidFill>
                <a:srgbClr val="FB8C29"/>
              </a:solidFill>
              <a:latin typeface="Rockwell" panose="02060603020205020403"/>
            </a:endParaRPr>
          </a:p>
        </p:txBody>
      </p:sp>
      <p:sp>
        <p:nvSpPr>
          <p:cNvPr id="3" name="Text 1"/>
          <p:cNvSpPr/>
          <p:nvPr/>
        </p:nvSpPr>
        <p:spPr>
          <a:xfrm>
            <a:off x="419284" y="822960"/>
            <a:ext cx="3906871" cy="471060"/>
          </a:xfrm>
          <a:prstGeom prst="rect">
            <a:avLst/>
          </a:prstGeom>
          <a:noFill/>
          <a:ln/>
        </p:spPr>
        <p:txBody>
          <a:bodyPr wrap="square" rtlCol="0" anchor="ctr"/>
          <a:lstStyle/>
          <a:p>
            <a:pPr defTabSz="342900"/>
            <a:r>
              <a:rPr lang="en-US" sz="1600" i="1" dirty="0">
                <a:solidFill>
                  <a:srgbClr val="FB8C29"/>
                </a:solidFill>
                <a:latin typeface="Rockwell" panose="02060603020205020403"/>
              </a:rPr>
              <a:t>Commercial Meat Production Breed</a:t>
            </a:r>
            <a:endParaRPr lang="en-US" sz="1600" dirty="0">
              <a:solidFill>
                <a:srgbClr val="FB8C29"/>
              </a:solidFill>
              <a:latin typeface="Rockwell" panose="02060603020205020403"/>
            </a:endParaRPr>
          </a:p>
        </p:txBody>
      </p:sp>
      <p:sp>
        <p:nvSpPr>
          <p:cNvPr id="5" name="Text 3"/>
          <p:cNvSpPr/>
          <p:nvPr/>
        </p:nvSpPr>
        <p:spPr>
          <a:xfrm>
            <a:off x="757168" y="1710040"/>
            <a:ext cx="2910468" cy="457200"/>
          </a:xfrm>
          <a:prstGeom prst="rect">
            <a:avLst/>
          </a:prstGeom>
          <a:noFill/>
          <a:ln/>
        </p:spPr>
        <p:txBody>
          <a:bodyPr wrap="square" rtlCol="0" anchor="ctr"/>
          <a:lstStyle/>
          <a:p>
            <a:pPr defTabSz="342900"/>
            <a:r>
              <a:rPr lang="en-US" b="1" dirty="0">
                <a:solidFill>
                  <a:srgbClr val="FB8C29"/>
                </a:solidFill>
                <a:latin typeface="Rockwell" panose="02060603020205020403"/>
              </a:rPr>
              <a:t>Breed Characteristics</a:t>
            </a:r>
            <a:endParaRPr lang="en-US" dirty="0">
              <a:solidFill>
                <a:srgbClr val="FB8C29"/>
              </a:solidFill>
              <a:latin typeface="Rockwell" panose="02060603020205020403"/>
            </a:endParaRPr>
          </a:p>
        </p:txBody>
      </p:sp>
      <p:sp>
        <p:nvSpPr>
          <p:cNvPr id="6" name="Text 4"/>
          <p:cNvSpPr/>
          <p:nvPr/>
        </p:nvSpPr>
        <p:spPr>
          <a:xfrm>
            <a:off x="178420" y="2103120"/>
            <a:ext cx="4917687" cy="2468880"/>
          </a:xfrm>
          <a:prstGeom prst="rect">
            <a:avLst/>
          </a:prstGeom>
          <a:noFill/>
          <a:ln/>
        </p:spPr>
        <p:txBody>
          <a:bodyPr wrap="square" rtlCol="0" anchor="ctr"/>
          <a:lstStyle/>
          <a:p>
            <a:pPr marL="342892" indent="-342892" defTabSz="342900">
              <a:buSzPct val="100000"/>
              <a:buFontTx/>
              <a:buChar char="•"/>
            </a:pPr>
            <a:r>
              <a:rPr lang="en-US" sz="1400" dirty="0">
                <a:solidFill>
                  <a:srgbClr val="FB8C29"/>
                </a:solidFill>
                <a:latin typeface="Rockwell" panose="02060603020205020403"/>
              </a:rPr>
              <a:t>Origin: China (imported to West 1873)</a:t>
            </a:r>
          </a:p>
          <a:p>
            <a:pPr marL="342892" indent="-342892" defTabSz="342900">
              <a:buSzPct val="100000"/>
              <a:buFontTx/>
              <a:buChar char="•"/>
            </a:pPr>
            <a:r>
              <a:rPr lang="en-US" sz="1400" dirty="0">
                <a:solidFill>
                  <a:srgbClr val="FB8C29"/>
                </a:solidFill>
                <a:latin typeface="Rockwell" panose="02060603020205020403"/>
              </a:rPr>
              <a:t>Most popular commercial duck breed worldwide</a:t>
            </a:r>
          </a:p>
          <a:p>
            <a:pPr marL="342892" indent="-342892" defTabSz="342900">
              <a:buSzPct val="100000"/>
              <a:buFontTx/>
              <a:buChar char="•"/>
            </a:pPr>
            <a:r>
              <a:rPr lang="en-US" sz="1400" dirty="0">
                <a:solidFill>
                  <a:srgbClr val="FB8C29"/>
                </a:solidFill>
                <a:latin typeface="Rockwell" panose="02060603020205020403"/>
              </a:rPr>
              <a:t>White plumage with orange/pink bill and legs</a:t>
            </a:r>
          </a:p>
          <a:p>
            <a:pPr marL="342892" indent="-342892" defTabSz="342900">
              <a:buSzPct val="100000"/>
              <a:buFontTx/>
              <a:buChar char="•"/>
            </a:pPr>
            <a:r>
              <a:rPr lang="en-US" sz="1400" dirty="0">
                <a:solidFill>
                  <a:srgbClr val="FB8C29"/>
                </a:solidFill>
                <a:latin typeface="Rockwell" panose="02060603020205020403"/>
              </a:rPr>
              <a:t>Upright posture (similar to Indian Runner)</a:t>
            </a:r>
          </a:p>
          <a:p>
            <a:pPr marL="342892" indent="-342892" defTabSz="342900">
              <a:buSzPct val="100000"/>
              <a:buFontTx/>
              <a:buChar char="•"/>
            </a:pPr>
            <a:r>
              <a:rPr lang="en-US" sz="1400" dirty="0">
                <a:solidFill>
                  <a:srgbClr val="FB8C29"/>
                </a:solidFill>
                <a:latin typeface="Rockwell" panose="02060603020205020403"/>
              </a:rPr>
              <a:t>Docile, calm temperament</a:t>
            </a:r>
          </a:p>
          <a:p>
            <a:pPr marL="342892" indent="-342892" defTabSz="342900">
              <a:buSzPct val="100000"/>
              <a:buFontTx/>
              <a:buChar char="•"/>
            </a:pPr>
            <a:r>
              <a:rPr lang="en-US" sz="1400" dirty="0">
                <a:solidFill>
                  <a:srgbClr val="FB8C29"/>
                </a:solidFill>
                <a:latin typeface="Rockwell" panose="02060603020205020403"/>
              </a:rPr>
              <a:t>Fast growth - ready for processing at 7 weeks</a:t>
            </a:r>
          </a:p>
          <a:p>
            <a:pPr marL="342892" indent="-342892" defTabSz="342900">
              <a:buSzPct val="100000"/>
              <a:buFontTx/>
              <a:buChar char="•"/>
            </a:pPr>
            <a:r>
              <a:rPr lang="en-US" sz="1400" dirty="0">
                <a:solidFill>
                  <a:srgbClr val="FB8C29"/>
                </a:solidFill>
                <a:latin typeface="Rockwell" panose="02060603020205020403"/>
              </a:rPr>
              <a:t>Market weight: 2.5 kg at 49 days</a:t>
            </a:r>
          </a:p>
          <a:p>
            <a:pPr marL="342892" indent="-342892" defTabSz="342900">
              <a:buSzPct val="100000"/>
              <a:buFontTx/>
              <a:buChar char="•"/>
            </a:pPr>
            <a:r>
              <a:rPr lang="en-US" sz="1400" dirty="0">
                <a:solidFill>
                  <a:srgbClr val="FB8C29"/>
                </a:solidFill>
                <a:latin typeface="Rockwell" panose="02060603020205020403"/>
              </a:rPr>
              <a:t>Adult weight: 3.6-5.0 kg</a:t>
            </a:r>
          </a:p>
          <a:p>
            <a:pPr marL="342892" indent="-342892" defTabSz="342900">
              <a:buSzPct val="100000"/>
              <a:buFontTx/>
              <a:buChar char="•"/>
            </a:pPr>
            <a:r>
              <a:rPr lang="en-US" sz="1400" dirty="0">
                <a:solidFill>
                  <a:srgbClr val="FB8C29"/>
                </a:solidFill>
                <a:latin typeface="Rockwell" panose="02060603020205020403"/>
              </a:rPr>
              <a:t>Dual purpose: Excellent for both meat and eggs</a:t>
            </a:r>
          </a:p>
        </p:txBody>
      </p:sp>
      <p:sp>
        <p:nvSpPr>
          <p:cNvPr id="8" name="Text 6"/>
          <p:cNvSpPr/>
          <p:nvPr/>
        </p:nvSpPr>
        <p:spPr>
          <a:xfrm>
            <a:off x="2303842" y="1527160"/>
            <a:ext cx="2377440" cy="365760"/>
          </a:xfrm>
          <a:prstGeom prst="rect">
            <a:avLst/>
          </a:prstGeom>
          <a:noFill/>
          <a:ln/>
        </p:spPr>
        <p:txBody>
          <a:bodyPr wrap="square" rtlCol="0" anchor="ctr"/>
          <a:lstStyle/>
          <a:p>
            <a:pPr defTabSz="342900"/>
            <a:endParaRPr lang="en-US" sz="1400" dirty="0">
              <a:solidFill>
                <a:srgbClr val="FB8C29"/>
              </a:solidFill>
              <a:latin typeface="Rockwell" panose="02060603020205020403"/>
            </a:endParaRPr>
          </a:p>
        </p:txBody>
      </p:sp>
      <p:sp>
        <p:nvSpPr>
          <p:cNvPr id="9" name="Text 7"/>
          <p:cNvSpPr/>
          <p:nvPr/>
        </p:nvSpPr>
        <p:spPr>
          <a:xfrm>
            <a:off x="6309360" y="2011680"/>
            <a:ext cx="2286000" cy="2560320"/>
          </a:xfrm>
          <a:prstGeom prst="rect">
            <a:avLst/>
          </a:prstGeom>
          <a:noFill/>
          <a:ln/>
        </p:spPr>
        <p:txBody>
          <a:bodyPr wrap="square" rtlCol="0" anchor="ctr"/>
          <a:lstStyle/>
          <a:p>
            <a:pPr defTabSz="342900"/>
            <a:r>
              <a:rPr lang="en-US" sz="1600" b="1" dirty="0">
                <a:solidFill>
                  <a:srgbClr val="FB8C29"/>
                </a:solidFill>
                <a:latin typeface="Rockwell" panose="02060603020205020403"/>
              </a:rPr>
              <a:t>Egg production:</a:t>
            </a:r>
            <a:endParaRPr lang="en-US" sz="1600" dirty="0">
              <a:solidFill>
                <a:srgbClr val="FB8C29"/>
              </a:solidFill>
              <a:latin typeface="Rockwell" panose="02060603020205020403"/>
            </a:endParaRPr>
          </a:p>
          <a:p>
            <a:pPr defTabSz="342900"/>
            <a:r>
              <a:rPr lang="en-US" sz="1600" dirty="0">
                <a:solidFill>
                  <a:srgbClr val="FB8C29"/>
                </a:solidFill>
                <a:latin typeface="Rockwell" panose="02060603020205020403"/>
              </a:rPr>
              <a:t>200+ eggs/year</a:t>
            </a:r>
          </a:p>
          <a:p>
            <a:pPr defTabSz="342900"/>
            <a:r>
              <a:rPr lang="en-US" sz="1600" b="1" dirty="0">
                <a:solidFill>
                  <a:srgbClr val="FB8C29"/>
                </a:solidFill>
                <a:latin typeface="Rockwell" panose="02060603020205020403"/>
              </a:rPr>
              <a:t>Egg weight:</a:t>
            </a:r>
            <a:endParaRPr lang="en-US" sz="1600" dirty="0">
              <a:solidFill>
                <a:srgbClr val="FB8C29"/>
              </a:solidFill>
              <a:latin typeface="Rockwell" panose="02060603020205020403"/>
            </a:endParaRPr>
          </a:p>
          <a:p>
            <a:pPr defTabSz="342900"/>
            <a:r>
              <a:rPr lang="en-US" sz="1600" dirty="0">
                <a:solidFill>
                  <a:srgbClr val="FB8C29"/>
                </a:solidFill>
                <a:latin typeface="Rockwell" panose="02060603020205020403"/>
              </a:rPr>
              <a:t>75-90g</a:t>
            </a:r>
          </a:p>
          <a:p>
            <a:pPr defTabSz="342900"/>
            <a:r>
              <a:rPr lang="en-US" sz="1600" b="1" dirty="0">
                <a:solidFill>
                  <a:srgbClr val="FB8C29"/>
                </a:solidFill>
                <a:latin typeface="Rockwell" panose="02060603020205020403"/>
              </a:rPr>
              <a:t>Market age:</a:t>
            </a:r>
            <a:endParaRPr lang="en-US" sz="1600" dirty="0">
              <a:solidFill>
                <a:srgbClr val="FB8C29"/>
              </a:solidFill>
              <a:latin typeface="Rockwell" panose="02060603020205020403"/>
            </a:endParaRPr>
          </a:p>
          <a:p>
            <a:pPr defTabSz="342900"/>
            <a:r>
              <a:rPr lang="en-US" sz="1600" dirty="0">
                <a:solidFill>
                  <a:srgbClr val="FB8C29"/>
                </a:solidFill>
                <a:latin typeface="Rockwell" panose="02060603020205020403"/>
              </a:rPr>
              <a:t>7-8 weeks</a:t>
            </a:r>
          </a:p>
          <a:p>
            <a:pPr defTabSz="342900"/>
            <a:r>
              <a:rPr lang="en-US" sz="1600" b="1" dirty="0">
                <a:solidFill>
                  <a:srgbClr val="FB8C29"/>
                </a:solidFill>
                <a:latin typeface="Rockwell" panose="02060603020205020403"/>
              </a:rPr>
              <a:t>Adaptability:</a:t>
            </a:r>
            <a:endParaRPr lang="en-US" sz="1600" dirty="0">
              <a:solidFill>
                <a:srgbClr val="FB8C29"/>
              </a:solidFill>
              <a:latin typeface="Rockwell" panose="02060603020205020403"/>
            </a:endParaRPr>
          </a:p>
          <a:p>
            <a:pPr defTabSz="342900"/>
            <a:r>
              <a:rPr lang="en-US" sz="1600" dirty="0">
                <a:solidFill>
                  <a:srgbClr val="FB8C29"/>
                </a:solidFill>
                <a:latin typeface="Rockwell" panose="02060603020205020403"/>
              </a:rPr>
              <a:t>Confinement or range </a:t>
            </a:r>
            <a:r>
              <a:rPr lang="en-US" sz="1100" dirty="0">
                <a:solidFill>
                  <a:srgbClr val="2C3E50"/>
                </a:solidFill>
                <a:latin typeface="Rockwell" panose="02060603020205020403"/>
              </a:rPr>
              <a:t>free-range</a:t>
            </a:r>
            <a:endParaRPr lang="en-US" sz="1100" dirty="0">
              <a:solidFill>
                <a:prstClr val="white"/>
              </a:solidFill>
              <a:latin typeface="Rockwell" panose="02060603020205020403"/>
            </a:endParaRPr>
          </a:p>
        </p:txBody>
      </p:sp>
      <p:pic>
        <p:nvPicPr>
          <p:cNvPr id="10242" name="Picture 2" descr="Pekin Duck Breed Profile - Farmhouse Guide">
            <a:extLst>
              <a:ext uri="{FF2B5EF4-FFF2-40B4-BE49-F238E27FC236}">
                <a16:creationId xmlns:a16="http://schemas.microsoft.com/office/drawing/2014/main" id="{19D98479-818E-2395-4ED7-BFDA9C45C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845" y="86509"/>
            <a:ext cx="3777515" cy="2097281"/>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7200" y="274320"/>
            <a:ext cx="8229600" cy="548640"/>
          </a:xfrm>
          <a:prstGeom prst="rect">
            <a:avLst/>
          </a:prstGeom>
          <a:noFill/>
          <a:ln/>
        </p:spPr>
        <p:txBody>
          <a:bodyPr wrap="square" rtlCol="0" anchor="ctr"/>
          <a:lstStyle/>
          <a:p>
            <a:pPr defTabSz="342900"/>
            <a:r>
              <a:rPr lang="en-US" sz="3600" b="1" dirty="0">
                <a:solidFill>
                  <a:srgbClr val="FB8C29"/>
                </a:solidFill>
                <a:latin typeface="Rockwell" panose="02060603020205020403"/>
              </a:rPr>
              <a:t>Khaki Campbell Duck</a:t>
            </a:r>
            <a:endParaRPr lang="en-US" sz="3600" dirty="0">
              <a:solidFill>
                <a:srgbClr val="FB8C29"/>
              </a:solidFill>
              <a:latin typeface="Rockwell" panose="02060603020205020403"/>
            </a:endParaRPr>
          </a:p>
        </p:txBody>
      </p:sp>
      <p:sp>
        <p:nvSpPr>
          <p:cNvPr id="3" name="Text 1"/>
          <p:cNvSpPr/>
          <p:nvPr/>
        </p:nvSpPr>
        <p:spPr>
          <a:xfrm>
            <a:off x="4509039" y="1438884"/>
            <a:ext cx="1799740" cy="50393"/>
          </a:xfrm>
          <a:prstGeom prst="rect">
            <a:avLst/>
          </a:prstGeom>
          <a:noFill/>
          <a:ln/>
        </p:spPr>
        <p:txBody>
          <a:bodyPr wrap="square" rtlCol="0" anchor="ctr"/>
          <a:lstStyle/>
          <a:p>
            <a:pPr defTabSz="342900"/>
            <a:r>
              <a:rPr lang="en-US" sz="1600" i="1" dirty="0">
                <a:solidFill>
                  <a:srgbClr val="FB8C29"/>
                </a:solidFill>
                <a:latin typeface="Rockwell" panose="02060603020205020403"/>
              </a:rPr>
              <a:t>Superior Egg Production Breed</a:t>
            </a:r>
            <a:endParaRPr lang="en-US" sz="1600" dirty="0">
              <a:solidFill>
                <a:srgbClr val="FB8C29"/>
              </a:solidFill>
              <a:latin typeface="Rockwell" panose="02060603020205020403"/>
            </a:endParaRPr>
          </a:p>
        </p:txBody>
      </p:sp>
      <p:sp>
        <p:nvSpPr>
          <p:cNvPr id="4" name="Shape 2"/>
          <p:cNvSpPr/>
          <p:nvPr/>
        </p:nvSpPr>
        <p:spPr>
          <a:xfrm>
            <a:off x="365760" y="1411941"/>
            <a:ext cx="4023360" cy="3383280"/>
          </a:xfrm>
          <a:prstGeom prst="rect">
            <a:avLst/>
          </a:prstGeom>
          <a:solidFill>
            <a:srgbClr val="FFFFFF"/>
          </a:solidFill>
          <a:ln w="12700">
            <a:solidFill>
              <a:srgbClr val="A7BEAE"/>
            </a:solidFill>
            <a:prstDash val="solid"/>
          </a:ln>
        </p:spPr>
        <p:txBody>
          <a:bodyPr/>
          <a:lstStyle/>
          <a:p>
            <a:pPr defTabSz="342900"/>
            <a:endParaRPr lang="en-US">
              <a:solidFill>
                <a:prstClr val="white"/>
              </a:solidFill>
              <a:latin typeface="Rockwell" panose="02060603020205020403"/>
            </a:endParaRPr>
          </a:p>
        </p:txBody>
      </p:sp>
      <p:sp>
        <p:nvSpPr>
          <p:cNvPr id="5" name="Text 3"/>
          <p:cNvSpPr/>
          <p:nvPr/>
        </p:nvSpPr>
        <p:spPr>
          <a:xfrm>
            <a:off x="548640" y="1508760"/>
            <a:ext cx="3840480" cy="457200"/>
          </a:xfrm>
          <a:prstGeom prst="rect">
            <a:avLst/>
          </a:prstGeom>
          <a:noFill/>
          <a:ln/>
        </p:spPr>
        <p:txBody>
          <a:bodyPr wrap="square" rtlCol="0" anchor="ctr"/>
          <a:lstStyle/>
          <a:p>
            <a:pPr defTabSz="342900"/>
            <a:r>
              <a:rPr lang="en-US" b="1" dirty="0">
                <a:solidFill>
                  <a:srgbClr val="B85042"/>
                </a:solidFill>
                <a:latin typeface="Rockwell" panose="02060603020205020403"/>
              </a:rPr>
              <a:t>Breed Characteristics</a:t>
            </a:r>
            <a:endParaRPr lang="en-US" dirty="0">
              <a:solidFill>
                <a:prstClr val="white"/>
              </a:solidFill>
              <a:latin typeface="Rockwell" panose="02060603020205020403"/>
            </a:endParaRPr>
          </a:p>
        </p:txBody>
      </p:sp>
      <p:sp>
        <p:nvSpPr>
          <p:cNvPr id="6" name="Text 4"/>
          <p:cNvSpPr/>
          <p:nvPr/>
        </p:nvSpPr>
        <p:spPr>
          <a:xfrm>
            <a:off x="640080" y="2057400"/>
            <a:ext cx="3657600" cy="2560320"/>
          </a:xfrm>
          <a:prstGeom prst="rect">
            <a:avLst/>
          </a:prstGeom>
          <a:noFill/>
          <a:ln/>
        </p:spPr>
        <p:txBody>
          <a:bodyPr wrap="square" rtlCol="0" anchor="ctr"/>
          <a:lstStyle/>
          <a:p>
            <a:pPr marL="342892" indent="-342892" defTabSz="342900">
              <a:buSzPct val="100000"/>
              <a:buFontTx/>
              <a:buChar char="•"/>
            </a:pPr>
            <a:r>
              <a:rPr lang="en-US" sz="1400" dirty="0">
                <a:solidFill>
                  <a:srgbClr val="2C3E50"/>
                </a:solidFill>
                <a:latin typeface="Rockwell" panose="02060603020205020403"/>
              </a:rPr>
              <a:t>Origin: England (late 1800s)</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Cross: Rouen × Runner × Mallard</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Light breed: 4-4.5 lbs (1.8-2.0 kg)</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Khaki brown plumage</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Drakes: darker head with green sheen</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Active, energetic temperament</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Excellent foragers</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Hardy in hot and cold climates</a:t>
            </a:r>
            <a:endParaRPr lang="en-US" sz="1400" dirty="0">
              <a:solidFill>
                <a:prstClr val="white"/>
              </a:solidFill>
              <a:latin typeface="Rockwell" panose="02060603020205020403"/>
            </a:endParaRPr>
          </a:p>
        </p:txBody>
      </p:sp>
      <p:sp>
        <p:nvSpPr>
          <p:cNvPr id="7" name="Shape 5"/>
          <p:cNvSpPr/>
          <p:nvPr/>
        </p:nvSpPr>
        <p:spPr>
          <a:xfrm>
            <a:off x="4663440" y="1879899"/>
            <a:ext cx="4023360" cy="2915322"/>
          </a:xfrm>
          <a:prstGeom prst="rect">
            <a:avLst/>
          </a:prstGeom>
          <a:solidFill>
            <a:srgbClr val="FFFFFF"/>
          </a:solidFill>
          <a:ln w="12700">
            <a:solidFill>
              <a:srgbClr val="A7BEAE"/>
            </a:solidFill>
            <a:prstDash val="solid"/>
          </a:ln>
        </p:spPr>
        <p:txBody>
          <a:bodyPr/>
          <a:lstStyle/>
          <a:p>
            <a:pPr defTabSz="342900"/>
            <a:endParaRPr lang="en-US">
              <a:solidFill>
                <a:prstClr val="white"/>
              </a:solidFill>
              <a:latin typeface="Rockwell" panose="02060603020205020403"/>
            </a:endParaRPr>
          </a:p>
        </p:txBody>
      </p:sp>
      <p:sp>
        <p:nvSpPr>
          <p:cNvPr id="8" name="Text 6"/>
          <p:cNvSpPr/>
          <p:nvPr/>
        </p:nvSpPr>
        <p:spPr>
          <a:xfrm>
            <a:off x="4754880" y="1879899"/>
            <a:ext cx="3840480" cy="517613"/>
          </a:xfrm>
          <a:prstGeom prst="rect">
            <a:avLst/>
          </a:prstGeom>
          <a:noFill/>
          <a:ln/>
        </p:spPr>
        <p:txBody>
          <a:bodyPr wrap="square" rtlCol="0" anchor="ctr"/>
          <a:lstStyle/>
          <a:p>
            <a:pPr defTabSz="342900"/>
            <a:r>
              <a:rPr lang="en-US" b="1" dirty="0">
                <a:solidFill>
                  <a:srgbClr val="B85042"/>
                </a:solidFill>
                <a:latin typeface="Rockwell" panose="02060603020205020403"/>
              </a:rPr>
              <a:t>Exceptional Egg Production</a:t>
            </a:r>
            <a:endParaRPr lang="en-US" dirty="0">
              <a:solidFill>
                <a:prstClr val="white"/>
              </a:solidFill>
              <a:latin typeface="Rockwell" panose="02060603020205020403"/>
            </a:endParaRPr>
          </a:p>
        </p:txBody>
      </p:sp>
      <p:sp>
        <p:nvSpPr>
          <p:cNvPr id="9" name="Text 7"/>
          <p:cNvSpPr/>
          <p:nvPr/>
        </p:nvSpPr>
        <p:spPr>
          <a:xfrm>
            <a:off x="4754880" y="2057400"/>
            <a:ext cx="3840480" cy="2560320"/>
          </a:xfrm>
          <a:prstGeom prst="rect">
            <a:avLst/>
          </a:prstGeom>
          <a:noFill/>
          <a:ln/>
        </p:spPr>
        <p:txBody>
          <a:bodyPr wrap="square" rtlCol="0" anchor="ctr"/>
          <a:lstStyle/>
          <a:p>
            <a:pPr marL="342892" indent="-342892" defTabSz="342900">
              <a:buSzPct val="100000"/>
              <a:buFontTx/>
              <a:buChar char="•"/>
            </a:pPr>
            <a:r>
              <a:rPr lang="en-US" sz="1400" dirty="0">
                <a:solidFill>
                  <a:srgbClr val="2C3E50"/>
                </a:solidFill>
                <a:latin typeface="Rockwell" panose="02060603020205020403"/>
              </a:rPr>
              <a:t>300-340 eggs per year</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World record: 365 eggs in 365 days!</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Egg color: White/cream/green-tinted</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Egg weight: 75-85g</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Start laying: 5-7 months</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Lay throughout the year</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Rarely go broody (continuous laying)</a:t>
            </a:r>
            <a:endParaRPr lang="en-US" sz="1400" dirty="0">
              <a:solidFill>
                <a:prstClr val="white"/>
              </a:solidFill>
              <a:latin typeface="Rockwell" panose="02060603020205020403"/>
            </a:endParaRPr>
          </a:p>
          <a:p>
            <a:pPr marL="342892" indent="-342892" defTabSz="342900">
              <a:buSzPct val="100000"/>
              <a:buFontTx/>
              <a:buChar char="•"/>
            </a:pPr>
            <a:r>
              <a:rPr lang="en-US" sz="1400" dirty="0">
                <a:solidFill>
                  <a:srgbClr val="2C3E50"/>
                </a:solidFill>
                <a:latin typeface="Rockwell" panose="02060603020205020403"/>
              </a:rPr>
              <a:t>Superior to chickens in egg production</a:t>
            </a:r>
            <a:endParaRPr lang="en-US" sz="1400" dirty="0">
              <a:solidFill>
                <a:prstClr val="white"/>
              </a:solidFill>
              <a:latin typeface="Rockwell" panose="02060603020205020403"/>
            </a:endParaRPr>
          </a:p>
        </p:txBody>
      </p:sp>
      <p:pic>
        <p:nvPicPr>
          <p:cNvPr id="9218" name="Picture 2" descr="Breed Spotlight: Khaki Campbell Duck | Meyer Hatchery Blog">
            <a:extLst>
              <a:ext uri="{FF2B5EF4-FFF2-40B4-BE49-F238E27FC236}">
                <a16:creationId xmlns:a16="http://schemas.microsoft.com/office/drawing/2014/main" id="{1C76F2BB-B557-E6A0-3B17-9E15DC0E1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8698" y="41198"/>
            <a:ext cx="2440982" cy="1553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9">
    <p:bg>
      <p:bgPr>
        <a:solidFill>
          <a:srgbClr val="121218"/>
        </a:solidFill>
        <a:effectLst/>
      </p:bgPr>
    </p:bg>
    <p:spTree>
      <p:nvGrpSpPr>
        <p:cNvPr id="1" name=""/>
        <p:cNvGrpSpPr/>
        <p:nvPr/>
      </p:nvGrpSpPr>
      <p:grpSpPr>
        <a:xfrm>
          <a:off x="0" y="0"/>
          <a:ext cx="0" cy="0"/>
          <a:chOff x="0" y="0"/>
          <a:chExt cx="0" cy="0"/>
        </a:xfrm>
      </p:grpSpPr>
      <p:sp>
        <p:nvSpPr>
          <p:cNvPr id="2" name="Shape 0"/>
          <p:cNvSpPr/>
          <p:nvPr/>
        </p:nvSpPr>
        <p:spPr>
          <a:xfrm>
            <a:off x="330027" y="65012"/>
            <a:ext cx="5098436" cy="777240"/>
          </a:xfrm>
          <a:prstGeom prst="rect">
            <a:avLst/>
          </a:prstGeom>
          <a:solidFill>
            <a:srgbClr val="111111"/>
          </a:solidFill>
          <a:ln w="12700">
            <a:solidFill>
              <a:srgbClr val="111111"/>
            </a:solidFill>
            <a:prstDash val="solid"/>
          </a:ln>
        </p:spPr>
        <p:txBody>
          <a:bodyPr/>
          <a:lstStyle/>
          <a:p>
            <a:endParaRPr lang="en-US"/>
          </a:p>
        </p:txBody>
      </p:sp>
      <p:sp>
        <p:nvSpPr>
          <p:cNvPr id="3" name="Shape 1"/>
          <p:cNvSpPr/>
          <p:nvPr/>
        </p:nvSpPr>
        <p:spPr>
          <a:xfrm>
            <a:off x="0" y="777240"/>
            <a:ext cx="9144000" cy="45720"/>
          </a:xfrm>
          <a:prstGeom prst="rect">
            <a:avLst/>
          </a:prstGeom>
          <a:solidFill>
            <a:srgbClr val="D4831A"/>
          </a:solidFill>
          <a:ln w="12700">
            <a:solidFill>
              <a:srgbClr val="D4831A"/>
            </a:solidFill>
            <a:prstDash val="solid"/>
          </a:ln>
        </p:spPr>
        <p:txBody>
          <a:bodyPr/>
          <a:lstStyle/>
          <a:p>
            <a:endParaRPr lang="en-US"/>
          </a:p>
        </p:txBody>
      </p:sp>
      <p:sp>
        <p:nvSpPr>
          <p:cNvPr id="4" name="Text 2"/>
          <p:cNvSpPr/>
          <p:nvPr/>
        </p:nvSpPr>
        <p:spPr>
          <a:xfrm>
            <a:off x="274320" y="36576"/>
            <a:ext cx="4520704" cy="457200"/>
          </a:xfrm>
          <a:prstGeom prst="rect">
            <a:avLst/>
          </a:prstGeom>
          <a:noFill/>
          <a:ln/>
        </p:spPr>
        <p:txBody>
          <a:bodyPr wrap="square" lIns="0" tIns="0" rIns="0" bIns="0" rtlCol="0" anchor="ctr"/>
          <a:lstStyle/>
          <a:p>
            <a:pPr marL="0" indent="0">
              <a:buNone/>
            </a:pPr>
            <a:r>
              <a:rPr lang="en-US" sz="2000" b="1" dirty="0">
                <a:solidFill>
                  <a:srgbClr val="FFFFFF"/>
                </a:solidFill>
                <a:latin typeface="Arial Black" pitchFamily="34" charset="0"/>
                <a:ea typeface="Arial Black" pitchFamily="34" charset="-122"/>
                <a:cs typeface="Arial Black" pitchFamily="34" charset="-120"/>
              </a:rPr>
              <a:t>Indian Runner Duck</a:t>
            </a:r>
            <a:endParaRPr lang="en-US" sz="2000" dirty="0"/>
          </a:p>
        </p:txBody>
      </p:sp>
      <p:sp>
        <p:nvSpPr>
          <p:cNvPr id="5" name="Text 3"/>
          <p:cNvSpPr/>
          <p:nvPr/>
        </p:nvSpPr>
        <p:spPr>
          <a:xfrm>
            <a:off x="274320" y="493776"/>
            <a:ext cx="8595360" cy="256032"/>
          </a:xfrm>
          <a:prstGeom prst="rect">
            <a:avLst/>
          </a:prstGeom>
          <a:noFill/>
          <a:ln/>
        </p:spPr>
        <p:txBody>
          <a:bodyPr wrap="square" lIns="0" tIns="0" rIns="0" bIns="0" rtlCol="0" anchor="ctr"/>
          <a:lstStyle/>
          <a:p>
            <a:pPr marL="0" indent="0">
              <a:buNone/>
            </a:pPr>
            <a:r>
              <a:rPr lang="en-US" sz="1600" dirty="0">
                <a:solidFill>
                  <a:srgbClr val="E8A142"/>
                </a:solidFill>
                <a:latin typeface="Calibri" pitchFamily="34" charset="0"/>
                <a:ea typeface="Calibri" pitchFamily="34" charset="-122"/>
                <a:cs typeface="Calibri" pitchFamily="34" charset="-120"/>
              </a:rPr>
              <a:t>Upright Foraging Duck – Pest Control &amp; Egg Production</a:t>
            </a:r>
            <a:endParaRPr lang="en-US" sz="1600" dirty="0"/>
          </a:p>
        </p:txBody>
      </p:sp>
      <p:sp>
        <p:nvSpPr>
          <p:cNvPr id="11" name="Shape 9"/>
          <p:cNvSpPr/>
          <p:nvPr/>
        </p:nvSpPr>
        <p:spPr>
          <a:xfrm>
            <a:off x="2331720" y="914400"/>
            <a:ext cx="2880360" cy="3566160"/>
          </a:xfrm>
          <a:prstGeom prst="rect">
            <a:avLst/>
          </a:prstGeom>
          <a:solidFill>
            <a:srgbClr val="111111"/>
          </a:solidFill>
          <a:ln w="12700">
            <a:solidFill>
              <a:srgbClr val="D4831A"/>
            </a:solidFill>
            <a:prstDash val="solid"/>
          </a:ln>
        </p:spPr>
        <p:txBody>
          <a:bodyPr/>
          <a:lstStyle/>
          <a:p>
            <a:endParaRPr lang="en-US"/>
          </a:p>
        </p:txBody>
      </p:sp>
      <p:sp>
        <p:nvSpPr>
          <p:cNvPr id="12" name="Shape 10"/>
          <p:cNvSpPr/>
          <p:nvPr/>
        </p:nvSpPr>
        <p:spPr>
          <a:xfrm>
            <a:off x="2331720" y="914400"/>
            <a:ext cx="2880360" cy="384048"/>
          </a:xfrm>
          <a:prstGeom prst="rect">
            <a:avLst/>
          </a:prstGeom>
          <a:solidFill>
            <a:srgbClr val="D4831A"/>
          </a:solidFill>
          <a:ln w="12700">
            <a:solidFill>
              <a:srgbClr val="D4831A"/>
            </a:solidFill>
            <a:prstDash val="solid"/>
          </a:ln>
        </p:spPr>
        <p:txBody>
          <a:bodyPr/>
          <a:lstStyle/>
          <a:p>
            <a:endParaRPr lang="en-US"/>
          </a:p>
        </p:txBody>
      </p:sp>
      <p:sp>
        <p:nvSpPr>
          <p:cNvPr id="13" name="Text 11"/>
          <p:cNvSpPr/>
          <p:nvPr/>
        </p:nvSpPr>
        <p:spPr>
          <a:xfrm>
            <a:off x="2331720" y="914400"/>
            <a:ext cx="2880360" cy="384048"/>
          </a:xfrm>
          <a:prstGeom prst="rect">
            <a:avLst/>
          </a:prstGeom>
          <a:noFill/>
          <a:ln/>
        </p:spPr>
        <p:txBody>
          <a:bodyPr wrap="square" lIns="0" tIns="0" rIns="0" bIns="0" rtlCol="0" anchor="ctr"/>
          <a:lstStyle/>
          <a:p>
            <a:pPr marL="0" indent="0" algn="ctr">
              <a:buNone/>
            </a:pPr>
            <a:r>
              <a:rPr lang="en-US" sz="1600" b="1" dirty="0">
                <a:solidFill>
                  <a:srgbClr val="FFFFFF"/>
                </a:solidFill>
                <a:latin typeface="Calibri" pitchFamily="34" charset="0"/>
                <a:ea typeface="Calibri" pitchFamily="34" charset="-122"/>
                <a:cs typeface="Calibri" pitchFamily="34" charset="-120"/>
              </a:rPr>
              <a:t>Characteristics</a:t>
            </a:r>
            <a:endParaRPr lang="en-US" sz="1600" dirty="0"/>
          </a:p>
        </p:txBody>
      </p:sp>
      <p:sp>
        <p:nvSpPr>
          <p:cNvPr id="14" name="Text 12"/>
          <p:cNvSpPr/>
          <p:nvPr/>
        </p:nvSpPr>
        <p:spPr>
          <a:xfrm>
            <a:off x="2404872" y="1353312"/>
            <a:ext cx="2734056" cy="3127248"/>
          </a:xfrm>
          <a:prstGeom prst="rect">
            <a:avLst/>
          </a:prstGeom>
          <a:noFill/>
          <a:ln/>
        </p:spPr>
        <p:txBody>
          <a:bodyPr wrap="square" rtlCol="0" anchor="ctr"/>
          <a:lstStyle/>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Distinctive upright posture – runs not waddles</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200–300 eggs per year – outstanding layer</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Excellent pest control in gardens &amp; fields</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Thrives without swimming water</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Light body weight (1.4–2 kg) – lower feed cost</a:t>
            </a:r>
            <a:endParaRPr lang="en-US" sz="1400" dirty="0"/>
          </a:p>
          <a:p>
            <a:pPr marL="342900" indent="-342900">
              <a:buSzPct val="100000"/>
              <a:buChar char="•"/>
            </a:pPr>
            <a:r>
              <a:rPr lang="en-US" sz="1400" dirty="0">
                <a:solidFill>
                  <a:srgbClr val="FFFFFF"/>
                </a:solidFill>
                <a:latin typeface="Calibri" pitchFamily="34" charset="0"/>
                <a:ea typeface="Calibri" pitchFamily="34" charset="-122"/>
                <a:cs typeface="Calibri" pitchFamily="34" charset="-120"/>
              </a:rPr>
              <a:t>Available in Fawn &amp; White, Black, Blue varieties</a:t>
            </a:r>
            <a:endParaRPr lang="en-US" sz="1400" dirty="0"/>
          </a:p>
        </p:txBody>
      </p:sp>
      <p:sp>
        <p:nvSpPr>
          <p:cNvPr id="15" name="Shape 13"/>
          <p:cNvSpPr/>
          <p:nvPr/>
        </p:nvSpPr>
        <p:spPr>
          <a:xfrm>
            <a:off x="5303520" y="914400"/>
            <a:ext cx="3566160" cy="3566160"/>
          </a:xfrm>
          <a:prstGeom prst="rect">
            <a:avLst/>
          </a:prstGeom>
          <a:solidFill>
            <a:srgbClr val="111111"/>
          </a:solidFill>
          <a:ln w="12700">
            <a:solidFill>
              <a:srgbClr val="D4831A"/>
            </a:solidFill>
            <a:prstDash val="solid"/>
          </a:ln>
        </p:spPr>
        <p:txBody>
          <a:bodyPr/>
          <a:lstStyle/>
          <a:p>
            <a:endParaRPr lang="en-US"/>
          </a:p>
        </p:txBody>
      </p:sp>
      <p:sp>
        <p:nvSpPr>
          <p:cNvPr id="16" name="Shape 14"/>
          <p:cNvSpPr/>
          <p:nvPr/>
        </p:nvSpPr>
        <p:spPr>
          <a:xfrm>
            <a:off x="5303520" y="914400"/>
            <a:ext cx="3566160" cy="384048"/>
          </a:xfrm>
          <a:prstGeom prst="rect">
            <a:avLst/>
          </a:prstGeom>
          <a:solidFill>
            <a:srgbClr val="D4831A"/>
          </a:solidFill>
          <a:ln w="12700">
            <a:solidFill>
              <a:srgbClr val="D4831A"/>
            </a:solidFill>
            <a:prstDash val="solid"/>
          </a:ln>
        </p:spPr>
        <p:txBody>
          <a:bodyPr/>
          <a:lstStyle/>
          <a:p>
            <a:endParaRPr lang="en-US"/>
          </a:p>
        </p:txBody>
      </p:sp>
      <p:sp>
        <p:nvSpPr>
          <p:cNvPr id="17" name="Text 15"/>
          <p:cNvSpPr/>
          <p:nvPr/>
        </p:nvSpPr>
        <p:spPr>
          <a:xfrm>
            <a:off x="5303520" y="914400"/>
            <a:ext cx="3566160" cy="384048"/>
          </a:xfrm>
          <a:prstGeom prst="rect">
            <a:avLst/>
          </a:prstGeom>
          <a:noFill/>
          <a:ln/>
        </p:spPr>
        <p:txBody>
          <a:bodyPr wrap="square" lIns="0" tIns="0" rIns="0" bIns="0" rtlCol="0" anchor="ctr"/>
          <a:lstStyle/>
          <a:p>
            <a:pPr marL="0" indent="0" algn="ctr">
              <a:buNone/>
            </a:pPr>
            <a:r>
              <a:rPr lang="en-US" sz="1600" b="1" dirty="0">
                <a:solidFill>
                  <a:srgbClr val="FFFFFF"/>
                </a:solidFill>
                <a:latin typeface="Calibri" pitchFamily="34" charset="0"/>
                <a:ea typeface="Calibri" pitchFamily="34" charset="-122"/>
                <a:cs typeface="Calibri" pitchFamily="34" charset="-120"/>
              </a:rPr>
              <a:t>Key Metrics</a:t>
            </a:r>
            <a:endParaRPr lang="en-US" sz="1600" dirty="0"/>
          </a:p>
        </p:txBody>
      </p:sp>
      <p:sp>
        <p:nvSpPr>
          <p:cNvPr id="18" name="Text 16"/>
          <p:cNvSpPr/>
          <p:nvPr/>
        </p:nvSpPr>
        <p:spPr>
          <a:xfrm>
            <a:off x="5440680" y="1389888"/>
            <a:ext cx="1737360" cy="457200"/>
          </a:xfrm>
          <a:prstGeom prst="rect">
            <a:avLst/>
          </a:prstGeom>
          <a:noFill/>
          <a:ln/>
        </p:spPr>
        <p:txBody>
          <a:bodyPr wrap="square" lIns="0" tIns="0" rIns="0" bIns="0" rtlCol="0" anchor="ctr"/>
          <a:lstStyle/>
          <a:p>
            <a:pPr marL="0" indent="0">
              <a:buNone/>
            </a:pPr>
            <a:r>
              <a:rPr lang="en-US" sz="1200" b="1" dirty="0">
                <a:solidFill>
                  <a:srgbClr val="E8A142"/>
                </a:solidFill>
                <a:latin typeface="Calibri" pitchFamily="34" charset="0"/>
                <a:ea typeface="Calibri" pitchFamily="34" charset="-122"/>
                <a:cs typeface="Calibri" pitchFamily="34" charset="-120"/>
              </a:rPr>
              <a:t>Body weight:</a:t>
            </a:r>
            <a:endParaRPr lang="en-US" sz="1200" dirty="0"/>
          </a:p>
        </p:txBody>
      </p:sp>
      <p:sp>
        <p:nvSpPr>
          <p:cNvPr id="19" name="Text 17"/>
          <p:cNvSpPr/>
          <p:nvPr/>
        </p:nvSpPr>
        <p:spPr>
          <a:xfrm>
            <a:off x="7178040" y="1389888"/>
            <a:ext cx="1600200" cy="45720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1.4–2 kg</a:t>
            </a:r>
            <a:endParaRPr lang="en-US" sz="1200" dirty="0"/>
          </a:p>
        </p:txBody>
      </p:sp>
      <p:sp>
        <p:nvSpPr>
          <p:cNvPr id="20" name="Text 18"/>
          <p:cNvSpPr/>
          <p:nvPr/>
        </p:nvSpPr>
        <p:spPr>
          <a:xfrm>
            <a:off x="5440680" y="1975104"/>
            <a:ext cx="1737360" cy="457200"/>
          </a:xfrm>
          <a:prstGeom prst="rect">
            <a:avLst/>
          </a:prstGeom>
          <a:noFill/>
          <a:ln/>
        </p:spPr>
        <p:txBody>
          <a:bodyPr wrap="square" lIns="0" tIns="0" rIns="0" bIns="0" rtlCol="0" anchor="ctr"/>
          <a:lstStyle/>
          <a:p>
            <a:pPr marL="0" indent="0">
              <a:buNone/>
            </a:pPr>
            <a:r>
              <a:rPr lang="en-US" sz="1200" b="1" dirty="0">
                <a:solidFill>
                  <a:srgbClr val="E8A142"/>
                </a:solidFill>
                <a:latin typeface="Calibri" pitchFamily="34" charset="0"/>
                <a:ea typeface="Calibri" pitchFamily="34" charset="-122"/>
                <a:cs typeface="Calibri" pitchFamily="34" charset="-120"/>
              </a:rPr>
              <a:t>Egg production:</a:t>
            </a:r>
            <a:endParaRPr lang="en-US" sz="1200" dirty="0"/>
          </a:p>
        </p:txBody>
      </p:sp>
      <p:sp>
        <p:nvSpPr>
          <p:cNvPr id="21" name="Text 19"/>
          <p:cNvSpPr/>
          <p:nvPr/>
        </p:nvSpPr>
        <p:spPr>
          <a:xfrm>
            <a:off x="7178040" y="1975104"/>
            <a:ext cx="1600200" cy="45720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200–300/year</a:t>
            </a:r>
            <a:endParaRPr lang="en-US" sz="1200" dirty="0"/>
          </a:p>
        </p:txBody>
      </p:sp>
      <p:sp>
        <p:nvSpPr>
          <p:cNvPr id="22" name="Text 20"/>
          <p:cNvSpPr/>
          <p:nvPr/>
        </p:nvSpPr>
        <p:spPr>
          <a:xfrm>
            <a:off x="5440680" y="2560320"/>
            <a:ext cx="1737360" cy="457200"/>
          </a:xfrm>
          <a:prstGeom prst="rect">
            <a:avLst/>
          </a:prstGeom>
          <a:noFill/>
          <a:ln/>
        </p:spPr>
        <p:txBody>
          <a:bodyPr wrap="square" lIns="0" tIns="0" rIns="0" bIns="0" rtlCol="0" anchor="ctr"/>
          <a:lstStyle/>
          <a:p>
            <a:pPr marL="0" indent="0">
              <a:buNone/>
            </a:pPr>
            <a:r>
              <a:rPr lang="en-US" sz="1200" b="1" dirty="0">
                <a:solidFill>
                  <a:srgbClr val="E8A142"/>
                </a:solidFill>
                <a:latin typeface="Calibri" pitchFamily="34" charset="0"/>
                <a:ea typeface="Calibri" pitchFamily="34" charset="-122"/>
                <a:cs typeface="Calibri" pitchFamily="34" charset="-120"/>
              </a:rPr>
              <a:t>Egg size:</a:t>
            </a:r>
            <a:endParaRPr lang="en-US" sz="1200" dirty="0"/>
          </a:p>
        </p:txBody>
      </p:sp>
      <p:sp>
        <p:nvSpPr>
          <p:cNvPr id="23" name="Text 21"/>
          <p:cNvSpPr/>
          <p:nvPr/>
        </p:nvSpPr>
        <p:spPr>
          <a:xfrm>
            <a:off x="7178040" y="2560320"/>
            <a:ext cx="1600200" cy="45720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65–80 g</a:t>
            </a:r>
            <a:endParaRPr lang="en-US" sz="1200" dirty="0"/>
          </a:p>
        </p:txBody>
      </p:sp>
      <p:sp>
        <p:nvSpPr>
          <p:cNvPr id="24" name="Text 22"/>
          <p:cNvSpPr/>
          <p:nvPr/>
        </p:nvSpPr>
        <p:spPr>
          <a:xfrm>
            <a:off x="5440680" y="3145536"/>
            <a:ext cx="1737360" cy="457200"/>
          </a:xfrm>
          <a:prstGeom prst="rect">
            <a:avLst/>
          </a:prstGeom>
          <a:noFill/>
          <a:ln/>
        </p:spPr>
        <p:txBody>
          <a:bodyPr wrap="square" lIns="0" tIns="0" rIns="0" bIns="0" rtlCol="0" anchor="ctr"/>
          <a:lstStyle/>
          <a:p>
            <a:pPr marL="0" indent="0">
              <a:buNone/>
            </a:pPr>
            <a:r>
              <a:rPr lang="en-US" sz="1200" b="1" dirty="0">
                <a:solidFill>
                  <a:srgbClr val="E8A142"/>
                </a:solidFill>
                <a:latin typeface="Calibri" pitchFamily="34" charset="0"/>
                <a:ea typeface="Calibri" pitchFamily="34" charset="-122"/>
                <a:cs typeface="Calibri" pitchFamily="34" charset="-120"/>
              </a:rPr>
              <a:t>Incubation:</a:t>
            </a:r>
            <a:endParaRPr lang="en-US" sz="1200" dirty="0"/>
          </a:p>
        </p:txBody>
      </p:sp>
      <p:sp>
        <p:nvSpPr>
          <p:cNvPr id="25" name="Text 23"/>
          <p:cNvSpPr/>
          <p:nvPr/>
        </p:nvSpPr>
        <p:spPr>
          <a:xfrm>
            <a:off x="7178040" y="3145536"/>
            <a:ext cx="1600200" cy="45720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28 days</a:t>
            </a:r>
            <a:endParaRPr lang="en-US" sz="1200" dirty="0"/>
          </a:p>
        </p:txBody>
      </p:sp>
      <p:sp>
        <p:nvSpPr>
          <p:cNvPr id="26" name="Text 24"/>
          <p:cNvSpPr/>
          <p:nvPr/>
        </p:nvSpPr>
        <p:spPr>
          <a:xfrm>
            <a:off x="5440680" y="3730752"/>
            <a:ext cx="1737360" cy="457200"/>
          </a:xfrm>
          <a:prstGeom prst="rect">
            <a:avLst/>
          </a:prstGeom>
          <a:noFill/>
          <a:ln/>
        </p:spPr>
        <p:txBody>
          <a:bodyPr wrap="square" lIns="0" tIns="0" rIns="0" bIns="0" rtlCol="0" anchor="ctr"/>
          <a:lstStyle/>
          <a:p>
            <a:pPr marL="0" indent="0">
              <a:buNone/>
            </a:pPr>
            <a:r>
              <a:rPr lang="en-US" sz="1200" b="1" dirty="0">
                <a:solidFill>
                  <a:srgbClr val="E8A142"/>
                </a:solidFill>
                <a:latin typeface="Calibri" pitchFamily="34" charset="0"/>
                <a:ea typeface="Calibri" pitchFamily="34" charset="-122"/>
                <a:cs typeface="Calibri" pitchFamily="34" charset="-120"/>
              </a:rPr>
              <a:t>Market age:</a:t>
            </a:r>
            <a:endParaRPr lang="en-US" sz="1200" dirty="0"/>
          </a:p>
        </p:txBody>
      </p:sp>
      <p:sp>
        <p:nvSpPr>
          <p:cNvPr id="27" name="Text 25"/>
          <p:cNvSpPr/>
          <p:nvPr/>
        </p:nvSpPr>
        <p:spPr>
          <a:xfrm>
            <a:off x="7178040" y="3730752"/>
            <a:ext cx="1600200" cy="45720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16–20 weeks</a:t>
            </a:r>
            <a:endParaRPr lang="en-US" sz="1200" dirty="0"/>
          </a:p>
        </p:txBody>
      </p:sp>
      <p:pic>
        <p:nvPicPr>
          <p:cNvPr id="31" name="Picture 30">
            <a:extLst>
              <a:ext uri="{FF2B5EF4-FFF2-40B4-BE49-F238E27FC236}">
                <a16:creationId xmlns:a16="http://schemas.microsoft.com/office/drawing/2014/main" id="{85A8F2B4-04B7-101E-454D-EAC511B38A94}"/>
              </a:ext>
            </a:extLst>
          </p:cNvPr>
          <p:cNvPicPr>
            <a:picLocks noChangeAspect="1"/>
          </p:cNvPicPr>
          <p:nvPr/>
        </p:nvPicPr>
        <p:blipFill>
          <a:blip r:embed="rId3"/>
          <a:stretch>
            <a:fillRect/>
          </a:stretch>
        </p:blipFill>
        <p:spPr>
          <a:xfrm>
            <a:off x="-54814" y="914400"/>
            <a:ext cx="2236958" cy="1970533"/>
          </a:xfrm>
          <a:prstGeom prst="rect">
            <a:avLst/>
          </a:prstGeom>
        </p:spPr>
      </p:pic>
      <p:pic>
        <p:nvPicPr>
          <p:cNvPr id="12290" name="Picture 2" descr="14 best images about Indian Runner Ducks on Pinterest | Gardens ...">
            <a:extLst>
              <a:ext uri="{FF2B5EF4-FFF2-40B4-BE49-F238E27FC236}">
                <a16:creationId xmlns:a16="http://schemas.microsoft.com/office/drawing/2014/main" id="{EA98B690-95FD-118E-FDC8-122031F62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4" y="2866309"/>
            <a:ext cx="2236957" cy="2258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Rouen Duck: Breed Profile, Traits, Pictures &amp; More">
            <a:extLst>
              <a:ext uri="{FF2B5EF4-FFF2-40B4-BE49-F238E27FC236}">
                <a16:creationId xmlns:a16="http://schemas.microsoft.com/office/drawing/2014/main" id="{2C150BD0-7FB1-559D-4D05-F7F29D193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38" y="1189605"/>
            <a:ext cx="5512045" cy="36739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8AFAAC-D6BE-BE3C-9747-757C9A854CCA}"/>
              </a:ext>
            </a:extLst>
          </p:cNvPr>
          <p:cNvSpPr txBox="1"/>
          <p:nvPr/>
        </p:nvSpPr>
        <p:spPr>
          <a:xfrm>
            <a:off x="1232451" y="279954"/>
            <a:ext cx="3114261" cy="707886"/>
          </a:xfrm>
          <a:prstGeom prst="rect">
            <a:avLst/>
          </a:prstGeom>
          <a:noFill/>
        </p:spPr>
        <p:txBody>
          <a:bodyPr wrap="square" rtlCol="0">
            <a:spAutoFit/>
          </a:bodyPr>
          <a:lstStyle/>
          <a:p>
            <a:r>
              <a:rPr lang="en-US" sz="4000" dirty="0" err="1"/>
              <a:t>ro</a:t>
            </a:r>
            <a:r>
              <a:rPr lang="en-US" sz="4000" dirty="0" err="1">
                <a:solidFill>
                  <a:schemeClr val="bg1"/>
                </a:solidFill>
              </a:rPr>
              <a:t>Rouen</a:t>
            </a:r>
            <a:r>
              <a:rPr lang="en-US" sz="4000" dirty="0">
                <a:solidFill>
                  <a:schemeClr val="bg1"/>
                </a:solidFill>
              </a:rPr>
              <a:t> Duck</a:t>
            </a:r>
            <a:endParaRPr lang="en-US" sz="4000" dirty="0"/>
          </a:p>
        </p:txBody>
      </p:sp>
      <p:sp>
        <p:nvSpPr>
          <p:cNvPr id="3" name="TextBox 2">
            <a:extLst>
              <a:ext uri="{FF2B5EF4-FFF2-40B4-BE49-F238E27FC236}">
                <a16:creationId xmlns:a16="http://schemas.microsoft.com/office/drawing/2014/main" id="{0D303D97-262A-472D-11BA-FE628E899F1B}"/>
              </a:ext>
            </a:extLst>
          </p:cNvPr>
          <p:cNvSpPr txBox="1"/>
          <p:nvPr/>
        </p:nvSpPr>
        <p:spPr>
          <a:xfrm>
            <a:off x="5989983" y="2345635"/>
            <a:ext cx="3008243" cy="2308324"/>
          </a:xfrm>
          <a:prstGeom prst="rect">
            <a:avLst/>
          </a:prstGeom>
          <a:noFill/>
        </p:spPr>
        <p:txBody>
          <a:bodyPr wrap="square" rtlCol="0">
            <a:spAutoFit/>
          </a:bodyPr>
          <a:lstStyle/>
          <a:p>
            <a:r>
              <a:rPr lang="en-US" dirty="0">
                <a:solidFill>
                  <a:schemeClr val="accent2"/>
                </a:solidFill>
              </a:rPr>
              <a:t>Ideal butchering weight at 10-12 weeks.</a:t>
            </a:r>
          </a:p>
          <a:p>
            <a:r>
              <a:rPr lang="en-US" dirty="0">
                <a:solidFill>
                  <a:schemeClr val="accent2"/>
                </a:solidFill>
              </a:rPr>
              <a:t>Calm and gentle ducks.</a:t>
            </a:r>
          </a:p>
          <a:p>
            <a:r>
              <a:rPr lang="en-US" dirty="0">
                <a:solidFill>
                  <a:schemeClr val="accent2"/>
                </a:solidFill>
              </a:rPr>
              <a:t>Lay 140-180 eggs a year.</a:t>
            </a:r>
          </a:p>
          <a:p>
            <a:r>
              <a:rPr lang="en-US" dirty="0">
                <a:solidFill>
                  <a:schemeClr val="accent2"/>
                </a:solidFill>
              </a:rPr>
              <a:t>Excellent foragers and adapt to various climates.</a:t>
            </a:r>
            <a:r>
              <a:rPr lang="en-US" dirty="0"/>
              <a:t> </a:t>
            </a:r>
            <a:r>
              <a:rPr lang="en-US" dirty="0" err="1"/>
              <a:t>butchering</a:t>
            </a:r>
            <a:r>
              <a:rPr lang="en-US" dirty="0"/>
              <a:t> weight at 10-12 weeks</a:t>
            </a:r>
          </a:p>
        </p:txBody>
      </p:sp>
    </p:spTree>
    <p:extLst>
      <p:ext uri="{BB962C8B-B14F-4D97-AF65-F5344CB8AC3E}">
        <p14:creationId xmlns:p14="http://schemas.microsoft.com/office/powerpoint/2010/main" val="21016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4455</TotalTime>
  <Words>5677</Words>
  <Application>Microsoft Office PowerPoint</Application>
  <PresentationFormat>On-screen Show (16:9)</PresentationFormat>
  <Paragraphs>714</Paragraphs>
  <Slides>51</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Arial</vt:lpstr>
      <vt:lpstr>Arial Black</vt:lpstr>
      <vt:lpstr>Calibri</vt:lpstr>
      <vt:lpstr>Rockwell</vt:lpstr>
      <vt:lpstr>Wingdings</vt:lpstr>
      <vt:lpstr>Office Theme</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duck farming on the rise</vt:lpstr>
      <vt:lpstr>PowerPoint Presentation</vt:lpstr>
      <vt:lpstr>PowerPoint Presentation</vt:lpstr>
      <vt:lpstr>PowerPoint Presentation</vt:lpstr>
      <vt:lpstr>PowerPoint Presentation</vt:lpstr>
      <vt:lpstr>PowerPoint Presentation</vt:lpstr>
      <vt:lpstr>Starting a duck farming business</vt:lpstr>
      <vt:lpstr>Advantages of duck farming</vt:lpstr>
      <vt:lpstr>Choosing your duck</vt:lpstr>
      <vt:lpstr>Duck Eggs and rearing ducks</vt:lpstr>
      <vt:lpstr>Duck housing and management</vt:lpstr>
      <vt:lpstr>Methods of raising ducks</vt:lpstr>
      <vt:lpstr>Small home flock</vt:lpstr>
      <vt:lpstr>Open ponds</vt:lpstr>
      <vt:lpstr>HERDING duck management</vt:lpstr>
      <vt:lpstr>Brooding- commercial  </vt:lpstr>
      <vt:lpstr>Duck nutrition</vt:lpstr>
      <vt:lpstr>Duck Nutrition</vt:lpstr>
      <vt:lpstr>Duck Diseases</vt:lpstr>
      <vt:lpstr>Duck Viral Enteritis  (Duck Plague)</vt:lpstr>
      <vt:lpstr>Riemerella anatipestifer Infection</vt:lpstr>
      <vt:lpstr>FOWL Cholera</vt:lpstr>
      <vt:lpstr>Colibacillosis (E. coli)</vt:lpstr>
      <vt:lpstr>Duck Viral hepatitis</vt:lpstr>
      <vt:lpstr>Aspergillosis</vt:lpstr>
      <vt:lpstr>Toxins</vt:lpstr>
      <vt:lpstr>Toxins</vt:lpstr>
      <vt:lpstr>Toxins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Poultry &amp; Duck Breeds in Zambia</dc:title>
  <dc:subject>PptxGenJS Presentation</dc:subject>
  <dc:creator>PptxGenJS</dc:creator>
  <cp:lastModifiedBy>Allen Wachter</cp:lastModifiedBy>
  <cp:revision>22</cp:revision>
  <dcterms:created xsi:type="dcterms:W3CDTF">2026-02-25T00:32:23Z</dcterms:created>
  <dcterms:modified xsi:type="dcterms:W3CDTF">2026-04-16T18:48:13Z</dcterms:modified>
</cp:coreProperties>
</file>