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46" d="100"/>
          <a:sy n="46" d="100"/>
        </p:scale>
        <p:origin x="60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00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132320" y="182880"/>
            <a:ext cx="640080" cy="640080"/>
          </a:xfrm>
          <a:prstGeom prst="ellipse">
            <a:avLst/>
          </a:prstGeom>
          <a:solidFill>
            <a:srgbClr val="D4A017">
              <a:alpha val="25000"/>
            </a:srgbClr>
          </a:solidFill>
          <a:ln w="12700">
            <a:solidFill>
              <a:srgbClr val="D4A01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863840" y="182880"/>
            <a:ext cx="640080" cy="640080"/>
          </a:xfrm>
          <a:prstGeom prst="ellipse">
            <a:avLst/>
          </a:prstGeom>
          <a:solidFill>
            <a:srgbClr val="D4A017">
              <a:alpha val="25000"/>
            </a:srgbClr>
          </a:solidFill>
          <a:ln w="12700">
            <a:solidFill>
              <a:srgbClr val="D4A01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412480" y="640080"/>
            <a:ext cx="640080" cy="640080"/>
          </a:xfrm>
          <a:prstGeom prst="ellipse">
            <a:avLst/>
          </a:prstGeom>
          <a:solidFill>
            <a:srgbClr val="D4A017">
              <a:alpha val="25000"/>
            </a:srgbClr>
          </a:solidFill>
          <a:ln w="12700">
            <a:solidFill>
              <a:srgbClr val="D4A01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7863840" y="1097280"/>
            <a:ext cx="640080" cy="640080"/>
          </a:xfrm>
          <a:prstGeom prst="ellipse">
            <a:avLst/>
          </a:prstGeom>
          <a:solidFill>
            <a:srgbClr val="D4A017">
              <a:alpha val="25000"/>
            </a:srgbClr>
          </a:solidFill>
          <a:ln w="12700">
            <a:solidFill>
              <a:srgbClr val="D4A01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7132320" y="1097280"/>
            <a:ext cx="640080" cy="640080"/>
          </a:xfrm>
          <a:prstGeom prst="ellipse">
            <a:avLst/>
          </a:prstGeom>
          <a:solidFill>
            <a:srgbClr val="D4A017">
              <a:alpha val="25000"/>
            </a:srgbClr>
          </a:solidFill>
          <a:ln w="12700">
            <a:solidFill>
              <a:srgbClr val="D4A01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6583680" y="640080"/>
            <a:ext cx="640080" cy="640080"/>
          </a:xfrm>
          <a:prstGeom prst="ellipse">
            <a:avLst/>
          </a:prstGeom>
          <a:solidFill>
            <a:srgbClr val="D4A017">
              <a:alpha val="25000"/>
            </a:srgbClr>
          </a:solidFill>
          <a:ln w="12700">
            <a:solidFill>
              <a:srgbClr val="D4A01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7452360" y="502920"/>
            <a:ext cx="640080" cy="640080"/>
          </a:xfrm>
          <a:prstGeom prst="ellipse">
            <a:avLst/>
          </a:prstGeom>
          <a:solidFill>
            <a:srgbClr val="F4A41B">
              <a:alpha val="50000"/>
            </a:srgbClr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40080" y="10058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Raising Healthy Honey Bees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640080" y="205740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i="1" dirty="0">
                <a:solidFill>
                  <a:srgbClr val="FFC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West Africa</a:t>
            </a:r>
            <a:endParaRPr lang="en-US" sz="3600" dirty="0"/>
          </a:p>
        </p:txBody>
      </p:sp>
      <p:sp>
        <p:nvSpPr>
          <p:cNvPr id="12" name="Shape 10"/>
          <p:cNvSpPr/>
          <p:nvPr/>
        </p:nvSpPr>
        <p:spPr>
          <a:xfrm>
            <a:off x="640080" y="3017520"/>
            <a:ext cx="4114800" cy="4572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3200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DED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Guide for Beekeepers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40080" y="3749040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Practices • Hive Management • Disease Prevention • Honey Harvesting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0" y="41148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dirty="0">
                <a:solidFill>
                  <a:srgbClr val="000000"/>
                </a:solidFill>
              </a:rPr>
              <a:t>🐝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8823960" y="0"/>
            <a:ext cx="320040" cy="51435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path to successful beekeeping in West Africa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502920" cy="5029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463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24128" y="1417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with the Right Hive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24128" y="1755648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Kenya Top-Bar or Langstroth hives are best for West Africa's conditions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09160" y="1463040"/>
            <a:ext cx="502920" cy="5029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09160" y="1463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367528" y="1417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 Your Bee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67528" y="1755648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West African honey bee is resilient but requires respectful, careful handling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65760" y="2633472"/>
            <a:ext cx="502920" cy="5029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65760" y="26334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024128" y="258775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Follow the Seasons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24128" y="29260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your activities with dry, pre-rain, rainy, and harvest seasons for best results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09160" y="2633472"/>
            <a:ext cx="502920" cy="5029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09160" y="26334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367528" y="258775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Inspect Regularly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367528" y="29260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every 10–14 days — catch problems before they threaten the colony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65760" y="3803904"/>
            <a:ext cx="502920" cy="5029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65760" y="380390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024128" y="375818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Prevent Before You Cure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024128" y="4096512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strong colonies — healthy populations resist most pests and diseases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09160" y="3803904"/>
            <a:ext cx="502920" cy="502920"/>
          </a:xfrm>
          <a:prstGeom prst="ellipse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709160" y="380390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367528" y="3758184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Connect &amp; Learn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367528" y="4096512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beekeeper associations; share knowledge and support your community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371600" y="470916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🐝  Happy Beekeeping — May Your Hives Thrive!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8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9728"/>
            <a:ext cx="73152" cy="502920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West Africa?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Exceptional conditions for apiculture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325880"/>
            <a:ext cx="192024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1920240" cy="73152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65760" y="1417320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🌿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57200" y="201168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D6A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300+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57200" y="251460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of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Foraging Season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14600" y="1325880"/>
            <a:ext cx="192024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514600" y="1325880"/>
            <a:ext cx="192024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514600" y="1417320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🌸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2606040" y="201168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D4A0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50+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2606040" y="251460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Flora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Species for Bees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1325880"/>
            <a:ext cx="192024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63440" y="1325880"/>
            <a:ext cx="1920240" cy="73152"/>
          </a:xfrm>
          <a:prstGeom prst="rect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663440" y="1417320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🍯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4754880" y="201168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4A4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25kg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4754880" y="251460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Annual Honey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Yield per Hive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812280" y="1325880"/>
            <a:ext cx="192024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812280" y="1325880"/>
            <a:ext cx="1920240" cy="73152"/>
          </a:xfrm>
          <a:prstGeom prst="rect">
            <a:avLst/>
          </a:prstGeom>
          <a:solidFill>
            <a:srgbClr val="6B3A2A"/>
          </a:solidFill>
          <a:ln w="12700">
            <a:solidFill>
              <a:srgbClr val="6B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812280" y="1417320"/>
            <a:ext cx="19202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🌍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6903720" y="201168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6B3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1M+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6903720" y="2514600"/>
            <a:ext cx="1737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Beekeepers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Region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0040" y="3429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Advantages: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20040" y="3794760"/>
            <a:ext cx="85039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West African Honey Bee (Apis mellifera) is hardy &amp; well-adapted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Year-round warm climate supports continuous colony growth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 biodiversity provides diverse nectar and pollen sources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startup costs compared to temperate-zone beekeeping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D6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West African Honey Bee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Apis mellifera adansonii &amp; related subspecies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4206240" cy="960120"/>
          </a:xfrm>
          <a:prstGeom prst="rect">
            <a:avLst/>
          </a:prstGeom>
          <a:solidFill>
            <a:srgbClr val="1B4332">
              <a:alpha val="80000"/>
            </a:srgbClr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20040" y="1325880"/>
            <a:ext cx="64008" cy="960120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02920" y="1371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C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Appearance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709928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Small-to-medium body, dark brown/black coloring, strong flight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2468880"/>
            <a:ext cx="4206240" cy="960120"/>
          </a:xfrm>
          <a:prstGeom prst="rect">
            <a:avLst/>
          </a:prstGeom>
          <a:solidFill>
            <a:srgbClr val="1B4332">
              <a:alpha val="80000"/>
            </a:srgbClr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2468880"/>
            <a:ext cx="64008" cy="960120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2514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C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" y="2852928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defensive than European bees — requires calm, skilled handling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3611880"/>
            <a:ext cx="4206240" cy="960120"/>
          </a:xfrm>
          <a:prstGeom prst="rect">
            <a:avLst/>
          </a:prstGeom>
          <a:solidFill>
            <a:srgbClr val="1B4332">
              <a:alpha val="80000"/>
            </a:srgbClr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0040" y="3611880"/>
            <a:ext cx="64008" cy="960120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3657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C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Productivity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" y="3995928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productive in tropical conditions; excellent foragers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1325880"/>
            <a:ext cx="4206240" cy="960120"/>
          </a:xfrm>
          <a:prstGeom prst="rect">
            <a:avLst/>
          </a:prstGeom>
          <a:solidFill>
            <a:srgbClr val="1B4332">
              <a:alpha val="80000"/>
            </a:srgbClr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754880" y="1325880"/>
            <a:ext cx="64008" cy="960120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937760" y="1371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C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Swarming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37760" y="1709928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Frequent swarming tendency — plan for swarm capture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2468880"/>
            <a:ext cx="4206240" cy="960120"/>
          </a:xfrm>
          <a:prstGeom prst="rect">
            <a:avLst/>
          </a:prstGeom>
          <a:solidFill>
            <a:srgbClr val="1B4332">
              <a:alpha val="80000"/>
            </a:srgbClr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754880" y="2468880"/>
            <a:ext cx="64008" cy="960120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937760" y="2514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C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Disease Resistance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937760" y="2852928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Naturally resistant to many pests adapted to temperate regions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54880" y="3611880"/>
            <a:ext cx="4206240" cy="960120"/>
          </a:xfrm>
          <a:prstGeom prst="rect">
            <a:avLst/>
          </a:prstGeom>
          <a:solidFill>
            <a:srgbClr val="1B4332">
              <a:alpha val="80000"/>
            </a:srgbClr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754880" y="3611880"/>
            <a:ext cx="64008" cy="960120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937760" y="36576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C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Absconding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937760" y="3995928"/>
            <a:ext cx="3840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abscond (abandon hive) if disturbed or resources are scarce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412480" y="438912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🐝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8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9728"/>
            <a:ext cx="73152" cy="5029200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Hive Types for West Africa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20040" y="1051560"/>
            <a:ext cx="2697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20040" y="114300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🪵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11480" y="180136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 / Traditional Hive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37744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Pros: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265176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Free/low cost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292608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Locally available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320040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Bees accept readily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352044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Cons: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379476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Hard to inspect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406908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Low yield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7200" y="434340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Difficult honey harvest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0" y="1051560"/>
            <a:ext cx="2697480" cy="3520440"/>
          </a:xfrm>
          <a:prstGeom prst="rect">
            <a:avLst/>
          </a:prstGeom>
          <a:solidFill>
            <a:srgbClr val="D4A017">
              <a:alpha val="15000"/>
            </a:srgbClr>
          </a:solidFill>
          <a:ln w="25400">
            <a:solidFill>
              <a:srgbClr val="D4A017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0" y="1051560"/>
            <a:ext cx="2697480" cy="34747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91840" y="1078992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RECOMMENDED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200400" y="150876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📐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3291840" y="216712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Kenya Top-Bar Hive (KTBH)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337560" y="274320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Pros: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337560" y="301752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Low cost to build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337560" y="329184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Easy inspection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37560" y="356616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Natural comb building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337560" y="388620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Cons: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337560" y="416052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Lower honey yield than Langstroth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337560" y="443484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Requires care when moving combs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080760" y="1051560"/>
            <a:ext cx="26974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1016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080760" y="1143000"/>
            <a:ext cx="2697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📦</a:t>
            </a:r>
            <a:endParaRPr lang="en-US" sz="3200" dirty="0"/>
          </a:p>
        </p:txBody>
      </p:sp>
      <p:sp>
        <p:nvSpPr>
          <p:cNvPr id="30" name="Text 28"/>
          <p:cNvSpPr/>
          <p:nvPr/>
        </p:nvSpPr>
        <p:spPr>
          <a:xfrm>
            <a:off x="6172200" y="180136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Langstroth Hive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217920" y="237744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Pros: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217920" y="265176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Highest honey yields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292608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Interchangeable parts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217920" y="320040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Widely used globally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217920" y="352044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6B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Cons: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217920" y="379476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Higher cost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217920" y="406908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Requires training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217920" y="4343400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Parts may be hard to source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West Africa Beekeeping Calendar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Seasonal activities aligned with West Africa's savanna &amp; forest zones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82880" y="1325880"/>
            <a:ext cx="2057400" cy="3429000"/>
          </a:xfrm>
          <a:prstGeom prst="rect">
            <a:avLst/>
          </a:prstGeom>
          <a:solidFill>
            <a:srgbClr val="92400E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82880" y="1325880"/>
            <a:ext cx="20574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82880" y="1417320"/>
            <a:ext cx="2057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☀️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274320" y="2029968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Dry Season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(Nov – Feb)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2697480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Harvest honey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274320" y="3172968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Inspect for pests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74320" y="3648456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Reduce hive entrances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74320" y="4123944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Feed if needed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395728" y="1325880"/>
            <a:ext cx="2057400" cy="3429000"/>
          </a:xfrm>
          <a:prstGeom prst="rect">
            <a:avLst/>
          </a:prstGeom>
          <a:solidFill>
            <a:srgbClr val="065F46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2395728" y="1325880"/>
            <a:ext cx="2057400" cy="7315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395728" y="1417320"/>
            <a:ext cx="2057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🌱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2487168" y="2029968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Pre-Rain Season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(Mar – May)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487168" y="2697480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Prepare for swarms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2487168" y="3172968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Add supers/boxes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2487168" y="3648456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Clean &amp; repair equipment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2487168" y="4123944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Capture swarms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608576" y="1325880"/>
            <a:ext cx="2057400" cy="3429000"/>
          </a:xfrm>
          <a:prstGeom prst="rect">
            <a:avLst/>
          </a:prstGeom>
          <a:solidFill>
            <a:srgbClr val="1E3A8A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608576" y="1325880"/>
            <a:ext cx="205740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608576" y="1417320"/>
            <a:ext cx="2057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🌧️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4700016" y="2029968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Rainy Season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(Jun – Sep)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700016" y="2697480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Peak foraging period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700016" y="3172968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Monitor colony growth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700016" y="3648456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Minimal disturbance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700016" y="4123944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Record hive weights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821424" y="1325880"/>
            <a:ext cx="2057400" cy="3429000"/>
          </a:xfrm>
          <a:prstGeom prst="rect">
            <a:avLst/>
          </a:prstGeom>
          <a:solidFill>
            <a:srgbClr val="78350F"/>
          </a:solidFill>
          <a:ln w="12700">
            <a:solidFill>
              <a:srgbClr val="B4530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821424" y="1325880"/>
            <a:ext cx="2057400" cy="73152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821424" y="1417320"/>
            <a:ext cx="2057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000000"/>
                </a:solidFill>
              </a:rPr>
              <a:t>🍯</a:t>
            </a:r>
            <a:endParaRPr lang="en-US" sz="3000" dirty="0"/>
          </a:p>
        </p:txBody>
      </p:sp>
      <p:sp>
        <p:nvSpPr>
          <p:cNvPr id="32" name="Text 30"/>
          <p:cNvSpPr/>
          <p:nvPr/>
        </p:nvSpPr>
        <p:spPr>
          <a:xfrm>
            <a:off x="6912864" y="2029968"/>
            <a:ext cx="1874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Harvest Season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(Oct – Nov)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912864" y="2697480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Major honey harvest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6912864" y="3172968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Process &amp; store honey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912864" y="3648456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Inspect queen health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6912864" y="4123944"/>
            <a:ext cx="1874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Prepare for dry season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8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9728"/>
            <a:ext cx="73152" cy="502920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Hive Inspection: What to Look For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 every 10–14 days during active season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" y="1234440"/>
            <a:ext cx="4023360" cy="384048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26187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Signs of a Healthy Hive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" y="1618488"/>
            <a:ext cx="40233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1645920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Active foragers coming &amp; going with pollen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0040" y="2103120"/>
            <a:ext cx="4023360" cy="457200"/>
          </a:xfrm>
          <a:prstGeom prst="rect">
            <a:avLst/>
          </a:prstGeom>
          <a:solidFill>
            <a:srgbClr val="FFF8E7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2130552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Capped brood in solid, consistent pattern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20040" y="2587752"/>
            <a:ext cx="40233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7200" y="2615184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Queen present and laying actively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20040" y="3072384"/>
            <a:ext cx="4023360" cy="457200"/>
          </a:xfrm>
          <a:prstGeom prst="rect">
            <a:avLst/>
          </a:prstGeom>
          <a:solidFill>
            <a:srgbClr val="FFF8E7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3099816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Adequate honey &amp; pollen stores visible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20040" y="3557016"/>
            <a:ext cx="40233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3584448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Calm, steady bee temperament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320040" y="4041648"/>
            <a:ext cx="4023360" cy="457200"/>
          </a:xfrm>
          <a:prstGeom prst="rect">
            <a:avLst/>
          </a:prstGeom>
          <a:solidFill>
            <a:srgbClr val="FFF8E7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57200" y="4069080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No unusual odors from the hive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572000" y="1234440"/>
            <a:ext cx="4251960" cy="384048"/>
          </a:xfrm>
          <a:prstGeom prst="rect">
            <a:avLst/>
          </a:prstGeom>
          <a:solidFill>
            <a:srgbClr val="6B3A2A"/>
          </a:solidFill>
          <a:ln w="12700">
            <a:solidFill>
              <a:srgbClr val="6B3A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617720" y="1261872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Warning Signs — Act Quickly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0" y="1618488"/>
            <a:ext cx="42519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09160" y="1645920"/>
            <a:ext cx="3977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✖  Spotty, irregular brood pattern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572000" y="2103120"/>
            <a:ext cx="4251960" cy="457200"/>
          </a:xfrm>
          <a:prstGeom prst="rect">
            <a:avLst/>
          </a:prstGeom>
          <a:solidFill>
            <a:srgbClr val="FFF5F0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709160" y="2130552"/>
            <a:ext cx="3977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✖  No sign of queen or eggs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572000" y="2587752"/>
            <a:ext cx="42519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709160" y="2615184"/>
            <a:ext cx="3977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✖  Aggressive, unusual bee behavior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4572000" y="3072384"/>
            <a:ext cx="4251960" cy="457200"/>
          </a:xfrm>
          <a:prstGeom prst="rect">
            <a:avLst/>
          </a:prstGeom>
          <a:solidFill>
            <a:srgbClr val="FFF5F0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709160" y="3099816"/>
            <a:ext cx="3977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✖  Wax moth larvae or webs in comb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4572000" y="3557016"/>
            <a:ext cx="425196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709160" y="3584448"/>
            <a:ext cx="3977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✖  Unusual smell (foul = foulbrood)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572000" y="4041648"/>
            <a:ext cx="4251960" cy="457200"/>
          </a:xfrm>
          <a:prstGeom prst="rect">
            <a:avLst/>
          </a:prstGeom>
          <a:solidFill>
            <a:srgbClr val="FFF5F0"/>
          </a:solidFill>
          <a:ln w="12700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709160" y="4069080"/>
            <a:ext cx="39776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✖  Declining population week-over-week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D1B0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4A017"/>
          </a:solidFill>
          <a:ln w="12700">
            <a:solidFill>
              <a:srgbClr val="D4A01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Pests &amp; Diseases in West Africa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097280"/>
            <a:ext cx="2743200" cy="1645920"/>
          </a:xfrm>
          <a:prstGeom prst="rect">
            <a:avLst/>
          </a:prstGeom>
          <a:solidFill>
            <a:srgbClr val="1A0D08"/>
          </a:solidFill>
          <a:ln w="1905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2743200" cy="6400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11887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🦋  Wax Moth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(Galleria mellonella)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11480" y="1700784"/>
            <a:ext cx="822960" cy="228600"/>
          </a:xfrm>
          <a:prstGeom prst="roundRect">
            <a:avLst>
              <a:gd name="adj" fmla="val 20000"/>
            </a:avLst>
          </a:prstGeom>
          <a:solidFill>
            <a:srgbClr val="DC2626">
              <a:alpha val="80000"/>
            </a:srgbClr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9768" y="171907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Severity: High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11480" y="196596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Larvae destroy comb and brood; thrives in weak hives. Keep colonies strong; freeze contaminated comb.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46120" y="1097280"/>
            <a:ext cx="2743200" cy="1645920"/>
          </a:xfrm>
          <a:prstGeom prst="rect">
            <a:avLst/>
          </a:prstGeom>
          <a:solidFill>
            <a:srgbClr val="1A0D08"/>
          </a:solidFill>
          <a:ln w="1905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46120" y="1097280"/>
            <a:ext cx="2743200" cy="640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37560" y="11887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🪲  Small Hive Beetle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(Aethina tumida)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337560" y="1700784"/>
            <a:ext cx="822960" cy="228600"/>
          </a:xfrm>
          <a:prstGeom prst="roundRect">
            <a:avLst>
              <a:gd name="adj" fmla="val 20000"/>
            </a:avLst>
          </a:prstGeom>
          <a:solidFill>
            <a:srgbClr val="D97706">
              <a:alpha val="80000"/>
            </a:srgbClr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355848" y="171907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Severity: Medium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337560" y="196596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Damages comb and honey stores. Use beetle traps; maintain strong colony population.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172200" y="1097280"/>
            <a:ext cx="2743200" cy="1645920"/>
          </a:xfrm>
          <a:prstGeom prst="rect">
            <a:avLst/>
          </a:prstGeom>
          <a:solidFill>
            <a:srgbClr val="1A0D08"/>
          </a:solidFill>
          <a:ln w="19050">
            <a:solidFill>
              <a:srgbClr val="B4530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172200" y="1097280"/>
            <a:ext cx="2743200" cy="6400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63640" y="11887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Varroa Mite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(Varroa destructor)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263640" y="1700784"/>
            <a:ext cx="822960" cy="228600"/>
          </a:xfrm>
          <a:prstGeom prst="roundRect">
            <a:avLst>
              <a:gd name="adj" fmla="val 20000"/>
            </a:avLst>
          </a:prstGeom>
          <a:solidFill>
            <a:srgbClr val="B45309">
              <a:alpha val="80000"/>
            </a:srgbClr>
          </a:solidFill>
          <a:ln w="12700">
            <a:solidFill>
              <a:srgbClr val="B4530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281928" y="171907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Severity: Medium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63640" y="196596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Parasitizes brood and adults. Growing threat — monitor and treat with approved miticides.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2926080"/>
            <a:ext cx="2743200" cy="1645920"/>
          </a:xfrm>
          <a:prstGeom prst="rect">
            <a:avLst/>
          </a:prstGeom>
          <a:solidFill>
            <a:srgbClr val="1A0D08"/>
          </a:solidFill>
          <a:ln w="1905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20040" y="2926080"/>
            <a:ext cx="2743200" cy="6400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11480" y="30175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🍄  Chalk Brood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(Fungal disease)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11480" y="3529584"/>
            <a:ext cx="822960" cy="228600"/>
          </a:xfrm>
          <a:prstGeom prst="roundRect">
            <a:avLst>
              <a:gd name="adj" fmla="val 20000"/>
            </a:avLst>
          </a:prstGeom>
          <a:solidFill>
            <a:srgbClr val="7C3AED">
              <a:alpha val="80000"/>
            </a:srgbClr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29768" y="354787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Severity: Low-Med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11480" y="379476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Fungal infection killing larvae; favors damp hives. Improve ventilation; requeen if persistent.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46120" y="2926080"/>
            <a:ext cx="2743200" cy="1645920"/>
          </a:xfrm>
          <a:prstGeom prst="rect">
            <a:avLst/>
          </a:prstGeom>
          <a:solidFill>
            <a:srgbClr val="1A0D08"/>
          </a:solidFill>
          <a:ln w="1905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3246120" y="2926080"/>
            <a:ext cx="2743200" cy="6400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337560" y="30175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European Foulbrood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(Bacterial)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3337560" y="3529584"/>
            <a:ext cx="822960" cy="228600"/>
          </a:xfrm>
          <a:prstGeom prst="roundRect">
            <a:avLst>
              <a:gd name="adj" fmla="val 20000"/>
            </a:avLst>
          </a:prstGeom>
          <a:solidFill>
            <a:srgbClr val="059669">
              <a:alpha val="80000"/>
            </a:srgbClr>
          </a:solidFill>
          <a:ln w="12700">
            <a:solidFill>
              <a:srgbClr val="05966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3355848" y="354787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Severity: Medium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337560" y="379476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Kills young larvae; sour smell. Improve nutrition; antibiotics as last resort.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926080"/>
            <a:ext cx="2743200" cy="1645920"/>
          </a:xfrm>
          <a:prstGeom prst="rect">
            <a:avLst/>
          </a:prstGeom>
          <a:solidFill>
            <a:srgbClr val="1A0D08"/>
          </a:solidFill>
          <a:ln w="1905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6172200" y="2926080"/>
            <a:ext cx="2743200" cy="640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263640" y="3017520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🐜  Ants &amp; Termites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263640" y="3529584"/>
            <a:ext cx="822960" cy="228600"/>
          </a:xfrm>
          <a:prstGeom prst="roundRect">
            <a:avLst>
              <a:gd name="adj" fmla="val 20000"/>
            </a:avLst>
          </a:prstGeom>
          <a:solidFill>
            <a:srgbClr val="D97706">
              <a:alpha val="80000"/>
            </a:srgbClr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281928" y="3547872"/>
            <a:ext cx="822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Severity: High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263640" y="3794760"/>
            <a:ext cx="25603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Raid hives for honey, damage wood. Use grease bands, water stands, or raised hive stands.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8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9728"/>
            <a:ext cx="73152" cy="502920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Honey Harvesting Best Practices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635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11480" y="1371600"/>
            <a:ext cx="548640" cy="548640"/>
          </a:xfrm>
          <a:prstGeom prst="ellipse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11480" y="137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17043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Timing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97280" y="1536192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Harvest when 80%+ of comb is capped. Best in early morning or evening when bees are calmer.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09160" y="109728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635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800600" y="1371600"/>
            <a:ext cx="548640" cy="548640"/>
          </a:xfrm>
          <a:prstGeom prst="ellipse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800600" y="1371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0" y="117043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Protective Gear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86400" y="1536192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wear full bee suit, gloves, and veil. Use smoker with dry grass or wood chips to calm bees.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2359152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635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11480" y="2633472"/>
            <a:ext cx="548640" cy="548640"/>
          </a:xfrm>
          <a:prstGeom prst="ellipse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11480" y="263347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97280" y="2432304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Remove Frames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97280" y="2798064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Brush bees gently off frames. Never crush or roll bees — it triggers alarm pheromones.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09160" y="2359152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635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00600" y="2633472"/>
            <a:ext cx="548640" cy="548640"/>
          </a:xfrm>
          <a:prstGeom prst="ellipse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00600" y="263347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0" y="2432304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Extraction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0" y="2798064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or crush capped honeycomb. Strain through double mesh. Avoid heat — it destroys enzymes.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" y="3621024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635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11480" y="3895344"/>
            <a:ext cx="548640" cy="548640"/>
          </a:xfrm>
          <a:prstGeom prst="ellipse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11480" y="389534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097280" y="369417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Storage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097280" y="4059936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 in clean, airtight containers. Dark glass or food-grade plastic. Keep below 25°C.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709160" y="3621024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blurRad="635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800600" y="3895344"/>
            <a:ext cx="548640" cy="548640"/>
          </a:xfrm>
          <a:prstGeom prst="ellipse">
            <a:avLst/>
          </a:prstGeom>
          <a:solidFill>
            <a:srgbClr val="F4A41B"/>
          </a:solidFill>
          <a:ln w="12700">
            <a:solidFill>
              <a:srgbClr val="F4A41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00600" y="389534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86400" y="369417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4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 Check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486400" y="4059936"/>
            <a:ext cx="3337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B2D2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moisture content (&lt;20% for safe storage). Label with harvest date and location.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D6A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CA3A"/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Safety, Community &amp; Sustainability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4023360" cy="36576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3327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  Beekeeper Safety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44475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Wear full protective suit — no shortcuts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457200" y="185623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Work with a partner when possible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57200" y="226771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Never work hives near children or livestock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57200" y="267919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Carry antihistamines in your kit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457200" y="309067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Work slowly and deliberately — avoid quick movements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3502152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Avoid perfumes and strong scents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709160" y="1005840"/>
            <a:ext cx="4114800" cy="36576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0" y="103327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C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Community &amp; Sustainability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46320" y="1444752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Join local beekeeper associations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846320" y="1856232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Share knowledge with neighboring farmers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4846320" y="2267712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Practice habitat conservation — plant native flora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846320" y="2679192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Educate community about bee benefits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846320" y="3090672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Avoid pesticide misuse near apiaries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846320" y="3502152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8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Consider cooperative honey marketing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20040" y="4480560"/>
            <a:ext cx="8503920" cy="502920"/>
          </a:xfrm>
          <a:prstGeom prst="rect">
            <a:avLst/>
          </a:prstGeom>
          <a:solidFill>
            <a:srgbClr val="D4A017">
              <a:alpha val="75000"/>
            </a:srgbClr>
          </a:solidFill>
          <a:ln w="12700">
            <a:solidFill>
              <a:srgbClr val="FFC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4507992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 Bees pollinate 70% of West Africa's food crops — healthy bees mean food security for everyone.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1042</Words>
  <Application>Microsoft Office PowerPoint</Application>
  <PresentationFormat>On-screen Show (16:9)</PresentationFormat>
  <Paragraphs>210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Raising Healthy Honey Bees in West Africa</dc:title>
  <dc:subject>PptxGenJS Presentation</dc:subject>
  <dc:creator>PptxGenJS</dc:creator>
  <cp:lastModifiedBy>Allen Wachter</cp:lastModifiedBy>
  <cp:revision>1</cp:revision>
  <dcterms:created xsi:type="dcterms:W3CDTF">2026-05-24T12:46:47Z</dcterms:created>
  <dcterms:modified xsi:type="dcterms:W3CDTF">2026-05-24T12:53:36Z</dcterms:modified>
</cp:coreProperties>
</file>