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6" d="100"/>
          <a:sy n="46" d="100"/>
        </p:scale>
        <p:origin x="60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336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566160"/>
            <a:ext cx="9144000" cy="73152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3657600"/>
            <a:ext cx="9144000" cy="73152"/>
          </a:xfrm>
          <a:prstGeom prst="rect">
            <a:avLst/>
          </a:prstGeom>
          <a:solidFill>
            <a:srgbClr val="6D2B0E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RAISING HEALTHY HORSES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2286000" y="2606040"/>
            <a:ext cx="4572000" cy="54864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2724912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i="1" dirty="0">
                <a:solidFill>
                  <a:srgbClr val="E3F2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Training Guide for Africa &amp; the Developing World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i="1" dirty="0">
                <a:solidFill>
                  <a:srgbClr val="E3F2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Horses  •  Mules  •  Donkeys  •  Burros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57575"/>
                </a:solidFill>
              </a:rPr>
              <a:t>Raising Healthy Horses — CVM Training Series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Restraint Methods — Least to Most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start with the LEAST restraint and increase only as needed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&amp; approach: calm, confident voice; approach from the side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Halter &amp; lead rope: controls the head — the most important restraint tool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Skin twitch: grasp skin over shoulders; works for horses that strike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 hold: firm grip on left ear; gentle pressure only — DO NOT twist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or rope lip twitch: grasp or loop upper lip; do not stand in front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 bridle: rope around lower jaw and over the poll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 fold: useful for loading shy horses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 lift / hobble: flex one front leg or tie up; creates submissiveness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Casting: ONLY for extreme circumstances — limb injury risk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of Horses,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Mules &amp; Burros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Conformation Evaluation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173736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Part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737360" y="1115568"/>
            <a:ext cx="39319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783080" y="1115568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Look For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115568"/>
            <a:ext cx="34747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715000" y="1115568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17373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737360" y="1499616"/>
            <a:ext cx="39319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792224" y="1499616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Functional, clear, bright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1499616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724144" y="149961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Blindness — spooks easily; dangerous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17373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Feet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737360" y="1929384"/>
            <a:ext cx="39319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792224" y="1929384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45–50° angle; concave sole; wide frog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1929384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724144" y="192938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feet; severe toe turn-in/out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17373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Neck &amp; Shoulders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737360" y="2359152"/>
            <a:ext cx="39319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792224" y="2359152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Well-formed; shoulder slope matches foot slope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2359152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724144" y="2359152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Steep shoulder = jarring when ridden/packed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17373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Withers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737360" y="2788920"/>
            <a:ext cx="39319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1792224" y="2788920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height, well defined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2788920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724144" y="2788920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 high = injury; too low = saddles slip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17373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Forelegs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737360" y="3218688"/>
            <a:ext cx="39319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1792224" y="3218688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Straight from forearm to foot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669280" y="3218688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724144" y="3218688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Knees with indentations; lateral deviation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17373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1737360" y="3648456"/>
            <a:ext cx="39319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792224" y="3648456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Short, strong; level topline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669280" y="3648456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724144" y="364845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Hollow (sway) back; roach (humped) back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0" y="4078224"/>
            <a:ext cx="17373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4864" y="4078224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Hocks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1737360" y="4078224"/>
            <a:ext cx="39319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792224" y="4078224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Large, wide, deep; good flexion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669280" y="4078224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724144" y="407822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Swollen; cow hocks; limited flexion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0" y="4507992"/>
            <a:ext cx="17373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54864" y="4507992"/>
            <a:ext cx="16459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Temperament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1737360" y="4507992"/>
            <a:ext cx="39319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1792224" y="4507992"/>
            <a:ext cx="38404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Calm, willing, trainable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5669280" y="4507992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5724144" y="4507992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Kicking, biting, bucking — these traits can be inherited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Nutrition &amp; Feeding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Essential Nutrients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28600" y="1115568"/>
            <a:ext cx="4114800" cy="3730752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" y="116128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Primary Nutrients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0040" y="1545336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WATER: Most critical nutrient. Loss of 1/10 body water = death. 5–6 gal/day maintenance; 12 gal/day heavy work. Always fresh and clean.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CARBOHYDRATES: Main energy source. Cellulose (forages), starches (grains), sugars (molasses). Lack = thin, cold, no energy. Excess = obesity.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PROTEINS: Body building and repair. 9% for maintenance; up to 18% for work/lactation/growth. Best sources: oats, lucerne, soya meal.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0" y="1115568"/>
            <a:ext cx="4343400" cy="3730752"/>
          </a:xfrm>
          <a:prstGeom prst="rect">
            <a:avLst/>
          </a:prstGeom>
          <a:solidFill>
            <a:srgbClr val="FBE9E7"/>
          </a:solidFill>
          <a:ln w="12700">
            <a:solidFill>
              <a:srgbClr val="6D2B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63440" y="116128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2B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Supporting Nutrients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63440" y="1545336"/>
            <a:ext cx="41148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FATS: Energy density; Vitamin A, D, E absorption; coat condition. Sources: rice bran, soy beans, linseed.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MINERALS: Ca:P ratio 1.3:1 essential. Salt always free-choice. Selenium deficiency causes white muscle disease. NEVER give cattle ionophores (Bovatec/Rumensin) to horses — FATAL.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VITAMINS: Green forages + sunshine provide most. Sick animals may need supplements. B-complex provided by gut bacteria.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Feeding Rules — The Critical 8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Regular schedule — stick to consistent feeding times daily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Feed often and small — stomach is only 6.5–11 L; most efficient when 2/3 full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Reduce grain on rest days — grain when not working causes azoturia (tying-up)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Change feeds GRADUALLY — sudden changes cause colic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Feed clean quality feed — mouldy feed causes colic, respiratory disease, and death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No feeding on sandy ground — sand accumulates in gut causing sand colic; use feed troughs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Pregnant mares: increase feed quality in last 3 months — most fetal growth occurs then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Never allow a hot horse to drink a full fill of water — small amounts frequently until cooled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7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FEEDING DANGERS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feed ionophore antibiotics (Bovatec, Rumensin — in some cattle minerals/feeds) to horses — TOXIC and FATAL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Lush alfalfa and legume pastures can cause excess gas and colic — limit access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Fescue grass causes abortions, stillbirths, and poor milk production in mares — avoid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Excess corn, wheat, or milo fed to horses not doing heavy work causes LAMINITIS (founder) — the hoof rotates from the inside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Mouldy hay causes respiratory disease and colic — never feed dusty or mouldy forage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Fresh-cut wheat is VERY DANGEROUS for horses — can cause fatal colic or founder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Silage is NOT suitable for horses — risk of fatal bacterial contamination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Reproduction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Breeding, Foaling &amp; Foal Care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Reproductive Parameters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7432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1115568"/>
            <a:ext cx="32004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88920" y="1115568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0" y="1115568"/>
            <a:ext cx="32004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989320" y="1115568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Donkey / Burro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Estrus (heat) 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0" y="1499616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98064" y="1499616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6–7 days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943600" y="1499616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998464" y="1499616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5–7 days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cycle interval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0" y="1929384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798064" y="1929384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days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0" y="1929384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998464" y="1929384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days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time to breed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0" y="2359152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98064" y="2359152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of heat; every other day until out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943600" y="2359152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998464" y="2359152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2–3 of heat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Gestation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743200" y="2788920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798064" y="2788920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325–365 days (avg 342)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943600" y="2788920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998464" y="2788920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356–375 days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age — female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743200" y="3218688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798064" y="3218688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before 3 years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943600" y="3218688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998464" y="3218688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before 3 years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age — male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743200" y="3648456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798064" y="3648456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before 3 years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943600" y="3648456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998464" y="3648456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before 3 years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0" y="4078224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4864" y="4078224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Foal heat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743200" y="4078224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2798064" y="4078224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 days post-foaling (low fertility — skip)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943600" y="4078224"/>
            <a:ext cx="32004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998464" y="4078224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0" y="4507992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54864" y="450799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capacity (stud)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743200" y="4507992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2798064" y="4507992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40 mares/year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5943600" y="4507992"/>
            <a:ext cx="32004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5998464" y="4507992"/>
            <a:ext cx="31089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25–30 jennies/year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Foaling — 3 Stages &amp; Critical Timing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(2–4 hours): Positioning, cervix dilates, mild colic signs, restlessness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 (20–30 minutes): Water sac ruptures → foal delivered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presentation: TWO FRONT FEET appearing first, with the NOSE resting on top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foal after 30 minutes of active straining after the water sac breaks — INTERVENE or CALL VET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 (30 min–3 hours): Placenta expelled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placenta retained beyond 3 hours: give oxytocin; attach a small weight to the exposed membrane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pull the placenta out forcibly — uterine haemorrhage and death of the mare can result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Will Cover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Horse Basics — vital signs and examination checklist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Behaviour, Restraint &amp; Safe Handling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of Horses, Mules &amp; Burros — what to look for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— saddle fit, packing, and draft harness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Nutrition &amp; Feeding — 6 essential nutrients, feed types, management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Reproduction — breeding, gestation, foaling, and foal care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Parasites — external and internal; deworming programme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Feet &amp; Shoeing — daily care, common problems, laminitis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Lameness — detection and treatment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Diseases — respiratory, nervous, digestive, and systemic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Aid, Medications &amp; Vaccination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Foal Care — Critical First Actions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3 hours: foal MUST stand and nurse colostrum — first-milk antibodies cannot be absorbed after 24 hours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foal is weak: milk the mare; tube-feed or bottle-feed carefully. NEVER force milk into a foal without a good swallow reflex.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Immediately after birth: dip the navel in Betadine or iodine to prevent joint-ill infection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from extremes: hot sun, cold wind, and rain are all dangerous in the first 48 hours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Deworming: start at 6 weeks of age; repeat every 6–8 weeks until 2 years old — foals have no immunity to worms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Vaccination: at 4 months — tetanus, encephalitis, influenza. Booster at 5 and 6 months.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Weaning: at 6 months. Separate completely from the mare.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Castration: after weaning stress subsides. Very few males warrant keeping as stallions.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Parasite Control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&amp; Internal</a:t>
            </a: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Parasites — Impact &amp; Importance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Parasite control is one of the MOST IMPORTANT aspects of equine health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Parasites cause up to 90% of colic — the most common and deadly equine emergency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internal parasites: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Strongyles (bloodworms): blood-sucking; damage blood vessels; cause fatal colic; most important parasite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Ascarids (roundworms): most damaging in foals; lung and liver damage; can rupture the bowel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Lungworms: donkeys are the reservoir — horses grazing with donkeys at high risk; causes coughing and pneumonia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Tapeworms: large numbers block the gut; fatal if untreated; use pyrantel at 3× dose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Onchocerca: transmitted by midges; can cause eye disease and blindness; controlled with ivermectin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Deworming Programme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01168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011680" y="1115568"/>
            <a:ext cx="18288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057400" y="111556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Name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840480" y="1115568"/>
            <a:ext cx="292608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86200" y="1115568"/>
            <a:ext cx="2834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Against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766560" y="1115568"/>
            <a:ext cx="237744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12280" y="1115568"/>
            <a:ext cx="2286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1499616"/>
            <a:ext cx="20116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864" y="1499616"/>
            <a:ext cx="19202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Ivermectin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011680" y="1499616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066544" y="1499616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Eqvalan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840480" y="1499616"/>
            <a:ext cx="29260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95344" y="1499616"/>
            <a:ext cx="28346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Nematodes + bots + some external parasites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766560" y="1499616"/>
            <a:ext cx="237744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821424" y="1499616"/>
            <a:ext cx="22860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overall; NEVER inject — give oral paste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1929384"/>
            <a:ext cx="20116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864" y="1929384"/>
            <a:ext cx="19202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Pyrantel pamoate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011680" y="1929384"/>
            <a:ext cx="1828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066544" y="1929384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Strongid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840480" y="1929384"/>
            <a:ext cx="29260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895344" y="1929384"/>
            <a:ext cx="28346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Nematodes; at 3× dose kills tapeworms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766560" y="1929384"/>
            <a:ext cx="237744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821424" y="1929384"/>
            <a:ext cx="22860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rotation partner with ivermectin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359152"/>
            <a:ext cx="20116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359152"/>
            <a:ext cx="19202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Fenbendazole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011680" y="2359152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066544" y="2359152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Panacur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840480" y="2359152"/>
            <a:ext cx="29260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895344" y="2359152"/>
            <a:ext cx="28346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Nematodes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766560" y="2359152"/>
            <a:ext cx="237744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821424" y="2359152"/>
            <a:ext cx="22860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safe in high doses; does not kill migrants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0" y="2788920"/>
            <a:ext cx="20116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4864" y="2788920"/>
            <a:ext cx="19202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Oxibendazole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011680" y="2788920"/>
            <a:ext cx="1828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2066544" y="2788920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Anthelcide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840480" y="2788920"/>
            <a:ext cx="29260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895344" y="2788920"/>
            <a:ext cx="28346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Nematodes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6766560" y="2788920"/>
            <a:ext cx="237744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6821424" y="2788920"/>
            <a:ext cx="22860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Rotate with other classes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0" y="3218688"/>
            <a:ext cx="20116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4864" y="3218688"/>
            <a:ext cx="19202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Thiabendazole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2011680" y="3218688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2066544" y="3218688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Equizole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3840480" y="3218688"/>
            <a:ext cx="29260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895344" y="3218688"/>
            <a:ext cx="28346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Resistant nematodes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766560" y="3218688"/>
            <a:ext cx="237744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6821424" y="3218688"/>
            <a:ext cx="22860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10× dose for 2 days when ivermectin unavailable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Deworming Schedule &amp; Resistance Prevention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FOALS: Start at 6 weeks; treat every 6–8 weeks until 2 years old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HORSES: Deworm every 2–3 months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ROTATION: Always alternate between drug classes to prevent resistance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Benzimidazoles ('zole' products) build resistance fastest — rotate with ivermectin and pyrantel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HEAVILY PARASITISED HORSES: use a benzimidazole first, then ivermectin 2–4 weeks later — avoids severe reaction from mass parasite die-off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ANIMALS: Always deworm before introducing to the herd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PASTURE MANAGEMENT: Pick up manure twice weekly; compost before spreading; rotate pastures every 6–8 weeks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POINT: Any deworming programme is better than none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7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Feet &amp; Shoeing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'No Hoof, No Horse'</a:t>
            </a:r>
            <a:endParaRPr lang="en-US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Foot Care &amp; Common Problems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'No hoof, no horse' — foot care is the most neglected but most important daily task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DAILY: pick out feet; check for rocks, nails, and foreign objects; note any foul odour (thrush)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6 WEEKS: trim to maintain 45–50° pastern angle; frog must contact the ground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rasp the outer hoof wall surface — this removes the protective glossy coating and causes cracking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problems: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Thrush: foul black material in frog grooves. Keep dry; clean; apply iodine or dilute bleach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Cracked feet: trim regularly; apply lanolin or pine tar (NOT petroleum) to a WET hoof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Abscess (Gravel): sudden severe lameness on one foot; drain; Epsom salts soak; Penicillin + tetanus booster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7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LAMINITIS (FOUNDER) — EMERGENCY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Inflammation of the sensitive laminae inside the hoof — the coffin bone can ROTATE and push through the sole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Classic stance: front feet extended forward with weight shifted to the back legs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CAUSES: engorgement of grain; excess lush grass; retained placenta; toxins from illness; hard galloping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PREVENTION: NEVER allow sudden access to large amounts of grain or lush pasture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TREATMENT: remove the cause; stand on soft sand; phenylbutazone; acepromazine (reduces blood pressure to feet); corrective shoeing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Severe or recurrent founder = permanent damage — may be career or life ending</a:t>
            </a:r>
            <a:endParaRPr lang="en-US" sz="15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8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Lameness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Detection &amp; Treatment</a:t>
            </a:r>
            <a:endParaRPr lang="en-US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Detect Which Leg Is Lame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2860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0" y="1115568"/>
            <a:ext cx="22860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331720" y="1115568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1115568"/>
            <a:ext cx="45720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17720" y="1115568"/>
            <a:ext cx="4480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Read It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bobs DOWN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0" y="1499616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340864" y="1499616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limb lame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0" y="1499616"/>
            <a:ext cx="4572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626864" y="1499616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drops when the GOOD leg hits; rises on SORE leg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bobs UP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286000" y="1929384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340864" y="1929384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limb lame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0" y="1929384"/>
            <a:ext cx="4572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626864" y="1929384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sore leg the horse 'saves' the limb — head goes up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drops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286000" y="2359152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340864" y="2359152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 limb lame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572000" y="2359152"/>
            <a:ext cx="4572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626864" y="2359152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DROPS on the GOOD leg; HIKES up on the SORE leg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Worse in circle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286000" y="2788920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340864" y="2788920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or hind lame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0" y="2788920"/>
            <a:ext cx="4572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626864" y="2788920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Sore limb shows more when on the OUTSIDE of the circle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Shorter stride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286000" y="3218688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340864" y="3218688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limb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572000" y="3218688"/>
            <a:ext cx="4572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626864" y="3218688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sore leg has shorter extension — visible from the side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flexion test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286000" y="3648456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340864" y="3648456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specific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4572000" y="3648456"/>
            <a:ext cx="4572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626864" y="3648456"/>
            <a:ext cx="4480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 joint 90–120 sec; increased lameness after = problem in that joint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Horse Basics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Health Examination</a:t>
            </a:r>
            <a:endParaRPr lang="en-US"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Lameness Conditions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28600" y="1115568"/>
            <a:ext cx="4114800" cy="3730752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" y="116128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 Tissue Problems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0040" y="1545336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Sprained tendon: heat, swelling, lameness. Rest 6–12 months; cold soaks; DMSO; bandage support.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Splints: bony knob below knee. Rest; cold therapy; DMSO. Prevention: let animals mature before hard work.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Bursal swellings (windgalls, bog spavin, thoroughpin): often not painful. Cold soaks; DMSO if sore.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Tying-Up (Azoturia): stiffness, sweating, coffee urine. STOP immediately; rest; no grain; phenylbutazone.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0" y="1115568"/>
            <a:ext cx="4343400" cy="3730752"/>
          </a:xfrm>
          <a:prstGeom prst="rect">
            <a:avLst/>
          </a:prstGeom>
          <a:solidFill>
            <a:srgbClr val="FBE9E7"/>
          </a:solidFill>
          <a:ln w="12700">
            <a:solidFill>
              <a:srgbClr val="6D2B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63440" y="116128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2B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Bone &amp; Joint Problems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63440" y="1545336"/>
            <a:ext cx="41148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Bone spavin: bony enlargement inner hock. Rest; moderate work until joint fuses. May take years.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Ringbone: bony growth around pastern joint. Same treatment as spavin; once fused may return to work.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exhaustion: temperature above 105°F. Cool with water on head and LOWER legs only (not back). Rest.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Upward fixation of patella (locked stifle): leg cannot bend; toe drags. Surgical treatment required.</a:t>
            </a:r>
            <a:endParaRPr lang="en-US" sz="13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9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Reference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Prevention, Recognition &amp; Treatment</a:t>
            </a:r>
            <a:endParaRPr lang="en-US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Prevention Principles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is ALWAYS more cost-effective than treatment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factors affecting disease resistance: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Nutritional status — thin, poorly fed animals are far more susceptible to disease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Parasite load — heavy burdens suppress immunity and introduce disease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Weather extremes — cold and heat both increase susceptibility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Stress — any stress lowers immune function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Age — very young and very old have weaker immune systems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Sanitation — poor cleanliness increases disease incidence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Vaccination — the most direct way to build specific immunity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Disease Reference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18288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828800" y="1115568"/>
            <a:ext cx="34747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874520" y="1115568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03520" y="1115568"/>
            <a:ext cx="384048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49240" y="1115568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/ Treatment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Tetanus (80% fatal)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28800" y="1499616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883664" y="149961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Muscle rigidity; sawhorse stance; jaw locked; death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303520" y="1499616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358384" y="1499616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Vaccinate annually; booster every wound; Penicillin; quiet dark stall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1828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Encephalomyelitis (EEE/WEE/WNV)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828800" y="1929384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883664" y="192938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pressing; circling; blindness; recumbent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303520" y="1929384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358384" y="1929384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Vaccinate annually; mosquito control; supportive care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Colic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28800" y="2359152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883664" y="2359152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Pawing; rolling; absent gut sounds; pale gums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303520" y="2359152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358384" y="2359152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Deworm every 3 months (90% of colic); no sudden feed changes; Banamine; stomach tube; walk the horse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1828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Strangles (Strep equi)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828800" y="2788920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1883664" y="2788920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Nasal discharge; lymph node abscesses neck/head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03520" y="2788920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358384" y="2788920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 abscesses when ripe; Penicillin after draining; isolate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African Horsesickness (90–95% fatal)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828800" y="3218688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1883664" y="3218688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Respiratory/cardiac fluid build-up; death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303520" y="3218688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358384" y="3218688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Insect control; vaccination; quarantine; burn carcasses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1828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Babesiasis (Tick-borne)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1828800" y="3648456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883664" y="364845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Fever; anaemia; jaundiced; red-brown urine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303520" y="3648456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358384" y="3648456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Tick control; imidocarb dipropionate; oxytetracycline early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0" y="4078224"/>
            <a:ext cx="1828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4864" y="4078224"/>
            <a:ext cx="1737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Equine Infectious Anaemia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1828800" y="4078224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883664" y="407822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Anaemia; weight loss; rough coat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303520" y="4078224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358384" y="4078224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Coggins test; destroy carriers; insect control; sterile needles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7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ZOONOTIC DISEASES — PROTECT YOURSELF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ANTHRAX: DO NOT open carcasses — spores spread and persist for decades. Burn the carcass. Highly contagious to humans.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GLANDERS (Africa, Middle East, Asia): extremely contagious to humans. Destroy affected animals; burn carcasses. Wear maximum protection.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RABIES: avoid contact with aggressive wildlife (bats, foxes, skunks). Any bite exposure = seek immediate medical care.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TRYPANOSOMIASIS (Nagana/Surra — Africa): tsetse fly transmitted. Effective fly control is the primary prevention.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handling any horse with unknown illness: wear gloves, wash hands thoroughly, and avoid touching your face</a:t>
            </a:r>
            <a:endParaRPr lang="en-US" sz="15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10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Aid, Medications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Vaccination</a:t>
            </a:r>
            <a:endParaRPr lang="en-US" sz="3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Medications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19456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Medication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194560" y="1115568"/>
            <a:ext cx="34747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40280" y="1115568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115568"/>
            <a:ext cx="34747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715000" y="1115568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Caution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21945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Penicillin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194560" y="1499616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249424" y="149961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Bacterial infections: wounds, pneumonia, tetanus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1499616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724144" y="149961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IM; observe withdrawal time before slaughter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21945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Phenylbutazone (Bute)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194560" y="1929384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249424" y="192938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and inflammation; lameness; colic; 1–2 mg/kg orally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1929384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724144" y="192938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use long-term — causes gut ulcers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21945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Banamine (Flunixin)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194560" y="2359152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249424" y="2359152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Colic; visceral pain; fever. More effective than Bute for gut pain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2359152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724144" y="2359152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or IV; very effective for gut spasm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21945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Ivermectin (oral paste)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194560" y="2788920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249424" y="2788920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Deworming; some external parasites; eye parasites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2788920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724144" y="2788920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inject horse with cattle Ivomec — FATAL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21945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Tetanus toxoid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194560" y="3218688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249424" y="3218688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of tetanus after wounds and annually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669280" y="3218688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724144" y="3218688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Booster immediately for every wound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219456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Acepromazine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194560" y="3648456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249424" y="364845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Sedation; reduces blood pressure to feet in laminitis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669280" y="3648456"/>
            <a:ext cx="34747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724144" y="3648456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Veterinary use; do not use in dehydrated horses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0" y="4078224"/>
            <a:ext cx="219456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4864" y="4078224"/>
            <a:ext cx="210312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Betadine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194560" y="4078224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2249424" y="407822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Wound care; navel dipping; pre-surgery skin prep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669280" y="4078224"/>
            <a:ext cx="34747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724144" y="4078224"/>
            <a:ext cx="33832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contact sensitive tissue with undiluted iodine</a:t>
            </a:r>
            <a:endParaRPr lang="en-US" sz="11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Vaccination Programme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TETANUS TOXOID — annual vaccination is the absolute minimum for every horse everywhere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booster immediately whenever a horse sustains any wound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4-WAY VACCINE (tetanus + encephalomyelitis + flu): annually or every 6 months in tropical climates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Vaccinate 1 month BEFORE mosquito season for encephalomyelitis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RHINOPNEUMONITIS (Herpes): every 3–6 months; mares at 5th, 7th, 9th months of pregnancy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B7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AFRICAN HORSESICKNESS: annually in endemic sub-Saharan Africa — 90–95% fatal if unvaccinated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RABIES: annually where rabies exists in the region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ANTHRAX: annually in known endemic areas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FOAL SCHEDULE: start at 4 months (tetanus + encephalomyelitis + flu); booster at 5 and 6 months</a:t>
            </a:r>
            <a:endParaRPr lang="en-US" sz="1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Management — The 8 Keys to Healthy Horses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NUTRITION: balanced diet; water always available; reduce grain on rest days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PARASITE CONTROL: deworm every 2–3 months; rotate products; manage pastures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VACCINATION: tetanus + encephalomyelitis annually as an absolute minimum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FOOT CARE: inspect and pick feet daily; trim every 6 weeks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DENTAL CARE: float teeth annually; check for sharp points causing pain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EQUIPMENT FIT: correctly fitted saddle, collar, and harness prevents serious injury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APPROPRIATE WORK: condition gradually; rest during extreme heat; no grain on rest days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EARLY OBSERVATION: watch daily; act at the first sign of illness</a:t>
            </a:r>
            <a:endParaRPr lang="en-US" sz="1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566160"/>
            <a:ext cx="9144000" cy="73152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3657600"/>
            <a:ext cx="9144000" cy="73152"/>
          </a:xfrm>
          <a:prstGeom prst="rect">
            <a:avLst/>
          </a:prstGeom>
          <a:solidFill>
            <a:srgbClr val="6D2B0E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kern="0" spc="12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1143000"/>
            <a:ext cx="76809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E3F2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is always more cost-effective than treatment.
</a:t>
            </a:r>
            <a:r>
              <a:rPr lang="en-US" sz="2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healthy horse is a productive horse.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2286000" y="2468880"/>
            <a:ext cx="4572000" cy="54864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606040"/>
            <a:ext cx="73152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E3F2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Good nutrition + water = foundation of health
✓  Deworm every 2–3 months — prevents 90% of colic
✓  Vaccinate for tetanus — it costs less than one day's treatment
✓  Pick and inspect feet DAILY
</a:t>
            </a:r>
            <a:r>
              <a:rPr lang="en-US" sz="1700" b="1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Observe every day — early detection saves lives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Vital Signs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56032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560320" y="1115568"/>
            <a:ext cx="27432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06040" y="11155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Value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03520" y="1115568"/>
            <a:ext cx="384048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49240" y="1115568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Threshold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25603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Rectal Temperature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560320" y="1499616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615184" y="1499616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99–101.5°F (37.5–38.5°C)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303520" y="1499616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358384" y="1499616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Above 101.5°F = fever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25603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 Rate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560320" y="1929384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615184" y="1929384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40–48 beats/minute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303520" y="1929384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358384" y="1929384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Above 60 bpm = pain or colic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25603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Respiration Rate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560320" y="2359152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615184" y="235915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 breaths/minute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303520" y="2359152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358384" y="2359152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Above 16 = respiratory problem or anaemia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25603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Gut Sounds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560320" y="2788920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615184" y="2788920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Mixing: 2–5 per minute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03520" y="2788920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358384" y="2788920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Absent sounds in colic = emergency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25603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Capillary Refill Time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560320" y="3218688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615184" y="3218688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 seconds (press gum)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303520" y="3218688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358384" y="3218688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Above 2 sec = circulatory problem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3648456"/>
            <a:ext cx="25603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4864" y="3648456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Gum Colour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560320" y="3648456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615184" y="3648456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Bright pink and moist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303520" y="3648456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358384" y="3648456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Pale/white/blue/red = emergency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0" y="4078224"/>
            <a:ext cx="256032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4864" y="4078224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Gestation — Horse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560320" y="4078224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2615184" y="4078224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325–365 days (avg 342)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303520" y="4078224"/>
            <a:ext cx="384048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358384" y="4078224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signs at 365 days — investigate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0" y="4507992"/>
            <a:ext cx="256032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54864" y="4507992"/>
            <a:ext cx="246888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Water — Maintenance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560320" y="4507992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2615184" y="450799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5–6 gallons (20–23 L)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5303520" y="4507992"/>
            <a:ext cx="384048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5358384" y="4507992"/>
            <a:ext cx="37490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gal/day heavy work; 9–11 gal lactation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Gum Colour — Critical Diagnostic Tool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0" y="1115568"/>
            <a:ext cx="22860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" y="1115568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Colour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0" y="1115568"/>
            <a:ext cx="41148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331720" y="111556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1115568"/>
            <a:ext cx="2743200" cy="38404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46520" y="11155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Urgency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1499616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" y="1499616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Bright pink + moist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0" y="1499616"/>
            <a:ext cx="4114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340864" y="1499616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— good circulation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400800" y="1499616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55664" y="1499616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normally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1929384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" y="1929384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Pale pink or white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286000" y="1929384"/>
            <a:ext cx="4114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340864" y="1929384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Anaemia, shock, blood loss, colic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0" y="1929384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455664" y="1929384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Urgent concern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2359152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" y="2359152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red / brick red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286000" y="2359152"/>
            <a:ext cx="4114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340864" y="2359152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Endotoxic shock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400800" y="2359152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55664" y="235915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serious — call vet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2788920"/>
            <a:ext cx="22860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4864" y="2788920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 or grey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286000" y="2788920"/>
            <a:ext cx="41148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340864" y="2788920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Imminent death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400800" y="2788920"/>
            <a:ext cx="2743200" cy="42976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455664" y="2788920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emergency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3218688"/>
            <a:ext cx="22860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4864" y="3218688"/>
            <a:ext cx="21945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/ jaundiced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286000" y="3218688"/>
            <a:ext cx="41148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2340864" y="3218688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 cell destruction or liver disease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400800" y="3218688"/>
            <a:ext cx="2743200" cy="429768"/>
          </a:xfrm>
          <a:prstGeom prst="rect">
            <a:avLst/>
          </a:prstGeom>
          <a:solidFill>
            <a:srgbClr val="E3F2FD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455664" y="3218688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Serious — call vet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Examination — 16 Steps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28600" y="1115568"/>
            <a:ext cx="4114800" cy="3730752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" y="116128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1–8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0040" y="1545336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History: appetite, feed, manure, urine, transport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Observe at distance: stance, behaviour, swellings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Observe surroundings: pasture, water, other animals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Lameness: walk and trot; circle on hard surface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Temperature: 3 minutes in rectum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Heart rate: listen behind left elbow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Respiration: count chest movements; check nostrils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Gum colour &amp; refill time: press gum 2 seconds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0" y="1115568"/>
            <a:ext cx="4343400" cy="3730752"/>
          </a:xfrm>
          <a:prstGeom prst="rect">
            <a:avLst/>
          </a:prstGeom>
          <a:solidFill>
            <a:srgbClr val="FBE9E7"/>
          </a:solidFill>
          <a:ln w="12700">
            <a:solidFill>
              <a:srgbClr val="6D2B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63440" y="116128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2B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9–16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63440" y="1545336"/>
            <a:ext cx="41148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Gut sounds: stethoscope both flanks, high and low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Mouth &amp; teeth: drooling, odour, sharp tooth points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Eyes: discharge, squinting, corneal ulcer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Feet &amp; legs: clean hooves; feel for heat/swelling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 Urogenital: discharge from vagina or sheath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 Udder: swelling, hardness, milk quality (white only)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 Hydration: neck skin pinch test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 Skin &amp; coat: parasites, poor nutrition, disease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D2B0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C07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Behaviour, Restraint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Safe Handling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024128"/>
            <a:ext cx="109728" cy="4119372"/>
          </a:xfrm>
          <a:prstGeom prst="rect">
            <a:avLst/>
          </a:prstGeom>
          <a:solidFill>
            <a:srgbClr val="6D2B0E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Equine Behaviour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Equines are PREY animals — their primary defence is FLIGHT. This drives ALL their behaviour.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blind spots directly in front and behind — always approach from an angle where the horse can SEE you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sneak up — approach with a calm, reassuring voice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PECKING ORDER: humans must establish themselves as the dominant, confident 'horse' — not through pain, but through calm leadership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Flight deprivation principle: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escape is impossible → the horse becomes submissive and trainable</a:t>
            </a:r>
            <a:endParaRPr lang="en-US" sz="1600" dirty="0"/>
          </a:p>
          <a:p>
            <a:pPr marL="685800" lvl="1" indent="-342900">
              <a:buSzPct val="100000"/>
              <a:buChar char="•"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basis of halter breaking, hobbles, round pens, and all restraint techniques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Animals detect FEAR — approach with confidence or stay away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7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07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SAFETY AROUND EQUINES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0" y="48006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57575"/>
                </a:solidFill>
              </a:rPr>
              <a:t>Raising Healthy Horses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20040" y="1097280"/>
            <a:ext cx="850392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Horses can kick backward, sideways, and FORWARD with their front feet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stand directly behind or directly in front of a horse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CLOSE to the animal — if kicked when close, you are pushed; at a distance, a kick can break bones or kill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Stallions with mares and mares with foals can be viciously aggressive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Pinned-back ears = warning of imminent bite or kick — back away and reassert control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have an escape route when working with equines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Bucks and rams will charge head-on — NEVER turn your back on a breeding stallion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3744</Words>
  <Application>Microsoft Office PowerPoint</Application>
  <PresentationFormat>On-screen Show (16:9)</PresentationFormat>
  <Paragraphs>484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Healthy Horses — Training Presentation</dc:title>
  <dc:subject>PptxGenJS Presentation</dc:subject>
  <dc:creator>PptxGenJS</dc:creator>
  <cp:lastModifiedBy>Allen Wachter</cp:lastModifiedBy>
  <cp:revision>1</cp:revision>
  <dcterms:created xsi:type="dcterms:W3CDTF">2026-05-24T02:14:40Z</dcterms:created>
  <dcterms:modified xsi:type="dcterms:W3CDTF">2026-05-24T02:18:25Z</dcterms:modified>
</cp:coreProperties>
</file>