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handoutMasterIdLst>
    <p:handoutMasterId r:id="rId263"/>
  </p:handoutMasterIdLst>
  <p:sldIdLst>
    <p:sldId id="256" r:id="rId2"/>
    <p:sldId id="257" r:id="rId3"/>
    <p:sldId id="258" r:id="rId4"/>
    <p:sldId id="263" r:id="rId5"/>
    <p:sldId id="264" r:id="rId6"/>
    <p:sldId id="265" r:id="rId7"/>
    <p:sldId id="741" r:id="rId8"/>
    <p:sldId id="266" r:id="rId9"/>
    <p:sldId id="269" r:id="rId10"/>
    <p:sldId id="270" r:id="rId11"/>
    <p:sldId id="271" r:id="rId12"/>
    <p:sldId id="274" r:id="rId13"/>
    <p:sldId id="273"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72" r:id="rId34"/>
    <p:sldId id="294" r:id="rId35"/>
    <p:sldId id="295" r:id="rId36"/>
    <p:sldId id="296" r:id="rId37"/>
    <p:sldId id="297" r:id="rId38"/>
    <p:sldId id="702" r:id="rId39"/>
    <p:sldId id="299" r:id="rId40"/>
    <p:sldId id="300" r:id="rId41"/>
    <p:sldId id="301" r:id="rId42"/>
    <p:sldId id="302" r:id="rId43"/>
    <p:sldId id="303" r:id="rId44"/>
    <p:sldId id="703" r:id="rId45"/>
    <p:sldId id="306" r:id="rId46"/>
    <p:sldId id="307" r:id="rId47"/>
    <p:sldId id="305" r:id="rId48"/>
    <p:sldId id="308" r:id="rId49"/>
    <p:sldId id="309" r:id="rId50"/>
    <p:sldId id="310" r:id="rId51"/>
    <p:sldId id="311" r:id="rId52"/>
    <p:sldId id="312" r:id="rId53"/>
    <p:sldId id="313" r:id="rId54"/>
    <p:sldId id="343" r:id="rId55"/>
    <p:sldId id="314" r:id="rId56"/>
    <p:sldId id="345" r:id="rId57"/>
    <p:sldId id="346" r:id="rId58"/>
    <p:sldId id="319" r:id="rId59"/>
    <p:sldId id="321" r:id="rId60"/>
    <p:sldId id="322" r:id="rId61"/>
    <p:sldId id="323" r:id="rId62"/>
    <p:sldId id="324" r:id="rId63"/>
    <p:sldId id="325" r:id="rId64"/>
    <p:sldId id="327" r:id="rId65"/>
    <p:sldId id="328" r:id="rId66"/>
    <p:sldId id="329" r:id="rId67"/>
    <p:sldId id="330" r:id="rId68"/>
    <p:sldId id="331" r:id="rId69"/>
    <p:sldId id="333" r:id="rId70"/>
    <p:sldId id="334" r:id="rId71"/>
    <p:sldId id="335" r:id="rId72"/>
    <p:sldId id="336" r:id="rId73"/>
    <p:sldId id="337" r:id="rId74"/>
    <p:sldId id="338" r:id="rId75"/>
    <p:sldId id="340" r:id="rId76"/>
    <p:sldId id="341"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 id="374" r:id="rId92"/>
    <p:sldId id="375" r:id="rId93"/>
    <p:sldId id="376" r:id="rId94"/>
    <p:sldId id="377" r:id="rId95"/>
    <p:sldId id="378" r:id="rId96"/>
    <p:sldId id="704" r:id="rId97"/>
    <p:sldId id="379" r:id="rId98"/>
    <p:sldId id="380" r:id="rId99"/>
    <p:sldId id="381" r:id="rId100"/>
    <p:sldId id="705" r:id="rId101"/>
    <p:sldId id="382" r:id="rId102"/>
    <p:sldId id="383" r:id="rId103"/>
    <p:sldId id="384" r:id="rId104"/>
    <p:sldId id="385" r:id="rId105"/>
    <p:sldId id="386" r:id="rId106"/>
    <p:sldId id="706" r:id="rId107"/>
    <p:sldId id="387" r:id="rId108"/>
    <p:sldId id="707" r:id="rId109"/>
    <p:sldId id="438" r:id="rId110"/>
    <p:sldId id="709" r:id="rId111"/>
    <p:sldId id="388" r:id="rId112"/>
    <p:sldId id="389" r:id="rId113"/>
    <p:sldId id="390" r:id="rId114"/>
    <p:sldId id="391" r:id="rId115"/>
    <p:sldId id="392" r:id="rId116"/>
    <p:sldId id="393" r:id="rId117"/>
    <p:sldId id="394" r:id="rId118"/>
    <p:sldId id="395" r:id="rId119"/>
    <p:sldId id="396" r:id="rId120"/>
    <p:sldId id="397" r:id="rId121"/>
    <p:sldId id="398" r:id="rId122"/>
    <p:sldId id="415" r:id="rId123"/>
    <p:sldId id="416" r:id="rId124"/>
    <p:sldId id="417" r:id="rId125"/>
    <p:sldId id="418" r:id="rId126"/>
    <p:sldId id="419" r:id="rId127"/>
    <p:sldId id="420" r:id="rId128"/>
    <p:sldId id="421" r:id="rId129"/>
    <p:sldId id="422" r:id="rId130"/>
    <p:sldId id="423" r:id="rId131"/>
    <p:sldId id="424" r:id="rId132"/>
    <p:sldId id="425" r:id="rId133"/>
    <p:sldId id="426" r:id="rId134"/>
    <p:sldId id="427" r:id="rId135"/>
    <p:sldId id="428" r:id="rId136"/>
    <p:sldId id="429" r:id="rId137"/>
    <p:sldId id="430" r:id="rId138"/>
    <p:sldId id="431" r:id="rId139"/>
    <p:sldId id="432" r:id="rId140"/>
    <p:sldId id="433" r:id="rId141"/>
    <p:sldId id="434" r:id="rId142"/>
    <p:sldId id="435" r:id="rId143"/>
    <p:sldId id="436" r:id="rId144"/>
    <p:sldId id="740" r:id="rId145"/>
    <p:sldId id="742" r:id="rId146"/>
    <p:sldId id="710" r:id="rId147"/>
    <p:sldId id="711" r:id="rId148"/>
    <p:sldId id="399" r:id="rId149"/>
    <p:sldId id="712" r:id="rId150"/>
    <p:sldId id="713" r:id="rId151"/>
    <p:sldId id="714" r:id="rId152"/>
    <p:sldId id="715" r:id="rId153"/>
    <p:sldId id="716" r:id="rId154"/>
    <p:sldId id="717" r:id="rId155"/>
    <p:sldId id="719" r:id="rId156"/>
    <p:sldId id="718" r:id="rId157"/>
    <p:sldId id="720" r:id="rId158"/>
    <p:sldId id="722" r:id="rId159"/>
    <p:sldId id="721" r:id="rId160"/>
    <p:sldId id="723" r:id="rId161"/>
    <p:sldId id="724" r:id="rId162"/>
    <p:sldId id="725" r:id="rId163"/>
    <p:sldId id="726" r:id="rId164"/>
    <p:sldId id="727" r:id="rId165"/>
    <p:sldId id="440" r:id="rId166"/>
    <p:sldId id="441" r:id="rId167"/>
    <p:sldId id="442" r:id="rId168"/>
    <p:sldId id="443" r:id="rId169"/>
    <p:sldId id="444" r:id="rId170"/>
    <p:sldId id="445" r:id="rId171"/>
    <p:sldId id="743" r:id="rId172"/>
    <p:sldId id="747" r:id="rId173"/>
    <p:sldId id="447" r:id="rId174"/>
    <p:sldId id="448" r:id="rId175"/>
    <p:sldId id="451" r:id="rId176"/>
    <p:sldId id="514" r:id="rId177"/>
    <p:sldId id="515" r:id="rId178"/>
    <p:sldId id="516" r:id="rId179"/>
    <p:sldId id="519" r:id="rId180"/>
    <p:sldId id="522" r:id="rId181"/>
    <p:sldId id="523" r:id="rId182"/>
    <p:sldId id="524" r:id="rId183"/>
    <p:sldId id="525" r:id="rId184"/>
    <p:sldId id="526" r:id="rId185"/>
    <p:sldId id="527" r:id="rId186"/>
    <p:sldId id="728" r:id="rId187"/>
    <p:sldId id="547" r:id="rId188"/>
    <p:sldId id="548" r:id="rId189"/>
    <p:sldId id="549" r:id="rId190"/>
    <p:sldId id="550" r:id="rId191"/>
    <p:sldId id="551" r:id="rId192"/>
    <p:sldId id="552" r:id="rId193"/>
    <p:sldId id="553" r:id="rId194"/>
    <p:sldId id="554" r:id="rId195"/>
    <p:sldId id="555" r:id="rId196"/>
    <p:sldId id="556" r:id="rId197"/>
    <p:sldId id="557" r:id="rId198"/>
    <p:sldId id="558" r:id="rId199"/>
    <p:sldId id="732" r:id="rId200"/>
    <p:sldId id="734" r:id="rId201"/>
    <p:sldId id="735" r:id="rId202"/>
    <p:sldId id="736" r:id="rId203"/>
    <p:sldId id="737" r:id="rId204"/>
    <p:sldId id="738" r:id="rId205"/>
    <p:sldId id="739" r:id="rId206"/>
    <p:sldId id="614" r:id="rId207"/>
    <p:sldId id="625" r:id="rId208"/>
    <p:sldId id="626" r:id="rId209"/>
    <p:sldId id="627" r:id="rId210"/>
    <p:sldId id="612" r:id="rId211"/>
    <p:sldId id="668" r:id="rId212"/>
    <p:sldId id="613" r:id="rId213"/>
    <p:sldId id="615" r:id="rId214"/>
    <p:sldId id="561" r:id="rId215"/>
    <p:sldId id="562" r:id="rId216"/>
    <p:sldId id="563" r:id="rId217"/>
    <p:sldId id="564" r:id="rId218"/>
    <p:sldId id="565" r:id="rId219"/>
    <p:sldId id="566" r:id="rId220"/>
    <p:sldId id="567" r:id="rId221"/>
    <p:sldId id="568" r:id="rId222"/>
    <p:sldId id="569" r:id="rId223"/>
    <p:sldId id="570" r:id="rId224"/>
    <p:sldId id="746" r:id="rId225"/>
    <p:sldId id="574" r:id="rId226"/>
    <p:sldId id="575" r:id="rId227"/>
    <p:sldId id="576" r:id="rId228"/>
    <p:sldId id="579" r:id="rId229"/>
    <p:sldId id="581" r:id="rId230"/>
    <p:sldId id="577" r:id="rId231"/>
    <p:sldId id="582" r:id="rId232"/>
    <p:sldId id="745" r:id="rId233"/>
    <p:sldId id="583" r:id="rId234"/>
    <p:sldId id="584" r:id="rId235"/>
    <p:sldId id="585" r:id="rId236"/>
    <p:sldId id="586" r:id="rId237"/>
    <p:sldId id="587" r:id="rId238"/>
    <p:sldId id="588" r:id="rId239"/>
    <p:sldId id="589" r:id="rId240"/>
    <p:sldId id="590" r:id="rId241"/>
    <p:sldId id="591" r:id="rId242"/>
    <p:sldId id="592" r:id="rId243"/>
    <p:sldId id="593" r:id="rId244"/>
    <p:sldId id="594" r:id="rId245"/>
    <p:sldId id="595" r:id="rId246"/>
    <p:sldId id="596" r:id="rId247"/>
    <p:sldId id="597" r:id="rId248"/>
    <p:sldId id="598" r:id="rId249"/>
    <p:sldId id="599" r:id="rId250"/>
    <p:sldId id="600" r:id="rId251"/>
    <p:sldId id="617" r:id="rId252"/>
    <p:sldId id="618" r:id="rId253"/>
    <p:sldId id="619" r:id="rId254"/>
    <p:sldId id="620" r:id="rId255"/>
    <p:sldId id="621" r:id="rId256"/>
    <p:sldId id="622" r:id="rId257"/>
    <p:sldId id="623" r:id="rId258"/>
    <p:sldId id="729" r:id="rId259"/>
    <p:sldId id="730" r:id="rId260"/>
    <p:sldId id="731" r:id="rId261"/>
    <p:sldId id="733" r:id="rId26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5pPr>
    <a:lvl6pPr marL="2286000" algn="l" defTabSz="914400" rtl="0" eaLnBrk="1" latinLnBrk="0" hangingPunct="1">
      <a:defRPr kern="1200">
        <a:solidFill>
          <a:schemeClr val="tx1"/>
        </a:solidFill>
        <a:latin typeface="Tw Cen MT" panose="020B0602020104020603" pitchFamily="34" charset="0"/>
        <a:ea typeface="+mn-ea"/>
        <a:cs typeface="+mn-cs"/>
      </a:defRPr>
    </a:lvl6pPr>
    <a:lvl7pPr marL="2743200" algn="l" defTabSz="914400" rtl="0" eaLnBrk="1" latinLnBrk="0" hangingPunct="1">
      <a:defRPr kern="1200">
        <a:solidFill>
          <a:schemeClr val="tx1"/>
        </a:solidFill>
        <a:latin typeface="Tw Cen MT" panose="020B0602020104020603" pitchFamily="34" charset="0"/>
        <a:ea typeface="+mn-ea"/>
        <a:cs typeface="+mn-cs"/>
      </a:defRPr>
    </a:lvl7pPr>
    <a:lvl8pPr marL="3200400" algn="l" defTabSz="914400" rtl="0" eaLnBrk="1" latinLnBrk="0" hangingPunct="1">
      <a:defRPr kern="1200">
        <a:solidFill>
          <a:schemeClr val="tx1"/>
        </a:solidFill>
        <a:latin typeface="Tw Cen MT" panose="020B0602020104020603" pitchFamily="34" charset="0"/>
        <a:ea typeface="+mn-ea"/>
        <a:cs typeface="+mn-cs"/>
      </a:defRPr>
    </a:lvl8pPr>
    <a:lvl9pPr marL="3657600" algn="l" defTabSz="914400" rtl="0" eaLnBrk="1" latinLnBrk="0" hangingPunct="1">
      <a:defRPr kern="1200">
        <a:solidFill>
          <a:schemeClr val="tx1"/>
        </a:solidFill>
        <a:latin typeface="Tw Cen MT" panose="020B0602020104020603"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DC1309-C9C6-43C8-8FC7-83F828E22D47}" v="38" dt="2024-09-21T12:11:31.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4" autoAdjust="0"/>
    <p:restoredTop sz="94660"/>
  </p:normalViewPr>
  <p:slideViewPr>
    <p:cSldViewPr>
      <p:cViewPr varScale="1">
        <p:scale>
          <a:sx n="96" d="100"/>
          <a:sy n="96" d="100"/>
        </p:scale>
        <p:origin x="354" y="5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microsoft.com/office/2015/10/relationships/revisionInfo" Target="revisionInfo.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viewProps" Target="view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n Wachter" userId="18a72199a1f99eb9" providerId="LiveId" clId="{3447DF73-BB3B-4ED7-B28E-F02CAEDC1A22}"/>
    <pc:docChg chg="custSel addSld delSld modSld sldOrd">
      <pc:chgData name="Allen Wachter" userId="18a72199a1f99eb9" providerId="LiveId" clId="{3447DF73-BB3B-4ED7-B28E-F02CAEDC1A22}" dt="2024-08-27T19:33:51.071" v="263"/>
      <pc:docMkLst>
        <pc:docMk/>
      </pc:docMkLst>
      <pc:sldChg chg="modSp mod">
        <pc:chgData name="Allen Wachter" userId="18a72199a1f99eb9" providerId="LiveId" clId="{3447DF73-BB3B-4ED7-B28E-F02CAEDC1A22}" dt="2024-08-27T18:11:52.954" v="5" actId="255"/>
        <pc:sldMkLst>
          <pc:docMk/>
          <pc:sldMk cId="0" sldId="265"/>
        </pc:sldMkLst>
        <pc:spChg chg="mod">
          <ac:chgData name="Allen Wachter" userId="18a72199a1f99eb9" providerId="LiveId" clId="{3447DF73-BB3B-4ED7-B28E-F02CAEDC1A22}" dt="2024-08-27T18:11:52.954" v="5" actId="255"/>
          <ac:spMkLst>
            <pc:docMk/>
            <pc:sldMk cId="0" sldId="265"/>
            <ac:spMk id="16407" creationId="{99FC36C5-37CD-C6F5-2671-D90017AE51B8}"/>
          </ac:spMkLst>
        </pc:spChg>
      </pc:sldChg>
      <pc:sldChg chg="modSp mod">
        <pc:chgData name="Allen Wachter" userId="18a72199a1f99eb9" providerId="LiveId" clId="{3447DF73-BB3B-4ED7-B28E-F02CAEDC1A22}" dt="2024-08-27T18:31:05.465" v="56" actId="20577"/>
        <pc:sldMkLst>
          <pc:docMk/>
          <pc:sldMk cId="0" sldId="333"/>
        </pc:sldMkLst>
        <pc:spChg chg="mod">
          <ac:chgData name="Allen Wachter" userId="18a72199a1f99eb9" providerId="LiveId" clId="{3447DF73-BB3B-4ED7-B28E-F02CAEDC1A22}" dt="2024-08-27T18:31:05.465" v="56" actId="20577"/>
          <ac:spMkLst>
            <pc:docMk/>
            <pc:sldMk cId="0" sldId="333"/>
            <ac:spMk id="102402" creationId="{B91F85CA-591B-AB7F-22E6-D626F4BCD172}"/>
          </ac:spMkLst>
        </pc:spChg>
      </pc:sldChg>
      <pc:sldChg chg="addSp delSp modSp del">
        <pc:chgData name="Allen Wachter" userId="18a72199a1f99eb9" providerId="LiveId" clId="{3447DF73-BB3B-4ED7-B28E-F02CAEDC1A22}" dt="2024-08-27T18:39:00.746" v="83" actId="2696"/>
        <pc:sldMkLst>
          <pc:docMk/>
          <pc:sldMk cId="0" sldId="446"/>
        </pc:sldMkLst>
        <pc:spChg chg="add mod">
          <ac:chgData name="Allen Wachter" userId="18a72199a1f99eb9" providerId="LiveId" clId="{3447DF73-BB3B-4ED7-B28E-F02CAEDC1A22}" dt="2024-08-27T18:38:10.503" v="82" actId="21"/>
          <ac:spMkLst>
            <pc:docMk/>
            <pc:sldMk cId="0" sldId="446"/>
            <ac:spMk id="2" creationId="{C6C87626-ED11-91C1-3CC0-316F4565B58E}"/>
          </ac:spMkLst>
        </pc:spChg>
        <pc:picChg chg="del">
          <ac:chgData name="Allen Wachter" userId="18a72199a1f99eb9" providerId="LiveId" clId="{3447DF73-BB3B-4ED7-B28E-F02CAEDC1A22}" dt="2024-08-27T18:38:10.503" v="82" actId="21"/>
          <ac:picMkLst>
            <pc:docMk/>
            <pc:sldMk cId="0" sldId="446"/>
            <ac:picMk id="192515" creationId="{DB8D227D-21CE-FA23-B7EF-D649E5E73E74}"/>
          </ac:picMkLst>
        </pc:picChg>
      </pc:sldChg>
      <pc:sldChg chg="add del">
        <pc:chgData name="Allen Wachter" userId="18a72199a1f99eb9" providerId="LiveId" clId="{3447DF73-BB3B-4ED7-B28E-F02CAEDC1A22}" dt="2024-08-27T18:39:44.255" v="123"/>
        <pc:sldMkLst>
          <pc:docMk/>
          <pc:sldMk cId="2829652777" sldId="446"/>
        </pc:sldMkLst>
      </pc:sldChg>
      <pc:sldChg chg="del">
        <pc:chgData name="Allen Wachter" userId="18a72199a1f99eb9" providerId="LiveId" clId="{3447DF73-BB3B-4ED7-B28E-F02CAEDC1A22}" dt="2024-08-27T19:19:44.262" v="141" actId="2696"/>
        <pc:sldMkLst>
          <pc:docMk/>
          <pc:sldMk cId="0" sldId="559"/>
        </pc:sldMkLst>
      </pc:sldChg>
      <pc:sldChg chg="del">
        <pc:chgData name="Allen Wachter" userId="18a72199a1f99eb9" providerId="LiveId" clId="{3447DF73-BB3B-4ED7-B28E-F02CAEDC1A22}" dt="2024-08-27T19:19:44.262" v="141" actId="2696"/>
        <pc:sldMkLst>
          <pc:docMk/>
          <pc:sldMk cId="0" sldId="560"/>
        </pc:sldMkLst>
      </pc:sldChg>
      <pc:sldChg chg="del">
        <pc:chgData name="Allen Wachter" userId="18a72199a1f99eb9" providerId="LiveId" clId="{3447DF73-BB3B-4ED7-B28E-F02CAEDC1A22}" dt="2024-08-27T18:49:11.981" v="130" actId="2696"/>
        <pc:sldMkLst>
          <pc:docMk/>
          <pc:sldMk cId="0" sldId="571"/>
        </pc:sldMkLst>
      </pc:sldChg>
      <pc:sldChg chg="del">
        <pc:chgData name="Allen Wachter" userId="18a72199a1f99eb9" providerId="LiveId" clId="{3447DF73-BB3B-4ED7-B28E-F02CAEDC1A22}" dt="2024-08-27T18:49:14.186" v="131" actId="2696"/>
        <pc:sldMkLst>
          <pc:docMk/>
          <pc:sldMk cId="0" sldId="572"/>
        </pc:sldMkLst>
      </pc:sldChg>
      <pc:sldChg chg="del">
        <pc:chgData name="Allen Wachter" userId="18a72199a1f99eb9" providerId="LiveId" clId="{3447DF73-BB3B-4ED7-B28E-F02CAEDC1A22}" dt="2024-08-27T18:49:22.132" v="132" actId="2696"/>
        <pc:sldMkLst>
          <pc:docMk/>
          <pc:sldMk cId="0" sldId="573"/>
        </pc:sldMkLst>
      </pc:sldChg>
      <pc:sldChg chg="del">
        <pc:chgData name="Allen Wachter" userId="18a72199a1f99eb9" providerId="LiveId" clId="{3447DF73-BB3B-4ED7-B28E-F02CAEDC1A22}" dt="2024-08-27T19:30:23.279" v="251" actId="2696"/>
        <pc:sldMkLst>
          <pc:docMk/>
          <pc:sldMk cId="0" sldId="578"/>
        </pc:sldMkLst>
      </pc:sldChg>
      <pc:sldChg chg="del">
        <pc:chgData name="Allen Wachter" userId="18a72199a1f99eb9" providerId="LiveId" clId="{3447DF73-BB3B-4ED7-B28E-F02CAEDC1A22}" dt="2024-08-27T19:30:24.738" v="252" actId="2696"/>
        <pc:sldMkLst>
          <pc:docMk/>
          <pc:sldMk cId="0" sldId="580"/>
        </pc:sldMkLst>
      </pc:sldChg>
      <pc:sldChg chg="ord">
        <pc:chgData name="Allen Wachter" userId="18a72199a1f99eb9" providerId="LiveId" clId="{3447DF73-BB3B-4ED7-B28E-F02CAEDC1A22}" dt="2024-08-27T19:30:16.969" v="250"/>
        <pc:sldMkLst>
          <pc:docMk/>
          <pc:sldMk cId="0" sldId="581"/>
        </pc:sldMkLst>
      </pc:sldChg>
      <pc:sldChg chg="ord">
        <pc:chgData name="Allen Wachter" userId="18a72199a1f99eb9" providerId="LiveId" clId="{3447DF73-BB3B-4ED7-B28E-F02CAEDC1A22}" dt="2024-08-27T19:30:01.207" v="248"/>
        <pc:sldMkLst>
          <pc:docMk/>
          <pc:sldMk cId="0" sldId="582"/>
        </pc:sldMkLst>
      </pc:sldChg>
      <pc:sldChg chg="del">
        <pc:chgData name="Allen Wachter" userId="18a72199a1f99eb9" providerId="LiveId" clId="{3447DF73-BB3B-4ED7-B28E-F02CAEDC1A22}" dt="2024-08-27T18:51:00.988" v="135" actId="2696"/>
        <pc:sldMkLst>
          <pc:docMk/>
          <pc:sldMk cId="0" sldId="601"/>
        </pc:sldMkLst>
      </pc:sldChg>
      <pc:sldChg chg="del">
        <pc:chgData name="Allen Wachter" userId="18a72199a1f99eb9" providerId="LiveId" clId="{3447DF73-BB3B-4ED7-B28E-F02CAEDC1A22}" dt="2024-08-27T18:51:00.988" v="135" actId="2696"/>
        <pc:sldMkLst>
          <pc:docMk/>
          <pc:sldMk cId="0" sldId="602"/>
        </pc:sldMkLst>
      </pc:sldChg>
      <pc:sldChg chg="del">
        <pc:chgData name="Allen Wachter" userId="18a72199a1f99eb9" providerId="LiveId" clId="{3447DF73-BB3B-4ED7-B28E-F02CAEDC1A22}" dt="2024-08-27T18:51:00.988" v="135" actId="2696"/>
        <pc:sldMkLst>
          <pc:docMk/>
          <pc:sldMk cId="0" sldId="603"/>
        </pc:sldMkLst>
      </pc:sldChg>
      <pc:sldChg chg="del">
        <pc:chgData name="Allen Wachter" userId="18a72199a1f99eb9" providerId="LiveId" clId="{3447DF73-BB3B-4ED7-B28E-F02CAEDC1A22}" dt="2024-08-27T18:51:00.988" v="135" actId="2696"/>
        <pc:sldMkLst>
          <pc:docMk/>
          <pc:sldMk cId="0" sldId="604"/>
        </pc:sldMkLst>
      </pc:sldChg>
      <pc:sldChg chg="del">
        <pc:chgData name="Allen Wachter" userId="18a72199a1f99eb9" providerId="LiveId" clId="{3447DF73-BB3B-4ED7-B28E-F02CAEDC1A22}" dt="2024-08-27T18:51:00.988" v="135" actId="2696"/>
        <pc:sldMkLst>
          <pc:docMk/>
          <pc:sldMk cId="0" sldId="605"/>
        </pc:sldMkLst>
      </pc:sldChg>
      <pc:sldChg chg="del">
        <pc:chgData name="Allen Wachter" userId="18a72199a1f99eb9" providerId="LiveId" clId="{3447DF73-BB3B-4ED7-B28E-F02CAEDC1A22}" dt="2024-08-27T18:51:00.988" v="135" actId="2696"/>
        <pc:sldMkLst>
          <pc:docMk/>
          <pc:sldMk cId="0" sldId="606"/>
        </pc:sldMkLst>
      </pc:sldChg>
      <pc:sldChg chg="del">
        <pc:chgData name="Allen Wachter" userId="18a72199a1f99eb9" providerId="LiveId" clId="{3447DF73-BB3B-4ED7-B28E-F02CAEDC1A22}" dt="2024-08-27T18:51:00.988" v="135" actId="2696"/>
        <pc:sldMkLst>
          <pc:docMk/>
          <pc:sldMk cId="0" sldId="607"/>
        </pc:sldMkLst>
      </pc:sldChg>
      <pc:sldChg chg="del">
        <pc:chgData name="Allen Wachter" userId="18a72199a1f99eb9" providerId="LiveId" clId="{3447DF73-BB3B-4ED7-B28E-F02CAEDC1A22}" dt="2024-08-27T18:51:00.988" v="135" actId="2696"/>
        <pc:sldMkLst>
          <pc:docMk/>
          <pc:sldMk cId="0" sldId="608"/>
        </pc:sldMkLst>
      </pc:sldChg>
      <pc:sldChg chg="del">
        <pc:chgData name="Allen Wachter" userId="18a72199a1f99eb9" providerId="LiveId" clId="{3447DF73-BB3B-4ED7-B28E-F02CAEDC1A22}" dt="2024-08-27T18:51:00.988" v="135" actId="2696"/>
        <pc:sldMkLst>
          <pc:docMk/>
          <pc:sldMk cId="0" sldId="609"/>
        </pc:sldMkLst>
      </pc:sldChg>
      <pc:sldChg chg="del">
        <pc:chgData name="Allen Wachter" userId="18a72199a1f99eb9" providerId="LiveId" clId="{3447DF73-BB3B-4ED7-B28E-F02CAEDC1A22}" dt="2024-08-27T18:51:00.988" v="135" actId="2696"/>
        <pc:sldMkLst>
          <pc:docMk/>
          <pc:sldMk cId="0" sldId="610"/>
        </pc:sldMkLst>
      </pc:sldChg>
      <pc:sldChg chg="del">
        <pc:chgData name="Allen Wachter" userId="18a72199a1f99eb9" providerId="LiveId" clId="{3447DF73-BB3B-4ED7-B28E-F02CAEDC1A22}" dt="2024-08-27T18:51:00.988" v="135" actId="2696"/>
        <pc:sldMkLst>
          <pc:docMk/>
          <pc:sldMk cId="0" sldId="611"/>
        </pc:sldMkLst>
      </pc:sldChg>
      <pc:sldChg chg="add">
        <pc:chgData name="Allen Wachter" userId="18a72199a1f99eb9" providerId="LiveId" clId="{3447DF73-BB3B-4ED7-B28E-F02CAEDC1A22}" dt="2024-08-27T19:31:50.332" v="256"/>
        <pc:sldMkLst>
          <pc:docMk/>
          <pc:sldMk cId="61045624" sldId="612"/>
        </pc:sldMkLst>
      </pc:sldChg>
      <pc:sldChg chg="del">
        <pc:chgData name="Allen Wachter" userId="18a72199a1f99eb9" providerId="LiveId" clId="{3447DF73-BB3B-4ED7-B28E-F02CAEDC1A22}" dt="2024-08-27T19:31:41.730" v="255" actId="2696"/>
        <pc:sldMkLst>
          <pc:docMk/>
          <pc:sldMk cId="61045624" sldId="612"/>
        </pc:sldMkLst>
      </pc:sldChg>
      <pc:sldChg chg="add">
        <pc:chgData name="Allen Wachter" userId="18a72199a1f99eb9" providerId="LiveId" clId="{3447DF73-BB3B-4ED7-B28E-F02CAEDC1A22}" dt="2024-08-27T19:31:50.332" v="256"/>
        <pc:sldMkLst>
          <pc:docMk/>
          <pc:sldMk cId="409145842" sldId="613"/>
        </pc:sldMkLst>
      </pc:sldChg>
      <pc:sldChg chg="del">
        <pc:chgData name="Allen Wachter" userId="18a72199a1f99eb9" providerId="LiveId" clId="{3447DF73-BB3B-4ED7-B28E-F02CAEDC1A22}" dt="2024-08-27T19:31:41.730" v="255" actId="2696"/>
        <pc:sldMkLst>
          <pc:docMk/>
          <pc:sldMk cId="409145842" sldId="613"/>
        </pc:sldMkLst>
      </pc:sldChg>
      <pc:sldChg chg="add">
        <pc:chgData name="Allen Wachter" userId="18a72199a1f99eb9" providerId="LiveId" clId="{3447DF73-BB3B-4ED7-B28E-F02CAEDC1A22}" dt="2024-08-27T19:31:03.892" v="254"/>
        <pc:sldMkLst>
          <pc:docMk/>
          <pc:sldMk cId="2298661877" sldId="614"/>
        </pc:sldMkLst>
      </pc:sldChg>
      <pc:sldChg chg="del">
        <pc:chgData name="Allen Wachter" userId="18a72199a1f99eb9" providerId="LiveId" clId="{3447DF73-BB3B-4ED7-B28E-F02CAEDC1A22}" dt="2024-08-27T19:30:53.864" v="253" actId="2696"/>
        <pc:sldMkLst>
          <pc:docMk/>
          <pc:sldMk cId="2298661877" sldId="614"/>
        </pc:sldMkLst>
      </pc:sldChg>
      <pc:sldChg chg="add">
        <pc:chgData name="Allen Wachter" userId="18a72199a1f99eb9" providerId="LiveId" clId="{3447DF73-BB3B-4ED7-B28E-F02CAEDC1A22}" dt="2024-08-27T19:31:50.332" v="256"/>
        <pc:sldMkLst>
          <pc:docMk/>
          <pc:sldMk cId="1455907401" sldId="615"/>
        </pc:sldMkLst>
      </pc:sldChg>
      <pc:sldChg chg="del">
        <pc:chgData name="Allen Wachter" userId="18a72199a1f99eb9" providerId="LiveId" clId="{3447DF73-BB3B-4ED7-B28E-F02CAEDC1A22}" dt="2024-08-27T19:31:41.730" v="255" actId="2696"/>
        <pc:sldMkLst>
          <pc:docMk/>
          <pc:sldMk cId="1455907401" sldId="615"/>
        </pc:sldMkLst>
      </pc:sldChg>
      <pc:sldChg chg="del">
        <pc:chgData name="Allen Wachter" userId="18a72199a1f99eb9" providerId="LiveId" clId="{3447DF73-BB3B-4ED7-B28E-F02CAEDC1A22}" dt="2024-08-27T19:32:56.086" v="259" actId="2696"/>
        <pc:sldMkLst>
          <pc:docMk/>
          <pc:sldMk cId="0" sldId="616"/>
        </pc:sldMkLst>
      </pc:sldChg>
      <pc:sldChg chg="del">
        <pc:chgData name="Allen Wachter" userId="18a72199a1f99eb9" providerId="LiveId" clId="{3447DF73-BB3B-4ED7-B28E-F02CAEDC1A22}" dt="2024-08-27T19:16:58.607" v="136" actId="2696"/>
        <pc:sldMkLst>
          <pc:docMk/>
          <pc:sldMk cId="0" sldId="624"/>
        </pc:sldMkLst>
      </pc:sldChg>
      <pc:sldChg chg="add">
        <pc:chgData name="Allen Wachter" userId="18a72199a1f99eb9" providerId="LiveId" clId="{3447DF73-BB3B-4ED7-B28E-F02CAEDC1A22}" dt="2024-08-27T19:18:55.466" v="140"/>
        <pc:sldMkLst>
          <pc:docMk/>
          <pc:sldMk cId="2452197113" sldId="625"/>
        </pc:sldMkLst>
      </pc:sldChg>
      <pc:sldChg chg="del">
        <pc:chgData name="Allen Wachter" userId="18a72199a1f99eb9" providerId="LiveId" clId="{3447DF73-BB3B-4ED7-B28E-F02CAEDC1A22}" dt="2024-08-27T19:18:43.497" v="139" actId="2696"/>
        <pc:sldMkLst>
          <pc:docMk/>
          <pc:sldMk cId="2452197113" sldId="625"/>
        </pc:sldMkLst>
      </pc:sldChg>
      <pc:sldChg chg="del">
        <pc:chgData name="Allen Wachter" userId="18a72199a1f99eb9" providerId="LiveId" clId="{3447DF73-BB3B-4ED7-B28E-F02CAEDC1A22}" dt="2024-08-27T19:18:43.497" v="139" actId="2696"/>
        <pc:sldMkLst>
          <pc:docMk/>
          <pc:sldMk cId="2365935242" sldId="626"/>
        </pc:sldMkLst>
      </pc:sldChg>
      <pc:sldChg chg="add">
        <pc:chgData name="Allen Wachter" userId="18a72199a1f99eb9" providerId="LiveId" clId="{3447DF73-BB3B-4ED7-B28E-F02CAEDC1A22}" dt="2024-08-27T19:18:55.466" v="140"/>
        <pc:sldMkLst>
          <pc:docMk/>
          <pc:sldMk cId="2365935242" sldId="626"/>
        </pc:sldMkLst>
      </pc:sldChg>
      <pc:sldChg chg="del">
        <pc:chgData name="Allen Wachter" userId="18a72199a1f99eb9" providerId="LiveId" clId="{3447DF73-BB3B-4ED7-B28E-F02CAEDC1A22}" dt="2024-08-27T19:18:43.497" v="139" actId="2696"/>
        <pc:sldMkLst>
          <pc:docMk/>
          <pc:sldMk cId="2642854448" sldId="627"/>
        </pc:sldMkLst>
      </pc:sldChg>
      <pc:sldChg chg="add">
        <pc:chgData name="Allen Wachter" userId="18a72199a1f99eb9" providerId="LiveId" clId="{3447DF73-BB3B-4ED7-B28E-F02CAEDC1A22}" dt="2024-08-27T19:18:55.466" v="140"/>
        <pc:sldMkLst>
          <pc:docMk/>
          <pc:sldMk cId="2642854448" sldId="627"/>
        </pc:sldMkLst>
      </pc:sldChg>
      <pc:sldChg chg="del">
        <pc:chgData name="Allen Wachter" userId="18a72199a1f99eb9" providerId="LiveId" clId="{3447DF73-BB3B-4ED7-B28E-F02CAEDC1A22}" dt="2024-08-27T19:16:58.607" v="136" actId="2696"/>
        <pc:sldMkLst>
          <pc:docMk/>
          <pc:sldMk cId="0" sldId="628"/>
        </pc:sldMkLst>
      </pc:sldChg>
      <pc:sldChg chg="del">
        <pc:chgData name="Allen Wachter" userId="18a72199a1f99eb9" providerId="LiveId" clId="{3447DF73-BB3B-4ED7-B28E-F02CAEDC1A22}" dt="2024-08-27T19:16:58.607" v="136" actId="2696"/>
        <pc:sldMkLst>
          <pc:docMk/>
          <pc:sldMk cId="0" sldId="629"/>
        </pc:sldMkLst>
      </pc:sldChg>
      <pc:sldChg chg="del">
        <pc:chgData name="Allen Wachter" userId="18a72199a1f99eb9" providerId="LiveId" clId="{3447DF73-BB3B-4ED7-B28E-F02CAEDC1A22}" dt="2024-08-27T19:16:58.607" v="136" actId="2696"/>
        <pc:sldMkLst>
          <pc:docMk/>
          <pc:sldMk cId="0" sldId="630"/>
        </pc:sldMkLst>
      </pc:sldChg>
      <pc:sldChg chg="del">
        <pc:chgData name="Allen Wachter" userId="18a72199a1f99eb9" providerId="LiveId" clId="{3447DF73-BB3B-4ED7-B28E-F02CAEDC1A22}" dt="2024-08-27T19:16:58.607" v="136" actId="2696"/>
        <pc:sldMkLst>
          <pc:docMk/>
          <pc:sldMk cId="0" sldId="631"/>
        </pc:sldMkLst>
      </pc:sldChg>
      <pc:sldChg chg="del">
        <pc:chgData name="Allen Wachter" userId="18a72199a1f99eb9" providerId="LiveId" clId="{3447DF73-BB3B-4ED7-B28E-F02CAEDC1A22}" dt="2024-08-27T19:16:58.607" v="136" actId="2696"/>
        <pc:sldMkLst>
          <pc:docMk/>
          <pc:sldMk cId="0" sldId="632"/>
        </pc:sldMkLst>
      </pc:sldChg>
      <pc:sldChg chg="del">
        <pc:chgData name="Allen Wachter" userId="18a72199a1f99eb9" providerId="LiveId" clId="{3447DF73-BB3B-4ED7-B28E-F02CAEDC1A22}" dt="2024-08-27T19:16:58.607" v="136" actId="2696"/>
        <pc:sldMkLst>
          <pc:docMk/>
          <pc:sldMk cId="0" sldId="633"/>
        </pc:sldMkLst>
      </pc:sldChg>
      <pc:sldChg chg="del">
        <pc:chgData name="Allen Wachter" userId="18a72199a1f99eb9" providerId="LiveId" clId="{3447DF73-BB3B-4ED7-B28E-F02CAEDC1A22}" dt="2024-08-27T19:16:58.607" v="136" actId="2696"/>
        <pc:sldMkLst>
          <pc:docMk/>
          <pc:sldMk cId="0" sldId="634"/>
        </pc:sldMkLst>
      </pc:sldChg>
      <pc:sldChg chg="del">
        <pc:chgData name="Allen Wachter" userId="18a72199a1f99eb9" providerId="LiveId" clId="{3447DF73-BB3B-4ED7-B28E-F02CAEDC1A22}" dt="2024-08-27T19:16:58.607" v="136" actId="2696"/>
        <pc:sldMkLst>
          <pc:docMk/>
          <pc:sldMk cId="0" sldId="635"/>
        </pc:sldMkLst>
      </pc:sldChg>
      <pc:sldChg chg="del">
        <pc:chgData name="Allen Wachter" userId="18a72199a1f99eb9" providerId="LiveId" clId="{3447DF73-BB3B-4ED7-B28E-F02CAEDC1A22}" dt="2024-08-27T19:16:58.607" v="136" actId="2696"/>
        <pc:sldMkLst>
          <pc:docMk/>
          <pc:sldMk cId="0" sldId="636"/>
        </pc:sldMkLst>
      </pc:sldChg>
      <pc:sldChg chg="del">
        <pc:chgData name="Allen Wachter" userId="18a72199a1f99eb9" providerId="LiveId" clId="{3447DF73-BB3B-4ED7-B28E-F02CAEDC1A22}" dt="2024-08-27T19:16:58.607" v="136" actId="2696"/>
        <pc:sldMkLst>
          <pc:docMk/>
          <pc:sldMk cId="0" sldId="637"/>
        </pc:sldMkLst>
      </pc:sldChg>
      <pc:sldChg chg="del">
        <pc:chgData name="Allen Wachter" userId="18a72199a1f99eb9" providerId="LiveId" clId="{3447DF73-BB3B-4ED7-B28E-F02CAEDC1A22}" dt="2024-08-27T19:16:58.607" v="136" actId="2696"/>
        <pc:sldMkLst>
          <pc:docMk/>
          <pc:sldMk cId="0" sldId="638"/>
        </pc:sldMkLst>
      </pc:sldChg>
      <pc:sldChg chg="del">
        <pc:chgData name="Allen Wachter" userId="18a72199a1f99eb9" providerId="LiveId" clId="{3447DF73-BB3B-4ED7-B28E-F02CAEDC1A22}" dt="2024-08-27T19:16:58.607" v="136" actId="2696"/>
        <pc:sldMkLst>
          <pc:docMk/>
          <pc:sldMk cId="0" sldId="639"/>
        </pc:sldMkLst>
      </pc:sldChg>
      <pc:sldChg chg="del">
        <pc:chgData name="Allen Wachter" userId="18a72199a1f99eb9" providerId="LiveId" clId="{3447DF73-BB3B-4ED7-B28E-F02CAEDC1A22}" dt="2024-08-27T19:16:58.607" v="136" actId="2696"/>
        <pc:sldMkLst>
          <pc:docMk/>
          <pc:sldMk cId="0" sldId="640"/>
        </pc:sldMkLst>
      </pc:sldChg>
      <pc:sldChg chg="del">
        <pc:chgData name="Allen Wachter" userId="18a72199a1f99eb9" providerId="LiveId" clId="{3447DF73-BB3B-4ED7-B28E-F02CAEDC1A22}" dt="2024-08-27T19:16:58.607" v="136" actId="2696"/>
        <pc:sldMkLst>
          <pc:docMk/>
          <pc:sldMk cId="0" sldId="641"/>
        </pc:sldMkLst>
      </pc:sldChg>
      <pc:sldChg chg="del">
        <pc:chgData name="Allen Wachter" userId="18a72199a1f99eb9" providerId="LiveId" clId="{3447DF73-BB3B-4ED7-B28E-F02CAEDC1A22}" dt="2024-08-27T19:16:58.607" v="136" actId="2696"/>
        <pc:sldMkLst>
          <pc:docMk/>
          <pc:sldMk cId="0" sldId="642"/>
        </pc:sldMkLst>
      </pc:sldChg>
      <pc:sldChg chg="del">
        <pc:chgData name="Allen Wachter" userId="18a72199a1f99eb9" providerId="LiveId" clId="{3447DF73-BB3B-4ED7-B28E-F02CAEDC1A22}" dt="2024-08-27T19:17:27.367" v="137" actId="2696"/>
        <pc:sldMkLst>
          <pc:docMk/>
          <pc:sldMk cId="0" sldId="643"/>
        </pc:sldMkLst>
      </pc:sldChg>
      <pc:sldChg chg="del">
        <pc:chgData name="Allen Wachter" userId="18a72199a1f99eb9" providerId="LiveId" clId="{3447DF73-BB3B-4ED7-B28E-F02CAEDC1A22}" dt="2024-08-27T19:17:27.367" v="137" actId="2696"/>
        <pc:sldMkLst>
          <pc:docMk/>
          <pc:sldMk cId="0" sldId="644"/>
        </pc:sldMkLst>
      </pc:sldChg>
      <pc:sldChg chg="del">
        <pc:chgData name="Allen Wachter" userId="18a72199a1f99eb9" providerId="LiveId" clId="{3447DF73-BB3B-4ED7-B28E-F02CAEDC1A22}" dt="2024-08-27T19:17:27.367" v="137" actId="2696"/>
        <pc:sldMkLst>
          <pc:docMk/>
          <pc:sldMk cId="0" sldId="645"/>
        </pc:sldMkLst>
      </pc:sldChg>
      <pc:sldChg chg="del">
        <pc:chgData name="Allen Wachter" userId="18a72199a1f99eb9" providerId="LiveId" clId="{3447DF73-BB3B-4ED7-B28E-F02CAEDC1A22}" dt="2024-08-27T19:17:27.367" v="137" actId="2696"/>
        <pc:sldMkLst>
          <pc:docMk/>
          <pc:sldMk cId="0" sldId="646"/>
        </pc:sldMkLst>
      </pc:sldChg>
      <pc:sldChg chg="del">
        <pc:chgData name="Allen Wachter" userId="18a72199a1f99eb9" providerId="LiveId" clId="{3447DF73-BB3B-4ED7-B28E-F02CAEDC1A22}" dt="2024-08-27T19:17:27.367" v="137" actId="2696"/>
        <pc:sldMkLst>
          <pc:docMk/>
          <pc:sldMk cId="0" sldId="647"/>
        </pc:sldMkLst>
      </pc:sldChg>
      <pc:sldChg chg="del">
        <pc:chgData name="Allen Wachter" userId="18a72199a1f99eb9" providerId="LiveId" clId="{3447DF73-BB3B-4ED7-B28E-F02CAEDC1A22}" dt="2024-08-27T19:17:27.367" v="137" actId="2696"/>
        <pc:sldMkLst>
          <pc:docMk/>
          <pc:sldMk cId="0" sldId="648"/>
        </pc:sldMkLst>
      </pc:sldChg>
      <pc:sldChg chg="del">
        <pc:chgData name="Allen Wachter" userId="18a72199a1f99eb9" providerId="LiveId" clId="{3447DF73-BB3B-4ED7-B28E-F02CAEDC1A22}" dt="2024-08-27T19:17:27.367" v="137" actId="2696"/>
        <pc:sldMkLst>
          <pc:docMk/>
          <pc:sldMk cId="0" sldId="649"/>
        </pc:sldMkLst>
      </pc:sldChg>
      <pc:sldChg chg="del">
        <pc:chgData name="Allen Wachter" userId="18a72199a1f99eb9" providerId="LiveId" clId="{3447DF73-BB3B-4ED7-B28E-F02CAEDC1A22}" dt="2024-08-27T19:17:27.367" v="137" actId="2696"/>
        <pc:sldMkLst>
          <pc:docMk/>
          <pc:sldMk cId="0" sldId="650"/>
        </pc:sldMkLst>
      </pc:sldChg>
      <pc:sldChg chg="del">
        <pc:chgData name="Allen Wachter" userId="18a72199a1f99eb9" providerId="LiveId" clId="{3447DF73-BB3B-4ED7-B28E-F02CAEDC1A22}" dt="2024-08-27T19:17:27.367" v="137" actId="2696"/>
        <pc:sldMkLst>
          <pc:docMk/>
          <pc:sldMk cId="0" sldId="651"/>
        </pc:sldMkLst>
      </pc:sldChg>
      <pc:sldChg chg="del">
        <pc:chgData name="Allen Wachter" userId="18a72199a1f99eb9" providerId="LiveId" clId="{3447DF73-BB3B-4ED7-B28E-F02CAEDC1A22}" dt="2024-08-27T19:18:15.771" v="138" actId="2696"/>
        <pc:sldMkLst>
          <pc:docMk/>
          <pc:sldMk cId="0" sldId="652"/>
        </pc:sldMkLst>
      </pc:sldChg>
      <pc:sldChg chg="del">
        <pc:chgData name="Allen Wachter" userId="18a72199a1f99eb9" providerId="LiveId" clId="{3447DF73-BB3B-4ED7-B28E-F02CAEDC1A22}" dt="2024-08-27T19:18:15.771" v="138" actId="2696"/>
        <pc:sldMkLst>
          <pc:docMk/>
          <pc:sldMk cId="0" sldId="653"/>
        </pc:sldMkLst>
      </pc:sldChg>
      <pc:sldChg chg="del">
        <pc:chgData name="Allen Wachter" userId="18a72199a1f99eb9" providerId="LiveId" clId="{3447DF73-BB3B-4ED7-B28E-F02CAEDC1A22}" dt="2024-08-27T19:18:15.771" v="138" actId="2696"/>
        <pc:sldMkLst>
          <pc:docMk/>
          <pc:sldMk cId="0" sldId="654"/>
        </pc:sldMkLst>
      </pc:sldChg>
      <pc:sldChg chg="del">
        <pc:chgData name="Allen Wachter" userId="18a72199a1f99eb9" providerId="LiveId" clId="{3447DF73-BB3B-4ED7-B28E-F02CAEDC1A22}" dt="2024-08-27T19:18:15.771" v="138" actId="2696"/>
        <pc:sldMkLst>
          <pc:docMk/>
          <pc:sldMk cId="0" sldId="655"/>
        </pc:sldMkLst>
      </pc:sldChg>
      <pc:sldChg chg="del">
        <pc:chgData name="Allen Wachter" userId="18a72199a1f99eb9" providerId="LiveId" clId="{3447DF73-BB3B-4ED7-B28E-F02CAEDC1A22}" dt="2024-08-27T19:18:15.771" v="138" actId="2696"/>
        <pc:sldMkLst>
          <pc:docMk/>
          <pc:sldMk cId="0" sldId="656"/>
        </pc:sldMkLst>
      </pc:sldChg>
      <pc:sldChg chg="del">
        <pc:chgData name="Allen Wachter" userId="18a72199a1f99eb9" providerId="LiveId" clId="{3447DF73-BB3B-4ED7-B28E-F02CAEDC1A22}" dt="2024-08-27T19:18:15.771" v="138" actId="2696"/>
        <pc:sldMkLst>
          <pc:docMk/>
          <pc:sldMk cId="0" sldId="657"/>
        </pc:sldMkLst>
      </pc:sldChg>
      <pc:sldChg chg="del">
        <pc:chgData name="Allen Wachter" userId="18a72199a1f99eb9" providerId="LiveId" clId="{3447DF73-BB3B-4ED7-B28E-F02CAEDC1A22}" dt="2024-08-27T19:33:25.299" v="261" actId="2696"/>
        <pc:sldMkLst>
          <pc:docMk/>
          <pc:sldMk cId="0" sldId="658"/>
        </pc:sldMkLst>
      </pc:sldChg>
      <pc:sldChg chg="del">
        <pc:chgData name="Allen Wachter" userId="18a72199a1f99eb9" providerId="LiveId" clId="{3447DF73-BB3B-4ED7-B28E-F02CAEDC1A22}" dt="2024-08-27T19:33:22.265" v="260" actId="2696"/>
        <pc:sldMkLst>
          <pc:docMk/>
          <pc:sldMk cId="0" sldId="659"/>
        </pc:sldMkLst>
      </pc:sldChg>
      <pc:sldChg chg="del">
        <pc:chgData name="Allen Wachter" userId="18a72199a1f99eb9" providerId="LiveId" clId="{3447DF73-BB3B-4ED7-B28E-F02CAEDC1A22}" dt="2024-08-27T19:33:22.265" v="260" actId="2696"/>
        <pc:sldMkLst>
          <pc:docMk/>
          <pc:sldMk cId="0" sldId="660"/>
        </pc:sldMkLst>
      </pc:sldChg>
      <pc:sldChg chg="del">
        <pc:chgData name="Allen Wachter" userId="18a72199a1f99eb9" providerId="LiveId" clId="{3447DF73-BB3B-4ED7-B28E-F02CAEDC1A22}" dt="2024-08-27T19:33:22.265" v="260" actId="2696"/>
        <pc:sldMkLst>
          <pc:docMk/>
          <pc:sldMk cId="0" sldId="661"/>
        </pc:sldMkLst>
      </pc:sldChg>
      <pc:sldChg chg="del">
        <pc:chgData name="Allen Wachter" userId="18a72199a1f99eb9" providerId="LiveId" clId="{3447DF73-BB3B-4ED7-B28E-F02CAEDC1A22}" dt="2024-08-27T19:33:22.265" v="260" actId="2696"/>
        <pc:sldMkLst>
          <pc:docMk/>
          <pc:sldMk cId="0" sldId="662"/>
        </pc:sldMkLst>
      </pc:sldChg>
      <pc:sldChg chg="del">
        <pc:chgData name="Allen Wachter" userId="18a72199a1f99eb9" providerId="LiveId" clId="{3447DF73-BB3B-4ED7-B28E-F02CAEDC1A22}" dt="2024-08-27T19:33:22.265" v="260" actId="2696"/>
        <pc:sldMkLst>
          <pc:docMk/>
          <pc:sldMk cId="0" sldId="663"/>
        </pc:sldMkLst>
      </pc:sldChg>
      <pc:sldChg chg="del">
        <pc:chgData name="Allen Wachter" userId="18a72199a1f99eb9" providerId="LiveId" clId="{3447DF73-BB3B-4ED7-B28E-F02CAEDC1A22}" dt="2024-08-27T19:33:22.265" v="260" actId="2696"/>
        <pc:sldMkLst>
          <pc:docMk/>
          <pc:sldMk cId="0" sldId="664"/>
        </pc:sldMkLst>
      </pc:sldChg>
      <pc:sldChg chg="del">
        <pc:chgData name="Allen Wachter" userId="18a72199a1f99eb9" providerId="LiveId" clId="{3447DF73-BB3B-4ED7-B28E-F02CAEDC1A22}" dt="2024-08-27T19:33:22.265" v="260" actId="2696"/>
        <pc:sldMkLst>
          <pc:docMk/>
          <pc:sldMk cId="0" sldId="665"/>
        </pc:sldMkLst>
      </pc:sldChg>
      <pc:sldChg chg="del">
        <pc:chgData name="Allen Wachter" userId="18a72199a1f99eb9" providerId="LiveId" clId="{3447DF73-BB3B-4ED7-B28E-F02CAEDC1A22}" dt="2024-08-27T19:33:22.265" v="260" actId="2696"/>
        <pc:sldMkLst>
          <pc:docMk/>
          <pc:sldMk cId="0" sldId="666"/>
        </pc:sldMkLst>
      </pc:sldChg>
      <pc:sldChg chg="del">
        <pc:chgData name="Allen Wachter" userId="18a72199a1f99eb9" providerId="LiveId" clId="{3447DF73-BB3B-4ED7-B28E-F02CAEDC1A22}" dt="2024-08-27T19:33:22.265" v="260" actId="2696"/>
        <pc:sldMkLst>
          <pc:docMk/>
          <pc:sldMk cId="0" sldId="667"/>
        </pc:sldMkLst>
      </pc:sldChg>
      <pc:sldChg chg="del">
        <pc:chgData name="Allen Wachter" userId="18a72199a1f99eb9" providerId="LiveId" clId="{3447DF73-BB3B-4ED7-B28E-F02CAEDC1A22}" dt="2024-08-27T19:31:41.730" v="255" actId="2696"/>
        <pc:sldMkLst>
          <pc:docMk/>
          <pc:sldMk cId="3957426308" sldId="668"/>
        </pc:sldMkLst>
      </pc:sldChg>
      <pc:sldChg chg="add">
        <pc:chgData name="Allen Wachter" userId="18a72199a1f99eb9" providerId="LiveId" clId="{3447DF73-BB3B-4ED7-B28E-F02CAEDC1A22}" dt="2024-08-27T19:31:50.332" v="256"/>
        <pc:sldMkLst>
          <pc:docMk/>
          <pc:sldMk cId="3957426308" sldId="668"/>
        </pc:sldMkLst>
      </pc:sldChg>
      <pc:sldChg chg="del">
        <pc:chgData name="Allen Wachter" userId="18a72199a1f99eb9" providerId="LiveId" clId="{3447DF73-BB3B-4ED7-B28E-F02CAEDC1A22}" dt="2024-08-27T19:33:22.265" v="260" actId="2696"/>
        <pc:sldMkLst>
          <pc:docMk/>
          <pc:sldMk cId="0" sldId="669"/>
        </pc:sldMkLst>
      </pc:sldChg>
      <pc:sldChg chg="del">
        <pc:chgData name="Allen Wachter" userId="18a72199a1f99eb9" providerId="LiveId" clId="{3447DF73-BB3B-4ED7-B28E-F02CAEDC1A22}" dt="2024-08-27T19:33:22.265" v="260" actId="2696"/>
        <pc:sldMkLst>
          <pc:docMk/>
          <pc:sldMk cId="0" sldId="670"/>
        </pc:sldMkLst>
      </pc:sldChg>
      <pc:sldChg chg="del">
        <pc:chgData name="Allen Wachter" userId="18a72199a1f99eb9" providerId="LiveId" clId="{3447DF73-BB3B-4ED7-B28E-F02CAEDC1A22}" dt="2024-08-27T19:33:22.265" v="260" actId="2696"/>
        <pc:sldMkLst>
          <pc:docMk/>
          <pc:sldMk cId="0" sldId="671"/>
        </pc:sldMkLst>
      </pc:sldChg>
      <pc:sldChg chg="del">
        <pc:chgData name="Allen Wachter" userId="18a72199a1f99eb9" providerId="LiveId" clId="{3447DF73-BB3B-4ED7-B28E-F02CAEDC1A22}" dt="2024-08-27T19:33:22.265" v="260" actId="2696"/>
        <pc:sldMkLst>
          <pc:docMk/>
          <pc:sldMk cId="0" sldId="672"/>
        </pc:sldMkLst>
      </pc:sldChg>
      <pc:sldChg chg="del">
        <pc:chgData name="Allen Wachter" userId="18a72199a1f99eb9" providerId="LiveId" clId="{3447DF73-BB3B-4ED7-B28E-F02CAEDC1A22}" dt="2024-08-27T19:33:22.265" v="260" actId="2696"/>
        <pc:sldMkLst>
          <pc:docMk/>
          <pc:sldMk cId="0" sldId="673"/>
        </pc:sldMkLst>
      </pc:sldChg>
      <pc:sldChg chg="del">
        <pc:chgData name="Allen Wachter" userId="18a72199a1f99eb9" providerId="LiveId" clId="{3447DF73-BB3B-4ED7-B28E-F02CAEDC1A22}" dt="2024-08-27T19:33:22.265" v="260" actId="2696"/>
        <pc:sldMkLst>
          <pc:docMk/>
          <pc:sldMk cId="0" sldId="674"/>
        </pc:sldMkLst>
      </pc:sldChg>
      <pc:sldChg chg="del">
        <pc:chgData name="Allen Wachter" userId="18a72199a1f99eb9" providerId="LiveId" clId="{3447DF73-BB3B-4ED7-B28E-F02CAEDC1A22}" dt="2024-08-27T19:33:22.265" v="260" actId="2696"/>
        <pc:sldMkLst>
          <pc:docMk/>
          <pc:sldMk cId="0" sldId="675"/>
        </pc:sldMkLst>
      </pc:sldChg>
      <pc:sldChg chg="del">
        <pc:chgData name="Allen Wachter" userId="18a72199a1f99eb9" providerId="LiveId" clId="{3447DF73-BB3B-4ED7-B28E-F02CAEDC1A22}" dt="2024-08-27T19:33:22.265" v="260" actId="2696"/>
        <pc:sldMkLst>
          <pc:docMk/>
          <pc:sldMk cId="0" sldId="676"/>
        </pc:sldMkLst>
      </pc:sldChg>
      <pc:sldChg chg="del">
        <pc:chgData name="Allen Wachter" userId="18a72199a1f99eb9" providerId="LiveId" clId="{3447DF73-BB3B-4ED7-B28E-F02CAEDC1A22}" dt="2024-08-27T19:33:22.265" v="260" actId="2696"/>
        <pc:sldMkLst>
          <pc:docMk/>
          <pc:sldMk cId="0" sldId="677"/>
        </pc:sldMkLst>
      </pc:sldChg>
      <pc:sldChg chg="del">
        <pc:chgData name="Allen Wachter" userId="18a72199a1f99eb9" providerId="LiveId" clId="{3447DF73-BB3B-4ED7-B28E-F02CAEDC1A22}" dt="2024-08-27T19:33:22.265" v="260" actId="2696"/>
        <pc:sldMkLst>
          <pc:docMk/>
          <pc:sldMk cId="0" sldId="678"/>
        </pc:sldMkLst>
      </pc:sldChg>
      <pc:sldChg chg="del">
        <pc:chgData name="Allen Wachter" userId="18a72199a1f99eb9" providerId="LiveId" clId="{3447DF73-BB3B-4ED7-B28E-F02CAEDC1A22}" dt="2024-08-27T19:33:22.265" v="260" actId="2696"/>
        <pc:sldMkLst>
          <pc:docMk/>
          <pc:sldMk cId="0" sldId="679"/>
        </pc:sldMkLst>
      </pc:sldChg>
      <pc:sldChg chg="del">
        <pc:chgData name="Allen Wachter" userId="18a72199a1f99eb9" providerId="LiveId" clId="{3447DF73-BB3B-4ED7-B28E-F02CAEDC1A22}" dt="2024-08-27T19:33:22.265" v="260" actId="2696"/>
        <pc:sldMkLst>
          <pc:docMk/>
          <pc:sldMk cId="0" sldId="680"/>
        </pc:sldMkLst>
      </pc:sldChg>
      <pc:sldChg chg="del">
        <pc:chgData name="Allen Wachter" userId="18a72199a1f99eb9" providerId="LiveId" clId="{3447DF73-BB3B-4ED7-B28E-F02CAEDC1A22}" dt="2024-08-27T19:33:22.265" v="260" actId="2696"/>
        <pc:sldMkLst>
          <pc:docMk/>
          <pc:sldMk cId="0" sldId="681"/>
        </pc:sldMkLst>
      </pc:sldChg>
      <pc:sldChg chg="del">
        <pc:chgData name="Allen Wachter" userId="18a72199a1f99eb9" providerId="LiveId" clId="{3447DF73-BB3B-4ED7-B28E-F02CAEDC1A22}" dt="2024-08-27T19:33:22.265" v="260" actId="2696"/>
        <pc:sldMkLst>
          <pc:docMk/>
          <pc:sldMk cId="0" sldId="682"/>
        </pc:sldMkLst>
      </pc:sldChg>
      <pc:sldChg chg="del">
        <pc:chgData name="Allen Wachter" userId="18a72199a1f99eb9" providerId="LiveId" clId="{3447DF73-BB3B-4ED7-B28E-F02CAEDC1A22}" dt="2024-08-27T19:33:22.265" v="260" actId="2696"/>
        <pc:sldMkLst>
          <pc:docMk/>
          <pc:sldMk cId="0" sldId="683"/>
        </pc:sldMkLst>
      </pc:sldChg>
      <pc:sldChg chg="del">
        <pc:chgData name="Allen Wachter" userId="18a72199a1f99eb9" providerId="LiveId" clId="{3447DF73-BB3B-4ED7-B28E-F02CAEDC1A22}" dt="2024-08-27T19:33:22.265" v="260" actId="2696"/>
        <pc:sldMkLst>
          <pc:docMk/>
          <pc:sldMk cId="0" sldId="684"/>
        </pc:sldMkLst>
      </pc:sldChg>
      <pc:sldChg chg="del">
        <pc:chgData name="Allen Wachter" userId="18a72199a1f99eb9" providerId="LiveId" clId="{3447DF73-BB3B-4ED7-B28E-F02CAEDC1A22}" dt="2024-08-27T19:33:22.265" v="260" actId="2696"/>
        <pc:sldMkLst>
          <pc:docMk/>
          <pc:sldMk cId="0" sldId="685"/>
        </pc:sldMkLst>
      </pc:sldChg>
      <pc:sldChg chg="del">
        <pc:chgData name="Allen Wachter" userId="18a72199a1f99eb9" providerId="LiveId" clId="{3447DF73-BB3B-4ED7-B28E-F02CAEDC1A22}" dt="2024-08-27T19:33:22.265" v="260" actId="2696"/>
        <pc:sldMkLst>
          <pc:docMk/>
          <pc:sldMk cId="0" sldId="686"/>
        </pc:sldMkLst>
      </pc:sldChg>
      <pc:sldChg chg="del">
        <pc:chgData name="Allen Wachter" userId="18a72199a1f99eb9" providerId="LiveId" clId="{3447DF73-BB3B-4ED7-B28E-F02CAEDC1A22}" dt="2024-08-27T19:33:22.265" v="260" actId="2696"/>
        <pc:sldMkLst>
          <pc:docMk/>
          <pc:sldMk cId="0" sldId="687"/>
        </pc:sldMkLst>
      </pc:sldChg>
      <pc:sldChg chg="del">
        <pc:chgData name="Allen Wachter" userId="18a72199a1f99eb9" providerId="LiveId" clId="{3447DF73-BB3B-4ED7-B28E-F02CAEDC1A22}" dt="2024-08-27T19:33:22.265" v="260" actId="2696"/>
        <pc:sldMkLst>
          <pc:docMk/>
          <pc:sldMk cId="0" sldId="688"/>
        </pc:sldMkLst>
      </pc:sldChg>
      <pc:sldChg chg="del">
        <pc:chgData name="Allen Wachter" userId="18a72199a1f99eb9" providerId="LiveId" clId="{3447DF73-BB3B-4ED7-B28E-F02CAEDC1A22}" dt="2024-08-27T19:33:22.265" v="260" actId="2696"/>
        <pc:sldMkLst>
          <pc:docMk/>
          <pc:sldMk cId="0" sldId="689"/>
        </pc:sldMkLst>
      </pc:sldChg>
      <pc:sldChg chg="del">
        <pc:chgData name="Allen Wachter" userId="18a72199a1f99eb9" providerId="LiveId" clId="{3447DF73-BB3B-4ED7-B28E-F02CAEDC1A22}" dt="2024-08-27T19:33:22.265" v="260" actId="2696"/>
        <pc:sldMkLst>
          <pc:docMk/>
          <pc:sldMk cId="0" sldId="690"/>
        </pc:sldMkLst>
      </pc:sldChg>
      <pc:sldChg chg="del">
        <pc:chgData name="Allen Wachter" userId="18a72199a1f99eb9" providerId="LiveId" clId="{3447DF73-BB3B-4ED7-B28E-F02CAEDC1A22}" dt="2024-08-27T19:33:22.265" v="260" actId="2696"/>
        <pc:sldMkLst>
          <pc:docMk/>
          <pc:sldMk cId="0" sldId="691"/>
        </pc:sldMkLst>
      </pc:sldChg>
      <pc:sldChg chg="del">
        <pc:chgData name="Allen Wachter" userId="18a72199a1f99eb9" providerId="LiveId" clId="{3447DF73-BB3B-4ED7-B28E-F02CAEDC1A22}" dt="2024-08-27T19:33:22.265" v="260" actId="2696"/>
        <pc:sldMkLst>
          <pc:docMk/>
          <pc:sldMk cId="0" sldId="692"/>
        </pc:sldMkLst>
      </pc:sldChg>
      <pc:sldChg chg="del">
        <pc:chgData name="Allen Wachter" userId="18a72199a1f99eb9" providerId="LiveId" clId="{3447DF73-BB3B-4ED7-B28E-F02CAEDC1A22}" dt="2024-08-27T19:33:22.265" v="260" actId="2696"/>
        <pc:sldMkLst>
          <pc:docMk/>
          <pc:sldMk cId="0" sldId="693"/>
        </pc:sldMkLst>
      </pc:sldChg>
      <pc:sldChg chg="del">
        <pc:chgData name="Allen Wachter" userId="18a72199a1f99eb9" providerId="LiveId" clId="{3447DF73-BB3B-4ED7-B28E-F02CAEDC1A22}" dt="2024-08-27T19:33:22.265" v="260" actId="2696"/>
        <pc:sldMkLst>
          <pc:docMk/>
          <pc:sldMk cId="0" sldId="694"/>
        </pc:sldMkLst>
      </pc:sldChg>
      <pc:sldChg chg="del">
        <pc:chgData name="Allen Wachter" userId="18a72199a1f99eb9" providerId="LiveId" clId="{3447DF73-BB3B-4ED7-B28E-F02CAEDC1A22}" dt="2024-08-27T19:33:22.265" v="260" actId="2696"/>
        <pc:sldMkLst>
          <pc:docMk/>
          <pc:sldMk cId="0" sldId="695"/>
        </pc:sldMkLst>
      </pc:sldChg>
      <pc:sldChg chg="del">
        <pc:chgData name="Allen Wachter" userId="18a72199a1f99eb9" providerId="LiveId" clId="{3447DF73-BB3B-4ED7-B28E-F02CAEDC1A22}" dt="2024-08-27T19:33:22.265" v="260" actId="2696"/>
        <pc:sldMkLst>
          <pc:docMk/>
          <pc:sldMk cId="0" sldId="696"/>
        </pc:sldMkLst>
      </pc:sldChg>
      <pc:sldChg chg="del">
        <pc:chgData name="Allen Wachter" userId="18a72199a1f99eb9" providerId="LiveId" clId="{3447DF73-BB3B-4ED7-B28E-F02CAEDC1A22}" dt="2024-08-27T19:33:22.265" v="260" actId="2696"/>
        <pc:sldMkLst>
          <pc:docMk/>
          <pc:sldMk cId="0" sldId="697"/>
        </pc:sldMkLst>
      </pc:sldChg>
      <pc:sldChg chg="del">
        <pc:chgData name="Allen Wachter" userId="18a72199a1f99eb9" providerId="LiveId" clId="{3447DF73-BB3B-4ED7-B28E-F02CAEDC1A22}" dt="2024-08-27T19:33:22.265" v="260" actId="2696"/>
        <pc:sldMkLst>
          <pc:docMk/>
          <pc:sldMk cId="0" sldId="698"/>
        </pc:sldMkLst>
      </pc:sldChg>
      <pc:sldChg chg="del">
        <pc:chgData name="Allen Wachter" userId="18a72199a1f99eb9" providerId="LiveId" clId="{3447DF73-BB3B-4ED7-B28E-F02CAEDC1A22}" dt="2024-08-27T19:33:22.265" v="260" actId="2696"/>
        <pc:sldMkLst>
          <pc:docMk/>
          <pc:sldMk cId="0" sldId="699"/>
        </pc:sldMkLst>
      </pc:sldChg>
      <pc:sldChg chg="del">
        <pc:chgData name="Allen Wachter" userId="18a72199a1f99eb9" providerId="LiveId" clId="{3447DF73-BB3B-4ED7-B28E-F02CAEDC1A22}" dt="2024-08-27T19:33:22.265" v="260" actId="2696"/>
        <pc:sldMkLst>
          <pc:docMk/>
          <pc:sldMk cId="0" sldId="700"/>
        </pc:sldMkLst>
      </pc:sldChg>
      <pc:sldChg chg="del">
        <pc:chgData name="Allen Wachter" userId="18a72199a1f99eb9" providerId="LiveId" clId="{3447DF73-BB3B-4ED7-B28E-F02CAEDC1A22}" dt="2024-08-27T19:33:22.265" v="260" actId="2696"/>
        <pc:sldMkLst>
          <pc:docMk/>
          <pc:sldMk cId="0" sldId="701"/>
        </pc:sldMkLst>
      </pc:sldChg>
      <pc:sldChg chg="modSp mod">
        <pc:chgData name="Allen Wachter" userId="18a72199a1f99eb9" providerId="LiveId" clId="{3447DF73-BB3B-4ED7-B28E-F02CAEDC1A22}" dt="2024-08-27T18:34:47.027" v="81" actId="313"/>
        <pc:sldMkLst>
          <pc:docMk/>
          <pc:sldMk cId="0" sldId="712"/>
        </pc:sldMkLst>
        <pc:spChg chg="mod">
          <ac:chgData name="Allen Wachter" userId="18a72199a1f99eb9" providerId="LiveId" clId="{3447DF73-BB3B-4ED7-B28E-F02CAEDC1A22}" dt="2024-08-27T18:34:47.027" v="81" actId="313"/>
          <ac:spMkLst>
            <pc:docMk/>
            <pc:sldMk cId="0" sldId="712"/>
            <ac:spMk id="3" creationId="{E981486C-8BFC-CB82-DD10-79B9A342BC9F}"/>
          </ac:spMkLst>
        </pc:spChg>
      </pc:sldChg>
      <pc:sldChg chg="add del">
        <pc:chgData name="Allen Wachter" userId="18a72199a1f99eb9" providerId="LiveId" clId="{3447DF73-BB3B-4ED7-B28E-F02CAEDC1A22}" dt="2024-08-27T19:33:44.476" v="262" actId="2696"/>
        <pc:sldMkLst>
          <pc:docMk/>
          <pc:sldMk cId="136703713" sldId="729"/>
        </pc:sldMkLst>
      </pc:sldChg>
      <pc:sldChg chg="del">
        <pc:chgData name="Allen Wachter" userId="18a72199a1f99eb9" providerId="LiveId" clId="{3447DF73-BB3B-4ED7-B28E-F02CAEDC1A22}" dt="2024-08-27T18:50:13" v="133" actId="2696"/>
        <pc:sldMkLst>
          <pc:docMk/>
          <pc:sldMk cId="1690324307" sldId="729"/>
        </pc:sldMkLst>
      </pc:sldChg>
      <pc:sldChg chg="add">
        <pc:chgData name="Allen Wachter" userId="18a72199a1f99eb9" providerId="LiveId" clId="{3447DF73-BB3B-4ED7-B28E-F02CAEDC1A22}" dt="2024-08-27T19:33:51.071" v="263"/>
        <pc:sldMkLst>
          <pc:docMk/>
          <pc:sldMk cId="1690324307" sldId="729"/>
        </pc:sldMkLst>
      </pc:sldChg>
      <pc:sldChg chg="add del">
        <pc:chgData name="Allen Wachter" userId="18a72199a1f99eb9" providerId="LiveId" clId="{3447DF73-BB3B-4ED7-B28E-F02CAEDC1A22}" dt="2024-08-27T19:33:44.476" v="262" actId="2696"/>
        <pc:sldMkLst>
          <pc:docMk/>
          <pc:sldMk cId="524132668" sldId="730"/>
        </pc:sldMkLst>
      </pc:sldChg>
      <pc:sldChg chg="add">
        <pc:chgData name="Allen Wachter" userId="18a72199a1f99eb9" providerId="LiveId" clId="{3447DF73-BB3B-4ED7-B28E-F02CAEDC1A22}" dt="2024-08-27T19:33:51.071" v="263"/>
        <pc:sldMkLst>
          <pc:docMk/>
          <pc:sldMk cId="4045494866" sldId="730"/>
        </pc:sldMkLst>
      </pc:sldChg>
      <pc:sldChg chg="del">
        <pc:chgData name="Allen Wachter" userId="18a72199a1f99eb9" providerId="LiveId" clId="{3447DF73-BB3B-4ED7-B28E-F02CAEDC1A22}" dt="2024-08-27T18:50:13" v="133" actId="2696"/>
        <pc:sldMkLst>
          <pc:docMk/>
          <pc:sldMk cId="4045494866" sldId="730"/>
        </pc:sldMkLst>
      </pc:sldChg>
      <pc:sldChg chg="add del">
        <pc:chgData name="Allen Wachter" userId="18a72199a1f99eb9" providerId="LiveId" clId="{3447DF73-BB3B-4ED7-B28E-F02CAEDC1A22}" dt="2024-08-27T19:33:44.476" v="262" actId="2696"/>
        <pc:sldMkLst>
          <pc:docMk/>
          <pc:sldMk cId="371765762" sldId="731"/>
        </pc:sldMkLst>
      </pc:sldChg>
      <pc:sldChg chg="del">
        <pc:chgData name="Allen Wachter" userId="18a72199a1f99eb9" providerId="LiveId" clId="{3447DF73-BB3B-4ED7-B28E-F02CAEDC1A22}" dt="2024-08-27T18:50:13" v="133" actId="2696"/>
        <pc:sldMkLst>
          <pc:docMk/>
          <pc:sldMk cId="646303481" sldId="731"/>
        </pc:sldMkLst>
      </pc:sldChg>
      <pc:sldChg chg="add">
        <pc:chgData name="Allen Wachter" userId="18a72199a1f99eb9" providerId="LiveId" clId="{3447DF73-BB3B-4ED7-B28E-F02CAEDC1A22}" dt="2024-08-27T19:33:51.071" v="263"/>
        <pc:sldMkLst>
          <pc:docMk/>
          <pc:sldMk cId="646303481" sldId="731"/>
        </pc:sldMkLst>
      </pc:sldChg>
      <pc:sldChg chg="add del">
        <pc:chgData name="Allen Wachter" userId="18a72199a1f99eb9" providerId="LiveId" clId="{3447DF73-BB3B-4ED7-B28E-F02CAEDC1A22}" dt="2024-08-27T19:33:44.476" v="262" actId="2696"/>
        <pc:sldMkLst>
          <pc:docMk/>
          <pc:sldMk cId="1359571419" sldId="733"/>
        </pc:sldMkLst>
      </pc:sldChg>
      <pc:sldChg chg="add">
        <pc:chgData name="Allen Wachter" userId="18a72199a1f99eb9" providerId="LiveId" clId="{3447DF73-BB3B-4ED7-B28E-F02CAEDC1A22}" dt="2024-08-27T19:33:51.071" v="263"/>
        <pc:sldMkLst>
          <pc:docMk/>
          <pc:sldMk cId="2927806054" sldId="733"/>
        </pc:sldMkLst>
      </pc:sldChg>
      <pc:sldChg chg="del">
        <pc:chgData name="Allen Wachter" userId="18a72199a1f99eb9" providerId="LiveId" clId="{3447DF73-BB3B-4ED7-B28E-F02CAEDC1A22}" dt="2024-08-27T18:50:13" v="133" actId="2696"/>
        <pc:sldMkLst>
          <pc:docMk/>
          <pc:sldMk cId="2927806054" sldId="733"/>
        </pc:sldMkLst>
      </pc:sldChg>
      <pc:sldChg chg="modSp add mod">
        <pc:chgData name="Allen Wachter" userId="18a72199a1f99eb9" providerId="LiveId" clId="{3447DF73-BB3B-4ED7-B28E-F02CAEDC1A22}" dt="2024-08-27T18:12:09.936" v="9" actId="15"/>
        <pc:sldMkLst>
          <pc:docMk/>
          <pc:sldMk cId="739652689" sldId="741"/>
        </pc:sldMkLst>
        <pc:spChg chg="mod">
          <ac:chgData name="Allen Wachter" userId="18a72199a1f99eb9" providerId="LiveId" clId="{3447DF73-BB3B-4ED7-B28E-F02CAEDC1A22}" dt="2024-08-27T18:12:09.936" v="9" actId="15"/>
          <ac:spMkLst>
            <pc:docMk/>
            <pc:sldMk cId="739652689" sldId="741"/>
            <ac:spMk id="16407" creationId="{99FC36C5-37CD-C6F5-2671-D90017AE51B8}"/>
          </ac:spMkLst>
        </pc:spChg>
      </pc:sldChg>
      <pc:sldChg chg="addSp delSp modSp new mod setBg">
        <pc:chgData name="Allen Wachter" userId="18a72199a1f99eb9" providerId="LiveId" clId="{3447DF73-BB3B-4ED7-B28E-F02CAEDC1A22}" dt="2024-08-27T18:34:21.383" v="80" actId="14100"/>
        <pc:sldMkLst>
          <pc:docMk/>
          <pc:sldMk cId="811034836" sldId="742"/>
        </pc:sldMkLst>
        <pc:spChg chg="mod ord">
          <ac:chgData name="Allen Wachter" userId="18a72199a1f99eb9" providerId="LiveId" clId="{3447DF73-BB3B-4ED7-B28E-F02CAEDC1A22}" dt="2024-08-27T18:33:55.610" v="77" actId="20577"/>
          <ac:spMkLst>
            <pc:docMk/>
            <pc:sldMk cId="811034836" sldId="742"/>
            <ac:spMk id="2" creationId="{38305FAE-2EBA-64FC-003C-60F0462E0CA2}"/>
          </ac:spMkLst>
        </pc:spChg>
        <pc:spChg chg="del">
          <ac:chgData name="Allen Wachter" userId="18a72199a1f99eb9" providerId="LiveId" clId="{3447DF73-BB3B-4ED7-B28E-F02CAEDC1A22}" dt="2024-08-27T18:33:47.809" v="60" actId="26606"/>
          <ac:spMkLst>
            <pc:docMk/>
            <pc:sldMk cId="811034836" sldId="742"/>
            <ac:spMk id="3" creationId="{0D0F7574-B101-E703-0772-C069CD422AB3}"/>
          </ac:spMkLst>
        </pc:spChg>
        <pc:spChg chg="del mod ord">
          <ac:chgData name="Allen Wachter" userId="18a72199a1f99eb9" providerId="LiveId" clId="{3447DF73-BB3B-4ED7-B28E-F02CAEDC1A22}" dt="2024-08-27T18:34:05.619" v="78" actId="21"/>
          <ac:spMkLst>
            <pc:docMk/>
            <pc:sldMk cId="811034836" sldId="742"/>
            <ac:spMk id="4" creationId="{380BB6D6-2C93-0A4E-1891-398FCEBC55C2}"/>
          </ac:spMkLst>
        </pc:spChg>
        <pc:spChg chg="add">
          <ac:chgData name="Allen Wachter" userId="18a72199a1f99eb9" providerId="LiveId" clId="{3447DF73-BB3B-4ED7-B28E-F02CAEDC1A22}" dt="2024-08-27T18:33:47.809" v="60" actId="26606"/>
          <ac:spMkLst>
            <pc:docMk/>
            <pc:sldMk cId="811034836" sldId="742"/>
            <ac:spMk id="1037" creationId="{3388DE1D-1A71-4E31-AAED-0471F99830BD}"/>
          </ac:spMkLst>
        </pc:spChg>
        <pc:spChg chg="add">
          <ac:chgData name="Allen Wachter" userId="18a72199a1f99eb9" providerId="LiveId" clId="{3447DF73-BB3B-4ED7-B28E-F02CAEDC1A22}" dt="2024-08-27T18:33:47.809" v="60" actId="26606"/>
          <ac:spMkLst>
            <pc:docMk/>
            <pc:sldMk cId="811034836" sldId="742"/>
            <ac:spMk id="1043" creationId="{D186EF0F-263A-4E77-AECD-826735E616AD}"/>
          </ac:spMkLst>
        </pc:spChg>
        <pc:picChg chg="add mod">
          <ac:chgData name="Allen Wachter" userId="18a72199a1f99eb9" providerId="LiveId" clId="{3447DF73-BB3B-4ED7-B28E-F02CAEDC1A22}" dt="2024-08-27T18:33:47.809" v="60" actId="26606"/>
          <ac:picMkLst>
            <pc:docMk/>
            <pc:sldMk cId="811034836" sldId="742"/>
            <ac:picMk id="1026" creationId="{84797C60-7B36-F3E5-1168-027C68A15285}"/>
          </ac:picMkLst>
        </pc:picChg>
        <pc:picChg chg="add mod">
          <ac:chgData name="Allen Wachter" userId="18a72199a1f99eb9" providerId="LiveId" clId="{3447DF73-BB3B-4ED7-B28E-F02CAEDC1A22}" dt="2024-08-27T18:34:21.383" v="80" actId="14100"/>
          <ac:picMkLst>
            <pc:docMk/>
            <pc:sldMk cId="811034836" sldId="742"/>
            <ac:picMk id="1028" creationId="{F52EF1D9-824C-EA10-9268-2C59C585421A}"/>
          </ac:picMkLst>
        </pc:picChg>
        <pc:picChg chg="add">
          <ac:chgData name="Allen Wachter" userId="18a72199a1f99eb9" providerId="LiveId" clId="{3447DF73-BB3B-4ED7-B28E-F02CAEDC1A22}" dt="2024-08-27T18:33:47.809" v="60" actId="26606"/>
          <ac:picMkLst>
            <pc:docMk/>
            <pc:sldMk cId="811034836" sldId="742"/>
            <ac:picMk id="1033" creationId="{55185833-50A1-4075-9C90-F6E7B153AEE3}"/>
          </ac:picMkLst>
        </pc:picChg>
        <pc:picChg chg="add">
          <ac:chgData name="Allen Wachter" userId="18a72199a1f99eb9" providerId="LiveId" clId="{3447DF73-BB3B-4ED7-B28E-F02CAEDC1A22}" dt="2024-08-27T18:33:47.809" v="60" actId="26606"/>
          <ac:picMkLst>
            <pc:docMk/>
            <pc:sldMk cId="811034836" sldId="742"/>
            <ac:picMk id="1035" creationId="{680F41EF-72A4-4DA7-9DEB-C487B2512FB0}"/>
          </ac:picMkLst>
        </pc:picChg>
        <pc:picChg chg="add">
          <ac:chgData name="Allen Wachter" userId="18a72199a1f99eb9" providerId="LiveId" clId="{3447DF73-BB3B-4ED7-B28E-F02CAEDC1A22}" dt="2024-08-27T18:33:47.809" v="60" actId="26606"/>
          <ac:picMkLst>
            <pc:docMk/>
            <pc:sldMk cId="811034836" sldId="742"/>
            <ac:picMk id="1039" creationId="{1904FE47-B3A5-4844-9F20-6A8853C2EB5E}"/>
          </ac:picMkLst>
        </pc:picChg>
        <pc:picChg chg="add">
          <ac:chgData name="Allen Wachter" userId="18a72199a1f99eb9" providerId="LiveId" clId="{3447DF73-BB3B-4ED7-B28E-F02CAEDC1A22}" dt="2024-08-27T18:33:47.809" v="60" actId="26606"/>
          <ac:picMkLst>
            <pc:docMk/>
            <pc:sldMk cId="811034836" sldId="742"/>
            <ac:picMk id="1045" creationId="{9EBCB54A-5AE5-4CDA-BFC3-7B3D02828540}"/>
          </ac:picMkLst>
        </pc:picChg>
        <pc:cxnChg chg="add">
          <ac:chgData name="Allen Wachter" userId="18a72199a1f99eb9" providerId="LiveId" clId="{3447DF73-BB3B-4ED7-B28E-F02CAEDC1A22}" dt="2024-08-27T18:33:47.809" v="60" actId="26606"/>
          <ac:cxnSpMkLst>
            <pc:docMk/>
            <pc:sldMk cId="811034836" sldId="742"/>
            <ac:cxnSpMk id="1041" creationId="{D02BA5CC-2AC9-4650-8EF2-2F935A291257}"/>
          </ac:cxnSpMkLst>
        </pc:cxnChg>
      </pc:sldChg>
      <pc:sldChg chg="delSp modSp new mod">
        <pc:chgData name="Allen Wachter" userId="18a72199a1f99eb9" providerId="LiveId" clId="{3447DF73-BB3B-4ED7-B28E-F02CAEDC1A22}" dt="2024-08-27T18:46:08.808" v="129" actId="478"/>
        <pc:sldMkLst>
          <pc:docMk/>
          <pc:sldMk cId="1564206580" sldId="743"/>
        </pc:sldMkLst>
        <pc:spChg chg="mod">
          <ac:chgData name="Allen Wachter" userId="18a72199a1f99eb9" providerId="LiveId" clId="{3447DF73-BB3B-4ED7-B28E-F02CAEDC1A22}" dt="2024-08-27T18:39:37.562" v="121" actId="20577"/>
          <ac:spMkLst>
            <pc:docMk/>
            <pc:sldMk cId="1564206580" sldId="743"/>
            <ac:spMk id="2" creationId="{D1167977-4166-580B-3F49-06664A239DBE}"/>
          </ac:spMkLst>
        </pc:spChg>
        <pc:spChg chg="mod">
          <ac:chgData name="Allen Wachter" userId="18a72199a1f99eb9" providerId="LiveId" clId="{3447DF73-BB3B-4ED7-B28E-F02CAEDC1A22}" dt="2024-08-27T18:46:04.063" v="128" actId="5793"/>
          <ac:spMkLst>
            <pc:docMk/>
            <pc:sldMk cId="1564206580" sldId="743"/>
            <ac:spMk id="3" creationId="{FECD1D4A-20E9-9859-FCFA-0EB97EF24EC1}"/>
          </ac:spMkLst>
        </pc:spChg>
        <pc:spChg chg="del">
          <ac:chgData name="Allen Wachter" userId="18a72199a1f99eb9" providerId="LiveId" clId="{3447DF73-BB3B-4ED7-B28E-F02CAEDC1A22}" dt="2024-08-27T18:46:08.808" v="129" actId="478"/>
          <ac:spMkLst>
            <pc:docMk/>
            <pc:sldMk cId="1564206580" sldId="743"/>
            <ac:spMk id="4" creationId="{9776D1E2-BF45-7D80-F2C9-3DBAE02EA2CF}"/>
          </ac:spMkLst>
        </pc:spChg>
      </pc:sldChg>
      <pc:sldChg chg="modSp new mod ord">
        <pc:chgData name="Allen Wachter" userId="18a72199a1f99eb9" providerId="LiveId" clId="{3447DF73-BB3B-4ED7-B28E-F02CAEDC1A22}" dt="2024-08-27T19:32:28.223" v="258"/>
        <pc:sldMkLst>
          <pc:docMk/>
          <pc:sldMk cId="3120997471" sldId="744"/>
        </pc:sldMkLst>
        <pc:spChg chg="mod">
          <ac:chgData name="Allen Wachter" userId="18a72199a1f99eb9" providerId="LiveId" clId="{3447DF73-BB3B-4ED7-B28E-F02CAEDC1A22}" dt="2024-08-27T19:27:09.638" v="172" actId="20577"/>
          <ac:spMkLst>
            <pc:docMk/>
            <pc:sldMk cId="3120997471" sldId="744"/>
            <ac:spMk id="2" creationId="{5FC7A647-7021-5AD6-D3EA-05AAB0CA5D4F}"/>
          </ac:spMkLst>
        </pc:spChg>
        <pc:spChg chg="mod">
          <ac:chgData name="Allen Wachter" userId="18a72199a1f99eb9" providerId="LiveId" clId="{3447DF73-BB3B-4ED7-B28E-F02CAEDC1A22}" dt="2024-08-27T19:26:58.115" v="143"/>
          <ac:spMkLst>
            <pc:docMk/>
            <pc:sldMk cId="3120997471" sldId="744"/>
            <ac:spMk id="3" creationId="{4C72F868-02AE-A0C5-83FF-DA240892DA79}"/>
          </ac:spMkLst>
        </pc:spChg>
      </pc:sldChg>
      <pc:sldChg chg="modSp new mod ord">
        <pc:chgData name="Allen Wachter" userId="18a72199a1f99eb9" providerId="LiveId" clId="{3447DF73-BB3B-4ED7-B28E-F02CAEDC1A22}" dt="2024-08-27T19:29:34.902" v="246"/>
        <pc:sldMkLst>
          <pc:docMk/>
          <pc:sldMk cId="575869918" sldId="745"/>
        </pc:sldMkLst>
        <pc:spChg chg="mod">
          <ac:chgData name="Allen Wachter" userId="18a72199a1f99eb9" providerId="LiveId" clId="{3447DF73-BB3B-4ED7-B28E-F02CAEDC1A22}" dt="2024-08-27T19:29:03.905" v="244" actId="20577"/>
          <ac:spMkLst>
            <pc:docMk/>
            <pc:sldMk cId="575869918" sldId="745"/>
            <ac:spMk id="2" creationId="{5D542542-ED53-9C93-E852-55FB3DCC7257}"/>
          </ac:spMkLst>
        </pc:spChg>
        <pc:spChg chg="mod">
          <ac:chgData name="Allen Wachter" userId="18a72199a1f99eb9" providerId="LiveId" clId="{3447DF73-BB3B-4ED7-B28E-F02CAEDC1A22}" dt="2024-08-27T19:28:57.199" v="220"/>
          <ac:spMkLst>
            <pc:docMk/>
            <pc:sldMk cId="575869918" sldId="745"/>
            <ac:spMk id="3" creationId="{208131EA-9C64-9F98-010D-36672B3A645C}"/>
          </ac:spMkLst>
        </pc:spChg>
      </pc:sldChg>
    </pc:docChg>
  </pc:docChgLst>
  <pc:docChgLst>
    <pc:chgData name="Allen Wachter" userId="18a72199a1f99eb9" providerId="LiveId" clId="{6ADC1309-C9C6-43C8-8FC7-83F828E22D47}"/>
    <pc:docChg chg="custSel addSld delSld modSld">
      <pc:chgData name="Allen Wachter" userId="18a72199a1f99eb9" providerId="LiveId" clId="{6ADC1309-C9C6-43C8-8FC7-83F828E22D47}" dt="2024-09-21T12:11:34.406" v="115" actId="26606"/>
      <pc:docMkLst>
        <pc:docMk/>
      </pc:docMkLst>
      <pc:sldChg chg="addSp delSp modSp mod chgLayout">
        <pc:chgData name="Allen Wachter" userId="18a72199a1f99eb9" providerId="LiveId" clId="{6ADC1309-C9C6-43C8-8FC7-83F828E22D47}" dt="2024-09-21T12:10:44.721" v="85" actId="6264"/>
        <pc:sldMkLst>
          <pc:docMk/>
          <pc:sldMk cId="1564206580" sldId="743"/>
        </pc:sldMkLst>
        <pc:spChg chg="mod ord">
          <ac:chgData name="Allen Wachter" userId="18a72199a1f99eb9" providerId="LiveId" clId="{6ADC1309-C9C6-43C8-8FC7-83F828E22D47}" dt="2024-09-21T12:10:44.721" v="85" actId="6264"/>
          <ac:spMkLst>
            <pc:docMk/>
            <pc:sldMk cId="1564206580" sldId="743"/>
            <ac:spMk id="2" creationId="{D1167977-4166-580B-3F49-06664A239DBE}"/>
          </ac:spMkLst>
        </pc:spChg>
        <pc:spChg chg="mod ord">
          <ac:chgData name="Allen Wachter" userId="18a72199a1f99eb9" providerId="LiveId" clId="{6ADC1309-C9C6-43C8-8FC7-83F828E22D47}" dt="2024-09-21T12:10:44.721" v="85" actId="6264"/>
          <ac:spMkLst>
            <pc:docMk/>
            <pc:sldMk cId="1564206580" sldId="743"/>
            <ac:spMk id="3" creationId="{FECD1D4A-20E9-9859-FCFA-0EB97EF24EC1}"/>
          </ac:spMkLst>
        </pc:spChg>
        <pc:spChg chg="add del mod">
          <ac:chgData name="Allen Wachter" userId="18a72199a1f99eb9" providerId="LiveId" clId="{6ADC1309-C9C6-43C8-8FC7-83F828E22D47}" dt="2024-09-21T12:10:44.721" v="85" actId="6264"/>
          <ac:spMkLst>
            <pc:docMk/>
            <pc:sldMk cId="1564206580" sldId="743"/>
            <ac:spMk id="4" creationId="{7BE697D1-5572-304C-FD11-32662FFC7E1C}"/>
          </ac:spMkLst>
        </pc:spChg>
        <pc:spChg chg="add del mod">
          <ac:chgData name="Allen Wachter" userId="18a72199a1f99eb9" providerId="LiveId" clId="{6ADC1309-C9C6-43C8-8FC7-83F828E22D47}" dt="2024-09-21T12:10:44.721" v="85" actId="6264"/>
          <ac:spMkLst>
            <pc:docMk/>
            <pc:sldMk cId="1564206580" sldId="743"/>
            <ac:spMk id="5" creationId="{7E9D1E95-BFFC-35A5-8323-C46F2D91C7CA}"/>
          </ac:spMkLst>
        </pc:spChg>
        <pc:spChg chg="add mod ord">
          <ac:chgData name="Allen Wachter" userId="18a72199a1f99eb9" providerId="LiveId" clId="{6ADC1309-C9C6-43C8-8FC7-83F828E22D47}" dt="2024-09-21T12:10:44.721" v="85" actId="6264"/>
          <ac:spMkLst>
            <pc:docMk/>
            <pc:sldMk cId="1564206580" sldId="743"/>
            <ac:spMk id="6" creationId="{7A00C67E-9FC2-9643-4532-F10D1E0A6DA4}"/>
          </ac:spMkLst>
        </pc:spChg>
      </pc:sldChg>
      <pc:sldChg chg="addSp delSp modSp del mod setBg addAnim delAnim modAnim setClrOvrMap">
        <pc:chgData name="Allen Wachter" userId="18a72199a1f99eb9" providerId="LiveId" clId="{6ADC1309-C9C6-43C8-8FC7-83F828E22D47}" dt="2024-09-21T12:10:23.307" v="84" actId="2696"/>
        <pc:sldMkLst>
          <pc:docMk/>
          <pc:sldMk cId="3120997471" sldId="744"/>
        </pc:sldMkLst>
        <pc:spChg chg="mod">
          <ac:chgData name="Allen Wachter" userId="18a72199a1f99eb9" providerId="LiveId" clId="{6ADC1309-C9C6-43C8-8FC7-83F828E22D47}" dt="2024-09-21T12:08:05.016" v="4" actId="26606"/>
          <ac:spMkLst>
            <pc:docMk/>
            <pc:sldMk cId="3120997471" sldId="744"/>
            <ac:spMk id="2" creationId="{5FC7A647-7021-5AD6-D3EA-05AAB0CA5D4F}"/>
          </ac:spMkLst>
        </pc:spChg>
        <pc:spChg chg="del mod">
          <ac:chgData name="Allen Wachter" userId="18a72199a1f99eb9" providerId="LiveId" clId="{6ADC1309-C9C6-43C8-8FC7-83F828E22D47}" dt="2024-09-21T12:09:06.471" v="44" actId="478"/>
          <ac:spMkLst>
            <pc:docMk/>
            <pc:sldMk cId="3120997471" sldId="744"/>
            <ac:spMk id="3" creationId="{4C72F868-02AE-A0C5-83FF-DA240892DA79}"/>
          </ac:spMkLst>
        </pc:spChg>
        <pc:spChg chg="add">
          <ac:chgData name="Allen Wachter" userId="18a72199a1f99eb9" providerId="LiveId" clId="{6ADC1309-C9C6-43C8-8FC7-83F828E22D47}" dt="2024-09-21T12:08:05.016" v="4" actId="26606"/>
          <ac:spMkLst>
            <pc:docMk/>
            <pc:sldMk cId="3120997471" sldId="744"/>
            <ac:spMk id="9" creationId="{B40FCD49-2060-48B9-8212-8A5F1DF4726F}"/>
          </ac:spMkLst>
        </pc:spChg>
        <pc:picChg chg="add mod">
          <ac:chgData name="Allen Wachter" userId="18a72199a1f99eb9" providerId="LiveId" clId="{6ADC1309-C9C6-43C8-8FC7-83F828E22D47}" dt="2024-09-21T12:08:20.263" v="7" actId="1076"/>
          <ac:picMkLst>
            <pc:docMk/>
            <pc:sldMk cId="3120997471" sldId="744"/>
            <ac:picMk id="5" creationId="{3ABDAF94-5652-5292-D244-E0DA43230D2D}"/>
          </ac:picMkLst>
        </pc:picChg>
        <pc:picChg chg="add">
          <ac:chgData name="Allen Wachter" userId="18a72199a1f99eb9" providerId="LiveId" clId="{6ADC1309-C9C6-43C8-8FC7-83F828E22D47}" dt="2024-09-21T12:08:05.016" v="4" actId="26606"/>
          <ac:picMkLst>
            <pc:docMk/>
            <pc:sldMk cId="3120997471" sldId="744"/>
            <ac:picMk id="11" creationId="{83A45DCD-B5FB-4A86-88D2-91088C7FFC5F}"/>
          </ac:picMkLst>
        </pc:picChg>
      </pc:sldChg>
      <pc:sldChg chg="addSp delSp modSp mod modClrScheme modAnim chgLayout">
        <pc:chgData name="Allen Wachter" userId="18a72199a1f99eb9" providerId="LiveId" clId="{6ADC1309-C9C6-43C8-8FC7-83F828E22D47}" dt="2024-09-21T12:07:49.351" v="3"/>
        <pc:sldMkLst>
          <pc:docMk/>
          <pc:sldMk cId="575869918" sldId="745"/>
        </pc:sldMkLst>
        <pc:spChg chg="mod ord">
          <ac:chgData name="Allen Wachter" userId="18a72199a1f99eb9" providerId="LiveId" clId="{6ADC1309-C9C6-43C8-8FC7-83F828E22D47}" dt="2024-09-21T12:07:21.291" v="0" actId="700"/>
          <ac:spMkLst>
            <pc:docMk/>
            <pc:sldMk cId="575869918" sldId="745"/>
            <ac:spMk id="2" creationId="{5D542542-ED53-9C93-E852-55FB3DCC7257}"/>
          </ac:spMkLst>
        </pc:spChg>
        <pc:spChg chg="del mod ord">
          <ac:chgData name="Allen Wachter" userId="18a72199a1f99eb9" providerId="LiveId" clId="{6ADC1309-C9C6-43C8-8FC7-83F828E22D47}" dt="2024-09-21T12:07:49.351" v="3"/>
          <ac:spMkLst>
            <pc:docMk/>
            <pc:sldMk cId="575869918" sldId="745"/>
            <ac:spMk id="3" creationId="{208131EA-9C64-9F98-010D-36672B3A645C}"/>
          </ac:spMkLst>
        </pc:spChg>
        <pc:picChg chg="add mod">
          <ac:chgData name="Allen Wachter" userId="18a72199a1f99eb9" providerId="LiveId" clId="{6ADC1309-C9C6-43C8-8FC7-83F828E22D47}" dt="2024-09-21T12:07:49.351" v="3"/>
          <ac:picMkLst>
            <pc:docMk/>
            <pc:sldMk cId="575869918" sldId="745"/>
            <ac:picMk id="4" creationId="{A132C49D-ABC5-7E8B-4AB2-76C55AD33B99}"/>
          </ac:picMkLst>
        </pc:picChg>
      </pc:sldChg>
      <pc:sldChg chg="addSp delSp modSp new mod setBg modAnim">
        <pc:chgData name="Allen Wachter" userId="18a72199a1f99eb9" providerId="LiveId" clId="{6ADC1309-C9C6-43C8-8FC7-83F828E22D47}" dt="2024-09-21T12:10:18.496" v="83" actId="26606"/>
        <pc:sldMkLst>
          <pc:docMk/>
          <pc:sldMk cId="3610106370" sldId="746"/>
        </pc:sldMkLst>
        <pc:spChg chg="mod ord">
          <ac:chgData name="Allen Wachter" userId="18a72199a1f99eb9" providerId="LiveId" clId="{6ADC1309-C9C6-43C8-8FC7-83F828E22D47}" dt="2024-09-21T12:10:18.496" v="83" actId="26606"/>
          <ac:spMkLst>
            <pc:docMk/>
            <pc:sldMk cId="3610106370" sldId="746"/>
            <ac:spMk id="2" creationId="{2D42A1AF-2497-E279-8466-F2DFA26400E4}"/>
          </ac:spMkLst>
        </pc:spChg>
        <pc:spChg chg="del">
          <ac:chgData name="Allen Wachter" userId="18a72199a1f99eb9" providerId="LiveId" clId="{6ADC1309-C9C6-43C8-8FC7-83F828E22D47}" dt="2024-09-21T12:09:51.302" v="46"/>
          <ac:spMkLst>
            <pc:docMk/>
            <pc:sldMk cId="3610106370" sldId="746"/>
            <ac:spMk id="3" creationId="{5D11F1D3-3613-92C3-27B6-4C304FA0D2B0}"/>
          </ac:spMkLst>
        </pc:spChg>
        <pc:spChg chg="add">
          <ac:chgData name="Allen Wachter" userId="18a72199a1f99eb9" providerId="LiveId" clId="{6ADC1309-C9C6-43C8-8FC7-83F828E22D47}" dt="2024-09-21T12:10:18.496" v="83" actId="26606"/>
          <ac:spMkLst>
            <pc:docMk/>
            <pc:sldMk cId="3610106370" sldId="746"/>
            <ac:spMk id="13" creationId="{48EC41B9-2D25-48A6-BC40-DA8F79F3EBD8}"/>
          </ac:spMkLst>
        </pc:spChg>
        <pc:picChg chg="add mod">
          <ac:chgData name="Allen Wachter" userId="18a72199a1f99eb9" providerId="LiveId" clId="{6ADC1309-C9C6-43C8-8FC7-83F828E22D47}" dt="2024-09-21T12:10:18.496" v="83" actId="26606"/>
          <ac:picMkLst>
            <pc:docMk/>
            <pc:sldMk cId="3610106370" sldId="746"/>
            <ac:picMk id="4" creationId="{77A8EE91-B760-87B0-01EF-FA69396CA605}"/>
          </ac:picMkLst>
        </pc:picChg>
        <pc:picChg chg="add">
          <ac:chgData name="Allen Wachter" userId="18a72199a1f99eb9" providerId="LiveId" clId="{6ADC1309-C9C6-43C8-8FC7-83F828E22D47}" dt="2024-09-21T12:10:18.496" v="83" actId="26606"/>
          <ac:picMkLst>
            <pc:docMk/>
            <pc:sldMk cId="3610106370" sldId="746"/>
            <ac:picMk id="9" creationId="{25496B42-CC46-4183-B481-887CD3E8C725}"/>
          </ac:picMkLst>
        </pc:picChg>
        <pc:picChg chg="add">
          <ac:chgData name="Allen Wachter" userId="18a72199a1f99eb9" providerId="LiveId" clId="{6ADC1309-C9C6-43C8-8FC7-83F828E22D47}" dt="2024-09-21T12:10:18.496" v="83" actId="26606"/>
          <ac:picMkLst>
            <pc:docMk/>
            <pc:sldMk cId="3610106370" sldId="746"/>
            <ac:picMk id="11" creationId="{E2758CE0-F916-4DCE-88D1-71430BE441B2}"/>
          </ac:picMkLst>
        </pc:picChg>
        <pc:picChg chg="add">
          <ac:chgData name="Allen Wachter" userId="18a72199a1f99eb9" providerId="LiveId" clId="{6ADC1309-C9C6-43C8-8FC7-83F828E22D47}" dt="2024-09-21T12:10:18.496" v="83" actId="26606"/>
          <ac:picMkLst>
            <pc:docMk/>
            <pc:sldMk cId="3610106370" sldId="746"/>
            <ac:picMk id="15" creationId="{F8F21547-A433-450A-B2A3-930DCFABD93F}"/>
          </ac:picMkLst>
        </pc:picChg>
        <pc:picChg chg="add">
          <ac:chgData name="Allen Wachter" userId="18a72199a1f99eb9" providerId="LiveId" clId="{6ADC1309-C9C6-43C8-8FC7-83F828E22D47}" dt="2024-09-21T12:10:18.496" v="83" actId="26606"/>
          <ac:picMkLst>
            <pc:docMk/>
            <pc:sldMk cId="3610106370" sldId="746"/>
            <ac:picMk id="17" creationId="{A73B520B-D7E7-436A-B263-0682940B4FB1}"/>
          </ac:picMkLst>
        </pc:picChg>
      </pc:sldChg>
      <pc:sldChg chg="addSp delSp modSp new mod setBg modAnim">
        <pc:chgData name="Allen Wachter" userId="18a72199a1f99eb9" providerId="LiveId" clId="{6ADC1309-C9C6-43C8-8FC7-83F828E22D47}" dt="2024-09-21T12:11:34.406" v="115" actId="26606"/>
        <pc:sldMkLst>
          <pc:docMk/>
          <pc:sldMk cId="3634834694" sldId="747"/>
        </pc:sldMkLst>
        <pc:spChg chg="mod ord">
          <ac:chgData name="Allen Wachter" userId="18a72199a1f99eb9" providerId="LiveId" clId="{6ADC1309-C9C6-43C8-8FC7-83F828E22D47}" dt="2024-09-21T12:11:34.406" v="115" actId="26606"/>
          <ac:spMkLst>
            <pc:docMk/>
            <pc:sldMk cId="3634834694" sldId="747"/>
            <ac:spMk id="2" creationId="{CF746C43-753A-00A8-146B-BDA52C288DCE}"/>
          </ac:spMkLst>
        </pc:spChg>
        <pc:spChg chg="del">
          <ac:chgData name="Allen Wachter" userId="18a72199a1f99eb9" providerId="LiveId" clId="{6ADC1309-C9C6-43C8-8FC7-83F828E22D47}" dt="2024-09-21T12:11:31.772" v="114"/>
          <ac:spMkLst>
            <pc:docMk/>
            <pc:sldMk cId="3634834694" sldId="747"/>
            <ac:spMk id="3" creationId="{E3926A11-2EF5-C209-828F-5F648DD5C8FD}"/>
          </ac:spMkLst>
        </pc:spChg>
        <pc:spChg chg="add">
          <ac:chgData name="Allen Wachter" userId="18a72199a1f99eb9" providerId="LiveId" clId="{6ADC1309-C9C6-43C8-8FC7-83F828E22D47}" dt="2024-09-21T12:11:34.406" v="115" actId="26606"/>
          <ac:spMkLst>
            <pc:docMk/>
            <pc:sldMk cId="3634834694" sldId="747"/>
            <ac:spMk id="13" creationId="{48EC41B9-2D25-48A6-BC40-DA8F79F3EBD8}"/>
          </ac:spMkLst>
        </pc:spChg>
        <pc:picChg chg="add mod">
          <ac:chgData name="Allen Wachter" userId="18a72199a1f99eb9" providerId="LiveId" clId="{6ADC1309-C9C6-43C8-8FC7-83F828E22D47}" dt="2024-09-21T12:11:34.406" v="115" actId="26606"/>
          <ac:picMkLst>
            <pc:docMk/>
            <pc:sldMk cId="3634834694" sldId="747"/>
            <ac:picMk id="4" creationId="{51F804F7-45AC-52CD-758A-30D05EBDAAE0}"/>
          </ac:picMkLst>
        </pc:picChg>
        <pc:picChg chg="add">
          <ac:chgData name="Allen Wachter" userId="18a72199a1f99eb9" providerId="LiveId" clId="{6ADC1309-C9C6-43C8-8FC7-83F828E22D47}" dt="2024-09-21T12:11:34.406" v="115" actId="26606"/>
          <ac:picMkLst>
            <pc:docMk/>
            <pc:sldMk cId="3634834694" sldId="747"/>
            <ac:picMk id="9" creationId="{25496B42-CC46-4183-B481-887CD3E8C725}"/>
          </ac:picMkLst>
        </pc:picChg>
        <pc:picChg chg="add">
          <ac:chgData name="Allen Wachter" userId="18a72199a1f99eb9" providerId="LiveId" clId="{6ADC1309-C9C6-43C8-8FC7-83F828E22D47}" dt="2024-09-21T12:11:34.406" v="115" actId="26606"/>
          <ac:picMkLst>
            <pc:docMk/>
            <pc:sldMk cId="3634834694" sldId="747"/>
            <ac:picMk id="11" creationId="{E2758CE0-F916-4DCE-88D1-71430BE441B2}"/>
          </ac:picMkLst>
        </pc:picChg>
        <pc:picChg chg="add">
          <ac:chgData name="Allen Wachter" userId="18a72199a1f99eb9" providerId="LiveId" clId="{6ADC1309-C9C6-43C8-8FC7-83F828E22D47}" dt="2024-09-21T12:11:34.406" v="115" actId="26606"/>
          <ac:picMkLst>
            <pc:docMk/>
            <pc:sldMk cId="3634834694" sldId="747"/>
            <ac:picMk id="15" creationId="{F8F21547-A433-450A-B2A3-930DCFABD93F}"/>
          </ac:picMkLst>
        </pc:picChg>
        <pc:picChg chg="add">
          <ac:chgData name="Allen Wachter" userId="18a72199a1f99eb9" providerId="LiveId" clId="{6ADC1309-C9C6-43C8-8FC7-83F828E22D47}" dt="2024-09-21T12:11:34.406" v="115" actId="26606"/>
          <ac:picMkLst>
            <pc:docMk/>
            <pc:sldMk cId="3634834694" sldId="747"/>
            <ac:picMk id="17" creationId="{A73B520B-D7E7-436A-B263-0682940B4FB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0A6125F-1EF9-ECEF-4237-FEEE998E9D07}"/>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98307" name="Rectangle 3">
            <a:extLst>
              <a:ext uri="{FF2B5EF4-FFF2-40B4-BE49-F238E27FC236}">
                <a16:creationId xmlns:a16="http://schemas.microsoft.com/office/drawing/2014/main" id="{B1FA0059-6868-87A5-10C2-7A2DA8E600B7}"/>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en-US" altLang="en-US"/>
          </a:p>
        </p:txBody>
      </p:sp>
      <p:sp>
        <p:nvSpPr>
          <p:cNvPr id="98308" name="Rectangle 4">
            <a:extLst>
              <a:ext uri="{FF2B5EF4-FFF2-40B4-BE49-F238E27FC236}">
                <a16:creationId xmlns:a16="http://schemas.microsoft.com/office/drawing/2014/main" id="{8B6B2613-727E-B9F0-D3C8-3FFC850C781C}"/>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98309" name="Rectangle 5">
            <a:extLst>
              <a:ext uri="{FF2B5EF4-FFF2-40B4-BE49-F238E27FC236}">
                <a16:creationId xmlns:a16="http://schemas.microsoft.com/office/drawing/2014/main" id="{C2430542-6BA0-4BEF-11B9-834F28AD3688}"/>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B2B3FF79-52D7-43E9-B37A-8B818B74B8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Droplets-SD-Title-R1d.png">
            <a:extLst>
              <a:ext uri="{FF2B5EF4-FFF2-40B4-BE49-F238E27FC236}">
                <a16:creationId xmlns:a16="http://schemas.microsoft.com/office/drawing/2014/main" id="{C511D280-A898-948A-F29B-D4A7C41B4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13259" y="1300786"/>
            <a:ext cx="6517482" cy="250921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F925FE06-E9E0-BD46-6CB9-14CC4EE0DFA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8E4996C-6728-83DA-F1C3-33FE146A7E3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7AE0A6AE-D299-4800-BF75-6C68C9026184}"/>
              </a:ext>
            </a:extLst>
          </p:cNvPr>
          <p:cNvSpPr>
            <a:spLocks noGrp="1"/>
          </p:cNvSpPr>
          <p:nvPr>
            <p:ph type="sldNum" sz="quarter" idx="12"/>
          </p:nvPr>
        </p:nvSpPr>
        <p:spPr/>
        <p:txBody>
          <a:bodyPr/>
          <a:lstStyle>
            <a:lvl1pPr>
              <a:defRPr/>
            </a:lvl1pPr>
          </a:lstStyle>
          <a:p>
            <a:pPr>
              <a:defRPr/>
            </a:pPr>
            <a:fld id="{DAADAF49-D005-4A91-A0F1-965AD29B26C6}" type="slidenum">
              <a:rPr lang="en-US" altLang="en-US"/>
              <a:pPr>
                <a:defRPr/>
              </a:pPr>
              <a:t>‹#›</a:t>
            </a:fld>
            <a:endParaRPr lang="en-US" altLang="en-US"/>
          </a:p>
        </p:txBody>
      </p:sp>
    </p:spTree>
    <p:extLst>
      <p:ext uri="{BB962C8B-B14F-4D97-AF65-F5344CB8AC3E}">
        <p14:creationId xmlns:p14="http://schemas.microsoft.com/office/powerpoint/2010/main" val="4022145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6" descr="Droplets-SD-Content-R1d.png">
            <a:extLst>
              <a:ext uri="{FF2B5EF4-FFF2-40B4-BE49-F238E27FC236}">
                <a16:creationId xmlns:a16="http://schemas.microsoft.com/office/drawing/2014/main" id="{FF261E4A-0972-E0B8-BF39-F7D5444C2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E8E60E18-E1D1-6617-8336-220E1E2AE96A}"/>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5">
            <a:extLst>
              <a:ext uri="{FF2B5EF4-FFF2-40B4-BE49-F238E27FC236}">
                <a16:creationId xmlns:a16="http://schemas.microsoft.com/office/drawing/2014/main" id="{3B3E4357-9276-AE68-7E0F-8EF3ADCF5E24}"/>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6">
            <a:extLst>
              <a:ext uri="{FF2B5EF4-FFF2-40B4-BE49-F238E27FC236}">
                <a16:creationId xmlns:a16="http://schemas.microsoft.com/office/drawing/2014/main" id="{9B4E4768-A7FF-5DBC-50A5-55BFAD1192BC}"/>
              </a:ext>
            </a:extLst>
          </p:cNvPr>
          <p:cNvSpPr>
            <a:spLocks noGrp="1"/>
          </p:cNvSpPr>
          <p:nvPr>
            <p:ph type="sldNum" sz="quarter" idx="12"/>
          </p:nvPr>
        </p:nvSpPr>
        <p:spPr/>
        <p:txBody>
          <a:bodyPr/>
          <a:lstStyle>
            <a:lvl1pPr>
              <a:defRPr/>
            </a:lvl1pPr>
          </a:lstStyle>
          <a:p>
            <a:pPr>
              <a:defRPr/>
            </a:pPr>
            <a:fld id="{4BDB04D7-B211-4C03-9621-E2207A917131}" type="slidenum">
              <a:rPr lang="en-US" altLang="en-US"/>
              <a:pPr>
                <a:defRPr/>
              </a:pPr>
              <a:t>‹#›</a:t>
            </a:fld>
            <a:endParaRPr lang="en-US" altLang="en-US"/>
          </a:p>
        </p:txBody>
      </p:sp>
    </p:spTree>
    <p:extLst>
      <p:ext uri="{BB962C8B-B14F-4D97-AF65-F5344CB8AC3E}">
        <p14:creationId xmlns:p14="http://schemas.microsoft.com/office/powerpoint/2010/main" val="1102889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3" name="Picture 6" descr="Droplets-SD-Content-R1d.png">
            <a:extLst>
              <a:ext uri="{FF2B5EF4-FFF2-40B4-BE49-F238E27FC236}">
                <a16:creationId xmlns:a16="http://schemas.microsoft.com/office/drawing/2014/main" id="{41CC9919-832E-B005-EE13-7CBA24C8A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7773339" cy="3427245"/>
          </a:xfrm>
        </p:spPr>
        <p:txBody>
          <a:bodyP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2FE0-D120-D909-29A0-2077609C3F0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C06331E3-2A04-C176-0636-889DBC15C88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13633A3D-2F88-0E4C-A887-493BD7A20C61}"/>
              </a:ext>
            </a:extLst>
          </p:cNvPr>
          <p:cNvSpPr>
            <a:spLocks noGrp="1"/>
          </p:cNvSpPr>
          <p:nvPr>
            <p:ph type="sldNum" sz="quarter" idx="12"/>
          </p:nvPr>
        </p:nvSpPr>
        <p:spPr/>
        <p:txBody>
          <a:bodyPr/>
          <a:lstStyle>
            <a:lvl1pPr>
              <a:defRPr/>
            </a:lvl1pPr>
          </a:lstStyle>
          <a:p>
            <a:pPr>
              <a:defRPr/>
            </a:pPr>
            <a:fld id="{F0BF802C-A87D-4BFA-913E-A4088FB99DAE}" type="slidenum">
              <a:rPr lang="en-US" altLang="en-US"/>
              <a:pPr>
                <a:defRPr/>
              </a:pPr>
              <a:t>‹#›</a:t>
            </a:fld>
            <a:endParaRPr lang="en-US" altLang="en-US"/>
          </a:p>
        </p:txBody>
      </p:sp>
    </p:spTree>
    <p:extLst>
      <p:ext uri="{BB962C8B-B14F-4D97-AF65-F5344CB8AC3E}">
        <p14:creationId xmlns:p14="http://schemas.microsoft.com/office/powerpoint/2010/main" val="1911652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3" name="Picture 6" descr="Droplets-SD-Content-R1d.png">
            <a:extLst>
              <a:ext uri="{FF2B5EF4-FFF2-40B4-BE49-F238E27FC236}">
                <a16:creationId xmlns:a16="http://schemas.microsoft.com/office/drawing/2014/main" id="{4C0C294F-824B-BE0F-CA4D-C209F012A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2FD4FDC-A44A-82BD-13C0-A355AA91F918}"/>
              </a:ext>
            </a:extLst>
          </p:cNvPr>
          <p:cNvSpPr txBox="1"/>
          <p:nvPr/>
        </p:nvSpPr>
        <p:spPr>
          <a:xfrm>
            <a:off x="738188" y="887413"/>
            <a:ext cx="5461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6" name="TextBox 5">
            <a:extLst>
              <a:ext uri="{FF2B5EF4-FFF2-40B4-BE49-F238E27FC236}">
                <a16:creationId xmlns:a16="http://schemas.microsoft.com/office/drawing/2014/main" id="{AB40DB57-1067-F901-B36D-C685F47F7CE6}"/>
              </a:ext>
            </a:extLst>
          </p:cNvPr>
          <p:cNvSpPr txBox="1"/>
          <p:nvPr/>
        </p:nvSpPr>
        <p:spPr>
          <a:xfrm>
            <a:off x="7850188" y="3119438"/>
            <a:ext cx="554037"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084659" y="872588"/>
            <a:ext cx="6977064" cy="2729915"/>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4">
            <a:extLst>
              <a:ext uri="{FF2B5EF4-FFF2-40B4-BE49-F238E27FC236}">
                <a16:creationId xmlns:a16="http://schemas.microsoft.com/office/drawing/2014/main" id="{EC6E0038-86CE-F9A8-F4F4-9D3FB1685C62}"/>
              </a:ext>
            </a:extLst>
          </p:cNvPr>
          <p:cNvSpPr>
            <a:spLocks noGrp="1"/>
          </p:cNvSpPr>
          <p:nvPr>
            <p:ph type="dt" sz="half" idx="14"/>
          </p:nvPr>
        </p:nvSpPr>
        <p:spPr/>
        <p:txBody>
          <a:bodyPr/>
          <a:lstStyle>
            <a:lvl1pPr>
              <a:defRPr/>
            </a:lvl1pPr>
          </a:lstStyle>
          <a:p>
            <a:pPr>
              <a:defRPr/>
            </a:pPr>
            <a:endParaRPr lang="en-US" altLang="en-US"/>
          </a:p>
        </p:txBody>
      </p:sp>
      <p:sp>
        <p:nvSpPr>
          <p:cNvPr id="8" name="Footer Placeholder 5">
            <a:extLst>
              <a:ext uri="{FF2B5EF4-FFF2-40B4-BE49-F238E27FC236}">
                <a16:creationId xmlns:a16="http://schemas.microsoft.com/office/drawing/2014/main" id="{36E8C233-C263-CA14-53CF-AB47BDE8C85C}"/>
              </a:ext>
            </a:extLst>
          </p:cNvPr>
          <p:cNvSpPr>
            <a:spLocks noGrp="1"/>
          </p:cNvSpPr>
          <p:nvPr>
            <p:ph type="ftr" sz="quarter" idx="15"/>
          </p:nvPr>
        </p:nvSpPr>
        <p:spPr/>
        <p:txBody>
          <a:bodyPr/>
          <a:lstStyle>
            <a:lvl1pPr>
              <a:defRPr/>
            </a:lvl1pPr>
          </a:lstStyle>
          <a:p>
            <a:pPr>
              <a:defRPr/>
            </a:pPr>
            <a:endParaRPr lang="en-US" altLang="en-US"/>
          </a:p>
        </p:txBody>
      </p:sp>
      <p:sp>
        <p:nvSpPr>
          <p:cNvPr id="9" name="Slide Number Placeholder 6">
            <a:extLst>
              <a:ext uri="{FF2B5EF4-FFF2-40B4-BE49-F238E27FC236}">
                <a16:creationId xmlns:a16="http://schemas.microsoft.com/office/drawing/2014/main" id="{9F527616-5B9A-4E51-C342-668136504F54}"/>
              </a:ext>
            </a:extLst>
          </p:cNvPr>
          <p:cNvSpPr>
            <a:spLocks noGrp="1"/>
          </p:cNvSpPr>
          <p:nvPr>
            <p:ph type="sldNum" sz="quarter" idx="16"/>
          </p:nvPr>
        </p:nvSpPr>
        <p:spPr/>
        <p:txBody>
          <a:bodyPr/>
          <a:lstStyle>
            <a:lvl1pPr>
              <a:defRPr/>
            </a:lvl1pPr>
          </a:lstStyle>
          <a:p>
            <a:pPr>
              <a:defRPr/>
            </a:pPr>
            <a:fld id="{48C4B06D-D505-480A-B3F5-4D598956C2A2}" type="slidenum">
              <a:rPr lang="en-US" altLang="en-US"/>
              <a:pPr>
                <a:defRPr/>
              </a:pPr>
              <a:t>‹#›</a:t>
            </a:fld>
            <a:endParaRPr lang="en-US" altLang="en-US"/>
          </a:p>
        </p:txBody>
      </p:sp>
    </p:spTree>
    <p:extLst>
      <p:ext uri="{BB962C8B-B14F-4D97-AF65-F5344CB8AC3E}">
        <p14:creationId xmlns:p14="http://schemas.microsoft.com/office/powerpoint/2010/main" val="776335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3" name="Picture 6" descr="Droplets-SD-Content-R1d.png">
            <a:extLst>
              <a:ext uri="{FF2B5EF4-FFF2-40B4-BE49-F238E27FC236}">
                <a16:creationId xmlns:a16="http://schemas.microsoft.com/office/drawing/2014/main" id="{68722E19-3E8C-35B4-B759-7F717FCD7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86B712-C4BC-7E15-5323-57E79878E61D}"/>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7A42D84A-B90B-E483-2D76-2533CFCDE37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A07C70B-A30B-96CA-2635-BA6FBD53760F}"/>
              </a:ext>
            </a:extLst>
          </p:cNvPr>
          <p:cNvSpPr>
            <a:spLocks noGrp="1"/>
          </p:cNvSpPr>
          <p:nvPr>
            <p:ph type="sldNum" sz="quarter" idx="12"/>
          </p:nvPr>
        </p:nvSpPr>
        <p:spPr/>
        <p:txBody>
          <a:bodyPr/>
          <a:lstStyle>
            <a:lvl1pPr>
              <a:defRPr/>
            </a:lvl1pPr>
          </a:lstStyle>
          <a:p>
            <a:pPr>
              <a:defRPr/>
            </a:pPr>
            <a:fld id="{CE303673-8917-483B-BFA2-43B12098BF3A}" type="slidenum">
              <a:rPr lang="en-US" altLang="en-US"/>
              <a:pPr>
                <a:defRPr/>
              </a:pPr>
              <a:t>‹#›</a:t>
            </a:fld>
            <a:endParaRPr lang="en-US" altLang="en-US"/>
          </a:p>
        </p:txBody>
      </p:sp>
    </p:spTree>
    <p:extLst>
      <p:ext uri="{BB962C8B-B14F-4D97-AF65-F5344CB8AC3E}">
        <p14:creationId xmlns:p14="http://schemas.microsoft.com/office/powerpoint/2010/main" val="1487714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2" name="Picture 6" descr="Droplets-SD-Content-R1d.png">
            <a:extLst>
              <a:ext uri="{FF2B5EF4-FFF2-40B4-BE49-F238E27FC236}">
                <a16:creationId xmlns:a16="http://schemas.microsoft.com/office/drawing/2014/main" id="{434E70C5-4ECE-B3D3-DFA4-5DD39D4D2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a:extLst>
              <a:ext uri="{FF2B5EF4-FFF2-40B4-BE49-F238E27FC236}">
                <a16:creationId xmlns:a16="http://schemas.microsoft.com/office/drawing/2014/main" id="{D84D88F6-56D1-3A71-C047-CC62009DA9EE}"/>
              </a:ext>
            </a:extLst>
          </p:cNvPr>
          <p:cNvSpPr>
            <a:spLocks noGrp="1"/>
          </p:cNvSpPr>
          <p:nvPr>
            <p:ph type="dt" sz="half" idx="18"/>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A3A198FB-4327-7129-5B12-5A8783B78F2B}"/>
              </a:ext>
            </a:extLst>
          </p:cNvPr>
          <p:cNvSpPr>
            <a:spLocks noGrp="1"/>
          </p:cNvSpPr>
          <p:nvPr>
            <p:ph type="ftr" sz="quarter" idx="19"/>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74A39F1A-5A44-E67E-F69C-CBDBA5E9FDDE}"/>
              </a:ext>
            </a:extLst>
          </p:cNvPr>
          <p:cNvSpPr>
            <a:spLocks noGrp="1"/>
          </p:cNvSpPr>
          <p:nvPr>
            <p:ph type="sldNum" sz="quarter" idx="20"/>
          </p:nvPr>
        </p:nvSpPr>
        <p:spPr/>
        <p:txBody>
          <a:bodyPr/>
          <a:lstStyle>
            <a:lvl1pPr>
              <a:defRPr/>
            </a:lvl1pPr>
          </a:lstStyle>
          <a:p>
            <a:pPr>
              <a:defRPr/>
            </a:pPr>
            <a:fld id="{7151B1B2-212E-489A-A361-BB11D43B7346}" type="slidenum">
              <a:rPr lang="en-US" altLang="en-US"/>
              <a:pPr>
                <a:defRPr/>
              </a:pPr>
              <a:t>‹#›</a:t>
            </a:fld>
            <a:endParaRPr lang="en-US" altLang="en-US"/>
          </a:p>
        </p:txBody>
      </p:sp>
    </p:spTree>
    <p:extLst>
      <p:ext uri="{BB962C8B-B14F-4D97-AF65-F5344CB8AC3E}">
        <p14:creationId xmlns:p14="http://schemas.microsoft.com/office/powerpoint/2010/main" val="4057087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6" descr="Droplets-SD-Content-R1d.png">
            <a:extLst>
              <a:ext uri="{FF2B5EF4-FFF2-40B4-BE49-F238E27FC236}">
                <a16:creationId xmlns:a16="http://schemas.microsoft.com/office/drawing/2014/main" id="{6C0686C5-8DEC-E64E-C61A-1ECAD2564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685331" y="4781082"/>
            <a:ext cx="2472307"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331011" y="4781081"/>
            <a:ext cx="2477514"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5979880" y="4781079"/>
            <a:ext cx="2478790"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a:extLst>
              <a:ext uri="{FF2B5EF4-FFF2-40B4-BE49-F238E27FC236}">
                <a16:creationId xmlns:a16="http://schemas.microsoft.com/office/drawing/2014/main" id="{3E5EDD3D-97A9-B9D9-8E9F-83BFA9F37586}"/>
              </a:ext>
            </a:extLst>
          </p:cNvPr>
          <p:cNvSpPr>
            <a:spLocks noGrp="1"/>
          </p:cNvSpPr>
          <p:nvPr>
            <p:ph type="dt" sz="half" idx="23"/>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AF676339-5D8E-4FC3-C3D0-3F878A18058F}"/>
              </a:ext>
            </a:extLst>
          </p:cNvPr>
          <p:cNvSpPr>
            <a:spLocks noGrp="1"/>
          </p:cNvSpPr>
          <p:nvPr>
            <p:ph type="ftr" sz="quarter" idx="24"/>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58C97BDE-7719-9E59-A4EB-8FFA96DFB1B8}"/>
              </a:ext>
            </a:extLst>
          </p:cNvPr>
          <p:cNvSpPr>
            <a:spLocks noGrp="1"/>
          </p:cNvSpPr>
          <p:nvPr>
            <p:ph type="sldNum" sz="quarter" idx="25"/>
          </p:nvPr>
        </p:nvSpPr>
        <p:spPr/>
        <p:txBody>
          <a:bodyPr/>
          <a:lstStyle>
            <a:lvl1pPr>
              <a:defRPr/>
            </a:lvl1pPr>
          </a:lstStyle>
          <a:p>
            <a:pPr>
              <a:defRPr/>
            </a:pPr>
            <a:fld id="{36061D46-A3CB-4F90-8EB7-3329FC74C549}" type="slidenum">
              <a:rPr lang="en-US" altLang="en-US"/>
              <a:pPr>
                <a:defRPr/>
              </a:pPr>
              <a:t>‹#›</a:t>
            </a:fld>
            <a:endParaRPr lang="en-US" altLang="en-US"/>
          </a:p>
        </p:txBody>
      </p:sp>
    </p:spTree>
    <p:extLst>
      <p:ext uri="{BB962C8B-B14F-4D97-AF65-F5344CB8AC3E}">
        <p14:creationId xmlns:p14="http://schemas.microsoft.com/office/powerpoint/2010/main" val="3898326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3" name="Picture 6" descr="Droplets-SD-Content-R1d.png">
            <a:extLst>
              <a:ext uri="{FF2B5EF4-FFF2-40B4-BE49-F238E27FC236}">
                <a16:creationId xmlns:a16="http://schemas.microsoft.com/office/drawing/2014/main" id="{0DAC2580-9A01-F71C-66F9-C32A3E64E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747768-E414-8D9A-F35C-07E82EB260CC}"/>
              </a:ext>
            </a:extLst>
          </p:cNvPr>
          <p:cNvSpPr>
            <a:spLocks noGrp="1"/>
          </p:cNvSpPr>
          <p:nvPr>
            <p:ph type="dt" sz="half" idx="14"/>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71DD05E-EE0B-B383-4287-D3481378E8FC}"/>
              </a:ext>
            </a:extLst>
          </p:cNvPr>
          <p:cNvSpPr>
            <a:spLocks noGrp="1"/>
          </p:cNvSpPr>
          <p:nvPr>
            <p:ph type="ftr" sz="quarter" idx="15"/>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9205444-DC00-3282-0ACB-C8FF2DBE3413}"/>
              </a:ext>
            </a:extLst>
          </p:cNvPr>
          <p:cNvSpPr>
            <a:spLocks noGrp="1"/>
          </p:cNvSpPr>
          <p:nvPr>
            <p:ph type="sldNum" sz="quarter" idx="16"/>
          </p:nvPr>
        </p:nvSpPr>
        <p:spPr/>
        <p:txBody>
          <a:bodyPr/>
          <a:lstStyle>
            <a:lvl1pPr>
              <a:defRPr/>
            </a:lvl1pPr>
          </a:lstStyle>
          <a:p>
            <a:pPr>
              <a:defRPr/>
            </a:pPr>
            <a:fld id="{5602A26C-B4FD-421B-A69D-E4E6A6527F36}" type="slidenum">
              <a:rPr lang="en-US" altLang="en-US"/>
              <a:pPr>
                <a:defRPr/>
              </a:pPr>
              <a:t>‹#›</a:t>
            </a:fld>
            <a:endParaRPr lang="en-US" altLang="en-US"/>
          </a:p>
        </p:txBody>
      </p:sp>
    </p:spTree>
    <p:extLst>
      <p:ext uri="{BB962C8B-B14F-4D97-AF65-F5344CB8AC3E}">
        <p14:creationId xmlns:p14="http://schemas.microsoft.com/office/powerpoint/2010/main" val="4277976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3" name="Picture 6" descr="Droplets-SD-Content-R1d.png">
            <a:extLst>
              <a:ext uri="{FF2B5EF4-FFF2-40B4-BE49-F238E27FC236}">
                <a16:creationId xmlns:a16="http://schemas.microsoft.com/office/drawing/2014/main" id="{B37E1323-7B0C-A189-2EF5-38FD4DAC4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FB9399-AD6D-9C01-0832-026190D4150B}"/>
              </a:ext>
            </a:extLst>
          </p:cNvPr>
          <p:cNvSpPr>
            <a:spLocks noGrp="1"/>
          </p:cNvSpPr>
          <p:nvPr>
            <p:ph type="dt" sz="half" idx="14"/>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B1E692F-F66C-8A46-4921-965226BF4C79}"/>
              </a:ext>
            </a:extLst>
          </p:cNvPr>
          <p:cNvSpPr>
            <a:spLocks noGrp="1"/>
          </p:cNvSpPr>
          <p:nvPr>
            <p:ph type="ftr" sz="quarter" idx="15"/>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BC69486-2184-6B54-F018-CC219DAF04DD}"/>
              </a:ext>
            </a:extLst>
          </p:cNvPr>
          <p:cNvSpPr>
            <a:spLocks noGrp="1"/>
          </p:cNvSpPr>
          <p:nvPr>
            <p:ph type="sldNum" sz="quarter" idx="16"/>
          </p:nvPr>
        </p:nvSpPr>
        <p:spPr/>
        <p:txBody>
          <a:bodyPr/>
          <a:lstStyle>
            <a:lvl1pPr>
              <a:defRPr/>
            </a:lvl1pPr>
          </a:lstStyle>
          <a:p>
            <a:pPr>
              <a:defRPr/>
            </a:pPr>
            <a:fld id="{D69B15C8-BA89-4708-ABEC-34222EB8125D}" type="slidenum">
              <a:rPr lang="en-US" altLang="en-US"/>
              <a:pPr>
                <a:defRPr/>
              </a:pPr>
              <a:t>‹#›</a:t>
            </a:fld>
            <a:endParaRPr lang="en-US" altLang="en-US"/>
          </a:p>
        </p:txBody>
      </p:sp>
    </p:spTree>
    <p:extLst>
      <p:ext uri="{BB962C8B-B14F-4D97-AF65-F5344CB8AC3E}">
        <p14:creationId xmlns:p14="http://schemas.microsoft.com/office/powerpoint/2010/main" val="528382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B78EE7-C8A5-DD55-1E4C-83AB7D1FEE4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95C5439-5443-6335-F64F-F296461C54E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3A809DC-3589-2129-901E-51ECD0F3133C}"/>
              </a:ext>
            </a:extLst>
          </p:cNvPr>
          <p:cNvSpPr>
            <a:spLocks noGrp="1"/>
          </p:cNvSpPr>
          <p:nvPr>
            <p:ph type="sldNum" sz="quarter" idx="12"/>
          </p:nvPr>
        </p:nvSpPr>
        <p:spPr/>
        <p:txBody>
          <a:bodyPr/>
          <a:lstStyle>
            <a:lvl1pPr>
              <a:defRPr/>
            </a:lvl1pPr>
          </a:lstStyle>
          <a:p>
            <a:pPr>
              <a:defRPr/>
            </a:pPr>
            <a:fld id="{57AA21F9-6DFE-4704-90C3-D29B92E98BDC}" type="slidenum">
              <a:rPr lang="en-US" altLang="en-US"/>
              <a:pPr>
                <a:defRPr/>
              </a:pPr>
              <a:t>‹#›</a:t>
            </a:fld>
            <a:endParaRPr lang="en-US" altLang="en-US"/>
          </a:p>
        </p:txBody>
      </p:sp>
    </p:spTree>
    <p:extLst>
      <p:ext uri="{BB962C8B-B14F-4D97-AF65-F5344CB8AC3E}">
        <p14:creationId xmlns:p14="http://schemas.microsoft.com/office/powerpoint/2010/main" val="4126545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able Placeholder 2"/>
          <p:cNvSpPr>
            <a:spLocks noGrp="1"/>
          </p:cNvSpPr>
          <p:nvPr>
            <p:ph type="tbl" idx="1"/>
          </p:nvPr>
        </p:nvSpPr>
        <p:spPr>
          <a:xfrm>
            <a:off x="914400" y="1600200"/>
            <a:ext cx="7772400" cy="4530725"/>
          </a:xfrm>
        </p:spPr>
        <p:txBody>
          <a:bodyPr/>
          <a:lstStyle/>
          <a:p>
            <a:pPr lvl="0"/>
            <a:endParaRPr lang="en-US" noProof="0"/>
          </a:p>
        </p:txBody>
      </p:sp>
      <p:sp>
        <p:nvSpPr>
          <p:cNvPr id="4" name="Date Placeholder 3">
            <a:extLst>
              <a:ext uri="{FF2B5EF4-FFF2-40B4-BE49-F238E27FC236}">
                <a16:creationId xmlns:a16="http://schemas.microsoft.com/office/drawing/2014/main" id="{39AD1824-E409-56A9-C97D-F11B7C75E209}"/>
              </a:ext>
            </a:extLst>
          </p:cNvPr>
          <p:cNvSpPr>
            <a:spLocks noGrp="1"/>
          </p:cNvSpPr>
          <p:nvPr>
            <p:ph type="dt" sz="half" idx="10"/>
          </p:nvPr>
        </p:nvSpPr>
        <p:spPr>
          <a:xfrm>
            <a:off x="914400" y="6251575"/>
            <a:ext cx="1981200" cy="457200"/>
          </a:xfr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5223954-EF32-88F8-2CF0-EFF6BB518A76}"/>
              </a:ext>
            </a:extLst>
          </p:cNvPr>
          <p:cNvSpPr>
            <a:spLocks noGrp="1"/>
          </p:cNvSpPr>
          <p:nvPr>
            <p:ph type="ftr" sz="quarter" idx="11"/>
          </p:nvPr>
        </p:nvSpPr>
        <p:spPr>
          <a:xfrm>
            <a:off x="3352800" y="6248400"/>
            <a:ext cx="2971800" cy="457200"/>
          </a:xfr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A4C2D51-F309-CBEF-5839-4C695018121E}"/>
              </a:ext>
            </a:extLst>
          </p:cNvPr>
          <p:cNvSpPr>
            <a:spLocks noGrp="1"/>
          </p:cNvSpPr>
          <p:nvPr>
            <p:ph type="sldNum" sz="quarter" idx="12"/>
          </p:nvPr>
        </p:nvSpPr>
        <p:spPr>
          <a:xfrm>
            <a:off x="6781800" y="6248400"/>
            <a:ext cx="1905000" cy="457200"/>
          </a:xfrm>
        </p:spPr>
        <p:txBody>
          <a:bodyPr/>
          <a:lstStyle>
            <a:lvl1pPr>
              <a:defRPr/>
            </a:lvl1pPr>
          </a:lstStyle>
          <a:p>
            <a:pPr>
              <a:defRPr/>
            </a:pPr>
            <a:fld id="{042C6577-991F-4ADD-AC86-8183EAF352D3}" type="slidenum">
              <a:rPr lang="en-US" altLang="en-US"/>
              <a:pPr>
                <a:defRPr/>
              </a:pPr>
              <a:t>‹#›</a:t>
            </a:fld>
            <a:endParaRPr lang="en-US" altLang="en-US"/>
          </a:p>
        </p:txBody>
      </p:sp>
    </p:spTree>
    <p:extLst>
      <p:ext uri="{BB962C8B-B14F-4D97-AF65-F5344CB8AC3E}">
        <p14:creationId xmlns:p14="http://schemas.microsoft.com/office/powerpoint/2010/main" val="145751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6" descr="Droplets-SD-Content-R1d.png">
            <a:extLst>
              <a:ext uri="{FF2B5EF4-FFF2-40B4-BE49-F238E27FC236}">
                <a16:creationId xmlns:a16="http://schemas.microsoft.com/office/drawing/2014/main" id="{D59861C2-FBB7-C876-4B96-F4A85D28F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E6BFB6F-658E-BFFF-6E01-6C4973A4DE31}"/>
              </a:ext>
            </a:extLst>
          </p:cNvPr>
          <p:cNvSpPr>
            <a:spLocks noGrp="1"/>
          </p:cNvSpPr>
          <p:nvPr>
            <p:ph type="dt" sz="half" idx="14"/>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609CD90-6E7C-21B8-3593-EDA54D7B7F9F}"/>
              </a:ext>
            </a:extLst>
          </p:cNvPr>
          <p:cNvSpPr>
            <a:spLocks noGrp="1"/>
          </p:cNvSpPr>
          <p:nvPr>
            <p:ph type="ftr" sz="quarter" idx="15"/>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D69E1AD-AF9E-9176-2343-64FE917C8362}"/>
              </a:ext>
            </a:extLst>
          </p:cNvPr>
          <p:cNvSpPr>
            <a:spLocks noGrp="1"/>
          </p:cNvSpPr>
          <p:nvPr>
            <p:ph type="sldNum" sz="quarter" idx="16"/>
          </p:nvPr>
        </p:nvSpPr>
        <p:spPr/>
        <p:txBody>
          <a:bodyPr/>
          <a:lstStyle>
            <a:lvl1pPr>
              <a:defRPr/>
            </a:lvl1pPr>
          </a:lstStyle>
          <a:p>
            <a:pPr>
              <a:defRPr/>
            </a:pPr>
            <a:fld id="{3A99F495-B6F2-4865-82A4-6EE52DF4F859}" type="slidenum">
              <a:rPr lang="en-US" altLang="en-US"/>
              <a:pPr>
                <a:defRPr/>
              </a:pPr>
              <a:t>‹#›</a:t>
            </a:fld>
            <a:endParaRPr lang="en-US" altLang="en-US"/>
          </a:p>
        </p:txBody>
      </p:sp>
    </p:spTree>
    <p:extLst>
      <p:ext uri="{BB962C8B-B14F-4D97-AF65-F5344CB8AC3E}">
        <p14:creationId xmlns:p14="http://schemas.microsoft.com/office/powerpoint/2010/main" val="91807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Droplets-SD-Content-R1d.png">
            <a:extLst>
              <a:ext uri="{FF2B5EF4-FFF2-40B4-BE49-F238E27FC236}">
                <a16:creationId xmlns:a16="http://schemas.microsoft.com/office/drawing/2014/main" id="{C600EDCB-A034-9520-5CE2-CEAC4B804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828564"/>
            <a:ext cx="7763814" cy="2736819"/>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BAE8B0FD-90D7-A777-0AB0-BB48C6BDED5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F0E22363-5785-29DB-76F1-329153C177C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7578EA2D-D7F9-790E-D2A3-767127279279}"/>
              </a:ext>
            </a:extLst>
          </p:cNvPr>
          <p:cNvSpPr>
            <a:spLocks noGrp="1"/>
          </p:cNvSpPr>
          <p:nvPr>
            <p:ph type="sldNum" sz="quarter" idx="12"/>
          </p:nvPr>
        </p:nvSpPr>
        <p:spPr/>
        <p:txBody>
          <a:bodyPr/>
          <a:lstStyle>
            <a:lvl1pPr>
              <a:defRPr/>
            </a:lvl1pPr>
          </a:lstStyle>
          <a:p>
            <a:pPr>
              <a:defRPr/>
            </a:pPr>
            <a:fld id="{8994C1D0-A76A-4B1F-996D-FB2679A2E57A}" type="slidenum">
              <a:rPr lang="en-US" altLang="en-US"/>
              <a:pPr>
                <a:defRPr/>
              </a:pPr>
              <a:t>‹#›</a:t>
            </a:fld>
            <a:endParaRPr lang="en-US" altLang="en-US"/>
          </a:p>
        </p:txBody>
      </p:sp>
    </p:spTree>
    <p:extLst>
      <p:ext uri="{BB962C8B-B14F-4D97-AF65-F5344CB8AC3E}">
        <p14:creationId xmlns:p14="http://schemas.microsoft.com/office/powerpoint/2010/main" val="159919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2" name="Picture 6" descr="Droplets-SD-Content-R1d.png">
            <a:extLst>
              <a:ext uri="{FF2B5EF4-FFF2-40B4-BE49-F238E27FC236}">
                <a16:creationId xmlns:a16="http://schemas.microsoft.com/office/drawing/2014/main" id="{EB8306D6-EB0B-A9CB-D5A3-8883CB77C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4">
            <a:extLst>
              <a:ext uri="{FF2B5EF4-FFF2-40B4-BE49-F238E27FC236}">
                <a16:creationId xmlns:a16="http://schemas.microsoft.com/office/drawing/2014/main" id="{DE2DAD30-1450-382E-E5DA-F0017DA9D60D}"/>
              </a:ext>
            </a:extLst>
          </p:cNvPr>
          <p:cNvSpPr>
            <a:spLocks noGrp="1"/>
          </p:cNvSpPr>
          <p:nvPr>
            <p:ph type="dt" sz="half" idx="15"/>
          </p:nvPr>
        </p:nvSpPr>
        <p:spPr/>
        <p:txBody>
          <a:bodyPr/>
          <a:lstStyle>
            <a:lvl1pPr>
              <a:defRPr/>
            </a:lvl1pPr>
          </a:lstStyle>
          <a:p>
            <a:pPr>
              <a:defRPr/>
            </a:pPr>
            <a:endParaRPr lang="en-US" altLang="en-US"/>
          </a:p>
        </p:txBody>
      </p:sp>
      <p:sp>
        <p:nvSpPr>
          <p:cNvPr id="4" name="Footer Placeholder 5">
            <a:extLst>
              <a:ext uri="{FF2B5EF4-FFF2-40B4-BE49-F238E27FC236}">
                <a16:creationId xmlns:a16="http://schemas.microsoft.com/office/drawing/2014/main" id="{B35A7DCB-48D1-7D1B-7415-3AC3149DE8AD}"/>
              </a:ext>
            </a:extLst>
          </p:cNvPr>
          <p:cNvSpPr>
            <a:spLocks noGrp="1"/>
          </p:cNvSpPr>
          <p:nvPr>
            <p:ph type="ftr" sz="quarter" idx="16"/>
          </p:nvPr>
        </p:nvSpPr>
        <p:spPr/>
        <p:txBody>
          <a:bodyPr/>
          <a:lstStyle>
            <a:lvl1pPr>
              <a:defRPr/>
            </a:lvl1pPr>
          </a:lstStyle>
          <a:p>
            <a:pPr>
              <a:defRPr/>
            </a:pPr>
            <a:endParaRPr lang="en-US" altLang="en-US"/>
          </a:p>
        </p:txBody>
      </p:sp>
      <p:sp>
        <p:nvSpPr>
          <p:cNvPr id="5" name="Slide Number Placeholder 6">
            <a:extLst>
              <a:ext uri="{FF2B5EF4-FFF2-40B4-BE49-F238E27FC236}">
                <a16:creationId xmlns:a16="http://schemas.microsoft.com/office/drawing/2014/main" id="{6BC1488B-63BD-8581-CCDD-7540CC331235}"/>
              </a:ext>
            </a:extLst>
          </p:cNvPr>
          <p:cNvSpPr>
            <a:spLocks noGrp="1"/>
          </p:cNvSpPr>
          <p:nvPr>
            <p:ph type="sldNum" sz="quarter" idx="17"/>
          </p:nvPr>
        </p:nvSpPr>
        <p:spPr/>
        <p:txBody>
          <a:bodyPr/>
          <a:lstStyle>
            <a:lvl1pPr>
              <a:defRPr/>
            </a:lvl1pPr>
          </a:lstStyle>
          <a:p>
            <a:pPr>
              <a:defRPr/>
            </a:pPr>
            <a:fld id="{6B82476F-BB6C-4331-85A6-9DFA2689AFE8}" type="slidenum">
              <a:rPr lang="en-US" altLang="en-US"/>
              <a:pPr>
                <a:defRPr/>
              </a:pPr>
              <a:t>‹#›</a:t>
            </a:fld>
            <a:endParaRPr lang="en-US" altLang="en-US"/>
          </a:p>
        </p:txBody>
      </p:sp>
    </p:spTree>
    <p:extLst>
      <p:ext uri="{BB962C8B-B14F-4D97-AF65-F5344CB8AC3E}">
        <p14:creationId xmlns:p14="http://schemas.microsoft.com/office/powerpoint/2010/main" val="300090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 name="Picture 6" descr="Droplets-SD-Content-R1d.png">
            <a:extLst>
              <a:ext uri="{FF2B5EF4-FFF2-40B4-BE49-F238E27FC236}">
                <a16:creationId xmlns:a16="http://schemas.microsoft.com/office/drawing/2014/main" id="{7A23AB97-95C2-5B04-7D70-798C38391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a:extLst>
              <a:ext uri="{FF2B5EF4-FFF2-40B4-BE49-F238E27FC236}">
                <a16:creationId xmlns:a16="http://schemas.microsoft.com/office/drawing/2014/main" id="{8F0A7FB2-8013-4410-4996-D84EE51B9CA2}"/>
              </a:ext>
            </a:extLst>
          </p:cNvPr>
          <p:cNvSpPr>
            <a:spLocks noGrp="1"/>
          </p:cNvSpPr>
          <p:nvPr>
            <p:ph type="dt" sz="half" idx="15"/>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09E5A5BB-F549-42A7-C9AC-1FB1010F480A}"/>
              </a:ext>
            </a:extLst>
          </p:cNvPr>
          <p:cNvSpPr>
            <a:spLocks noGrp="1"/>
          </p:cNvSpPr>
          <p:nvPr>
            <p:ph type="ftr" sz="quarter" idx="16"/>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D44C114A-5FC0-B1D4-0922-AA0CB1729C29}"/>
              </a:ext>
            </a:extLst>
          </p:cNvPr>
          <p:cNvSpPr>
            <a:spLocks noGrp="1"/>
          </p:cNvSpPr>
          <p:nvPr>
            <p:ph type="sldNum" sz="quarter" idx="17"/>
          </p:nvPr>
        </p:nvSpPr>
        <p:spPr/>
        <p:txBody>
          <a:bodyPr/>
          <a:lstStyle>
            <a:lvl1pPr>
              <a:defRPr/>
            </a:lvl1pPr>
          </a:lstStyle>
          <a:p>
            <a:pPr>
              <a:defRPr/>
            </a:pPr>
            <a:fld id="{D01663FE-B90E-4DB7-AC15-FA82108789C3}" type="slidenum">
              <a:rPr lang="en-US" altLang="en-US"/>
              <a:pPr>
                <a:defRPr/>
              </a:pPr>
              <a:t>‹#›</a:t>
            </a:fld>
            <a:endParaRPr lang="en-US" altLang="en-US"/>
          </a:p>
        </p:txBody>
      </p:sp>
    </p:spTree>
    <p:extLst>
      <p:ext uri="{BB962C8B-B14F-4D97-AF65-F5344CB8AC3E}">
        <p14:creationId xmlns:p14="http://schemas.microsoft.com/office/powerpoint/2010/main" val="424193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Droplets-SD-Content-R1d.png">
            <a:extLst>
              <a:ext uri="{FF2B5EF4-FFF2-40B4-BE49-F238E27FC236}">
                <a16:creationId xmlns:a16="http://schemas.microsoft.com/office/drawing/2014/main" id="{660CC7E2-864B-A90A-FE54-6A72C92C5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052D3795-23C1-99C5-9015-1593C11928A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3">
            <a:extLst>
              <a:ext uri="{FF2B5EF4-FFF2-40B4-BE49-F238E27FC236}">
                <a16:creationId xmlns:a16="http://schemas.microsoft.com/office/drawing/2014/main" id="{A0D6738B-8BEE-B483-F8E6-E529CF252E9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4">
            <a:extLst>
              <a:ext uri="{FF2B5EF4-FFF2-40B4-BE49-F238E27FC236}">
                <a16:creationId xmlns:a16="http://schemas.microsoft.com/office/drawing/2014/main" id="{7718C093-F2FB-949E-2920-EF7C75D521F6}"/>
              </a:ext>
            </a:extLst>
          </p:cNvPr>
          <p:cNvSpPr>
            <a:spLocks noGrp="1"/>
          </p:cNvSpPr>
          <p:nvPr>
            <p:ph type="sldNum" sz="quarter" idx="12"/>
          </p:nvPr>
        </p:nvSpPr>
        <p:spPr/>
        <p:txBody>
          <a:bodyPr/>
          <a:lstStyle>
            <a:lvl1pPr>
              <a:defRPr/>
            </a:lvl1pPr>
          </a:lstStyle>
          <a:p>
            <a:pPr>
              <a:defRPr/>
            </a:pPr>
            <a:fld id="{A5A25C11-24E8-446A-AAF6-B8AA1413EEEF}" type="slidenum">
              <a:rPr lang="en-US" altLang="en-US"/>
              <a:pPr>
                <a:defRPr/>
              </a:pPr>
              <a:t>‹#›</a:t>
            </a:fld>
            <a:endParaRPr lang="en-US" altLang="en-US"/>
          </a:p>
        </p:txBody>
      </p:sp>
    </p:spTree>
    <p:extLst>
      <p:ext uri="{BB962C8B-B14F-4D97-AF65-F5344CB8AC3E}">
        <p14:creationId xmlns:p14="http://schemas.microsoft.com/office/powerpoint/2010/main" val="633426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Droplets-SD-Content-R1d.png">
            <a:extLst>
              <a:ext uri="{FF2B5EF4-FFF2-40B4-BE49-F238E27FC236}">
                <a16:creationId xmlns:a16="http://schemas.microsoft.com/office/drawing/2014/main" id="{10B85163-188C-6FBE-1C93-A27A0C21A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08CA42DD-F49F-2DF3-E1AB-5435B71637BA}"/>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
            <a:extLst>
              <a:ext uri="{FF2B5EF4-FFF2-40B4-BE49-F238E27FC236}">
                <a16:creationId xmlns:a16="http://schemas.microsoft.com/office/drawing/2014/main" id="{5B9DE8AA-BA81-7726-9471-2D055D4B02B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3">
            <a:extLst>
              <a:ext uri="{FF2B5EF4-FFF2-40B4-BE49-F238E27FC236}">
                <a16:creationId xmlns:a16="http://schemas.microsoft.com/office/drawing/2014/main" id="{C70C0FA5-4C5E-9B99-FF7E-932AAB461668}"/>
              </a:ext>
            </a:extLst>
          </p:cNvPr>
          <p:cNvSpPr>
            <a:spLocks noGrp="1"/>
          </p:cNvSpPr>
          <p:nvPr>
            <p:ph type="sldNum" sz="quarter" idx="12"/>
          </p:nvPr>
        </p:nvSpPr>
        <p:spPr/>
        <p:txBody>
          <a:bodyPr/>
          <a:lstStyle>
            <a:lvl1pPr>
              <a:defRPr/>
            </a:lvl1pPr>
          </a:lstStyle>
          <a:p>
            <a:pPr>
              <a:defRPr/>
            </a:pPr>
            <a:fld id="{BEDD7E76-7E4C-4C82-99C5-5E51A918FC61}" type="slidenum">
              <a:rPr lang="en-US" altLang="en-US"/>
              <a:pPr>
                <a:defRPr/>
              </a:pPr>
              <a:t>‹#›</a:t>
            </a:fld>
            <a:endParaRPr lang="en-US" altLang="en-US"/>
          </a:p>
        </p:txBody>
      </p:sp>
    </p:spTree>
    <p:extLst>
      <p:ext uri="{BB962C8B-B14F-4D97-AF65-F5344CB8AC3E}">
        <p14:creationId xmlns:p14="http://schemas.microsoft.com/office/powerpoint/2010/main" val="1801154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3" name="Picture 6" descr="Droplets-SD-Content-R1d.png">
            <a:extLst>
              <a:ext uri="{FF2B5EF4-FFF2-40B4-BE49-F238E27FC236}">
                <a16:creationId xmlns:a16="http://schemas.microsoft.com/office/drawing/2014/main" id="{5B3BC213-DC2A-FE4D-D2D6-F210679BB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85C3E-C7F0-4878-AE76-605CE8F95C0B}"/>
              </a:ext>
            </a:extLst>
          </p:cNvPr>
          <p:cNvSpPr>
            <a:spLocks noGrp="1"/>
          </p:cNvSpPr>
          <p:nvPr>
            <p:ph type="dt" sz="half" idx="14"/>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20890ED-D57E-F113-9FF1-DB5EBF066B52}"/>
              </a:ext>
            </a:extLst>
          </p:cNvPr>
          <p:cNvSpPr>
            <a:spLocks noGrp="1"/>
          </p:cNvSpPr>
          <p:nvPr>
            <p:ph type="ftr" sz="quarter" idx="15"/>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4CCDDE3-8E20-F4CE-E704-FA5B34F3EB2B}"/>
              </a:ext>
            </a:extLst>
          </p:cNvPr>
          <p:cNvSpPr>
            <a:spLocks noGrp="1"/>
          </p:cNvSpPr>
          <p:nvPr>
            <p:ph type="sldNum" sz="quarter" idx="16"/>
          </p:nvPr>
        </p:nvSpPr>
        <p:spPr/>
        <p:txBody>
          <a:bodyPr/>
          <a:lstStyle>
            <a:lvl1pPr>
              <a:defRPr/>
            </a:lvl1pPr>
          </a:lstStyle>
          <a:p>
            <a:pPr>
              <a:defRPr/>
            </a:pPr>
            <a:fld id="{CC3DF58B-2AED-41B3-B461-600847FCC80A}" type="slidenum">
              <a:rPr lang="en-US" altLang="en-US"/>
              <a:pPr>
                <a:defRPr/>
              </a:pPr>
              <a:t>‹#›</a:t>
            </a:fld>
            <a:endParaRPr lang="en-US" altLang="en-US"/>
          </a:p>
        </p:txBody>
      </p:sp>
    </p:spTree>
    <p:extLst>
      <p:ext uri="{BB962C8B-B14F-4D97-AF65-F5344CB8AC3E}">
        <p14:creationId xmlns:p14="http://schemas.microsoft.com/office/powerpoint/2010/main" val="3404270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Droplets-SD-Content-R1d.png">
            <a:extLst>
              <a:ext uri="{FF2B5EF4-FFF2-40B4-BE49-F238E27FC236}">
                <a16:creationId xmlns:a16="http://schemas.microsoft.com/office/drawing/2014/main" id="{84055568-F46C-9257-A167-FD24792A9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24397A11-8452-E72D-911D-DBC8314FB72C}"/>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5">
            <a:extLst>
              <a:ext uri="{FF2B5EF4-FFF2-40B4-BE49-F238E27FC236}">
                <a16:creationId xmlns:a16="http://schemas.microsoft.com/office/drawing/2014/main" id="{AD3DD96C-F05D-3C9B-01A1-EFE46824A13C}"/>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6">
            <a:extLst>
              <a:ext uri="{FF2B5EF4-FFF2-40B4-BE49-F238E27FC236}">
                <a16:creationId xmlns:a16="http://schemas.microsoft.com/office/drawing/2014/main" id="{72282D3A-36C9-A427-0794-D1E014B611DB}"/>
              </a:ext>
            </a:extLst>
          </p:cNvPr>
          <p:cNvSpPr>
            <a:spLocks noGrp="1"/>
          </p:cNvSpPr>
          <p:nvPr>
            <p:ph type="sldNum" sz="quarter" idx="12"/>
          </p:nvPr>
        </p:nvSpPr>
        <p:spPr/>
        <p:txBody>
          <a:bodyPr/>
          <a:lstStyle>
            <a:lvl1pPr>
              <a:defRPr/>
            </a:lvl1pPr>
          </a:lstStyle>
          <a:p>
            <a:pPr>
              <a:defRPr/>
            </a:pPr>
            <a:fld id="{21C12466-9108-48B4-B227-6F331E17934F}" type="slidenum">
              <a:rPr lang="en-US" altLang="en-US"/>
              <a:pPr>
                <a:defRPr/>
              </a:pPr>
              <a:t>‹#›</a:t>
            </a:fld>
            <a:endParaRPr lang="en-US" altLang="en-US"/>
          </a:p>
        </p:txBody>
      </p:sp>
    </p:spTree>
    <p:extLst>
      <p:ext uri="{BB962C8B-B14F-4D97-AF65-F5344CB8AC3E}">
        <p14:creationId xmlns:p14="http://schemas.microsoft.com/office/powerpoint/2010/main" val="1087025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B8B8B8"/>
            </a:gs>
          </a:gsLst>
          <a:lin ang="5400000"/>
        </a:gradFill>
        <a:effectLst/>
      </p:bgPr>
    </p:bg>
    <p:spTree>
      <p:nvGrpSpPr>
        <p:cNvPr id="1" name=""/>
        <p:cNvGrpSpPr/>
        <p:nvPr/>
      </p:nvGrpSpPr>
      <p:grpSpPr>
        <a:xfrm>
          <a:off x="0" y="0"/>
          <a:ext cx="0" cy="0"/>
          <a:chOff x="0" y="0"/>
          <a:chExt cx="0" cy="0"/>
        </a:xfrm>
      </p:grpSpPr>
      <p:pic>
        <p:nvPicPr>
          <p:cNvPr id="1026" name="Picture 2" descr="\\DROBO-FS\QuickDrops\JB\PPTX NG\Droplets\LightingOverlay.png">
            <a:extLst>
              <a:ext uri="{FF2B5EF4-FFF2-40B4-BE49-F238E27FC236}">
                <a16:creationId xmlns:a16="http://schemas.microsoft.com/office/drawing/2014/main" id="{A62E9A0D-49E3-EAAB-2095-9087D3963E6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BA181149-DA78-EA71-3433-A22B1CD20004}"/>
              </a:ext>
            </a:extLst>
          </p:cNvPr>
          <p:cNvSpPr>
            <a:spLocks noGrp="1"/>
          </p:cNvSpPr>
          <p:nvPr>
            <p:ph type="title"/>
          </p:nvPr>
        </p:nvSpPr>
        <p:spPr>
          <a:xfrm>
            <a:off x="685800" y="619125"/>
            <a:ext cx="7772400" cy="15954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6E84869-C443-3FF1-4908-F604CD0C3BC6}"/>
              </a:ext>
            </a:extLst>
          </p:cNvPr>
          <p:cNvSpPr>
            <a:spLocks noGrp="1"/>
          </p:cNvSpPr>
          <p:nvPr>
            <p:ph type="body" idx="1"/>
          </p:nvPr>
        </p:nvSpPr>
        <p:spPr>
          <a:xfrm>
            <a:off x="685800" y="2366963"/>
            <a:ext cx="7772400" cy="3424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0CC3404-43AF-7756-9285-0C4B8AB4C235}"/>
              </a:ext>
            </a:extLst>
          </p:cNvPr>
          <p:cNvSpPr>
            <a:spLocks noGrp="1"/>
          </p:cNvSpPr>
          <p:nvPr>
            <p:ph type="dt" sz="half" idx="2"/>
          </p:nvPr>
        </p:nvSpPr>
        <p:spPr>
          <a:xfrm>
            <a:off x="5759450" y="5883275"/>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0C57BF21-496D-D861-ED4D-616218AB9050}"/>
              </a:ext>
            </a:extLst>
          </p:cNvPr>
          <p:cNvSpPr>
            <a:spLocks noGrp="1"/>
          </p:cNvSpPr>
          <p:nvPr>
            <p:ph type="ftr" sz="quarter" idx="3"/>
          </p:nvPr>
        </p:nvSpPr>
        <p:spPr>
          <a:xfrm>
            <a:off x="685800" y="5883275"/>
            <a:ext cx="50038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CF353F37-A40E-A512-538A-75BDBD9CE35E}"/>
              </a:ext>
            </a:extLst>
          </p:cNvPr>
          <p:cNvSpPr>
            <a:spLocks noGrp="1"/>
          </p:cNvSpPr>
          <p:nvPr>
            <p:ph type="sldNum" sz="quarter" idx="4"/>
          </p:nvPr>
        </p:nvSpPr>
        <p:spPr>
          <a:xfrm>
            <a:off x="7885113" y="5883275"/>
            <a:ext cx="573087"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solidFill>
                <a:latin typeface="+mn-lt"/>
              </a:defRPr>
            </a:lvl1pPr>
          </a:lstStyle>
          <a:p>
            <a:pPr>
              <a:defRPr/>
            </a:pPr>
            <a:fld id="{1CAFEFC5-D2B5-4846-AD6D-41F6CE5282E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43" r:id="rId18"/>
    <p:sldLayoutId id="2147483761" r:id="rId19"/>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ideo" Target="https://www.youtube.com/embed/3vnqy7pXKdo?feature=oembed"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ideo" Target="https://www.youtube.com/embed/GRmwlAqjYiY?feature=oembed"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ideo" Target="https://www.youtube.com/embed/c7vnqcm6dSU?feature=oembed"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path.cam.ac.uk/~mrc7/igs/img09.jpeg" TargetMode="Externa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ideo" Target="https://www.youtube.com/embed/iK5hQ9MDHOQ?feature=oembed"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en.wikipedia.org/wiki/Image:Antibody.png" TargetMode="Externa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GrcMiCeqp70?feature=oembed" TargetMode="External"/><Relationship Id="rId5" Type="http://schemas.openxmlformats.org/officeDocument/2006/relationships/image" Target="../media/image66.jpeg"/><Relationship Id="rId4" Type="http://schemas.openxmlformats.org/officeDocument/2006/relationships/image" Target="../media/image5.png"/></Relationships>
</file>

<file path=ppt/slides/_rels/slide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68.jpeg"/><Relationship Id="rId4" Type="http://schemas.openxmlformats.org/officeDocument/2006/relationships/image" Target="../media/image67.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2" Type="http://schemas.openxmlformats.org/officeDocument/2006/relationships/hyperlink" Target="https://www.youtube.com/watch?embeds_referring_euri=https%3A%2F%2Fwww.bing.com%2F&amp;embeds_referring_origin=https%3A%2F%2Fwww.bing.com&amp;source_ve_path=MTM5MTE3LDI4NjY0LDI4NjYzLDEzOTExNywyODY2NCwxNjQ1MDM&amp;v=6fQycNdfs5M&amp;feature=youtu.be&amp;themeRefresh=1" TargetMode="Externa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6fQycNdfs5M?feature=oembed" TargetMode="External"/><Relationship Id="rId6" Type="http://schemas.openxmlformats.org/officeDocument/2006/relationships/image" Target="../media/image7.png"/><Relationship Id="rId5" Type="http://schemas.openxmlformats.org/officeDocument/2006/relationships/image" Target="../media/image73.jpeg"/><Relationship Id="rId4" Type="http://schemas.openxmlformats.org/officeDocument/2006/relationships/image" Target="../media/image5.png"/></Relationships>
</file>

<file path=ppt/slides/_rels/slide1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8.xml"/><Relationship Id="rId1" Type="http://schemas.openxmlformats.org/officeDocument/2006/relationships/video" Target="https://www.youtube.com/embed/ncuF7Dfm12g?feature=oembed"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GT7g4gwxJ8Q?feature=oembed" TargetMode="External"/><Relationship Id="rId6" Type="http://schemas.openxmlformats.org/officeDocument/2006/relationships/image" Target="../media/image7.png"/><Relationship Id="rId5" Type="http://schemas.openxmlformats.org/officeDocument/2006/relationships/image" Target="../media/image103.jpeg"/><Relationship Id="rId4" Type="http://schemas.openxmlformats.org/officeDocument/2006/relationships/image" Target="../media/image5.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video" Target="https://www.youtube.com/embed/OUDVzX4OJNE?feature=oembed" TargetMode="External"/></Relationships>
</file>

<file path=ppt/slides/_rels/slide2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2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8.xml"/><Relationship Id="rId4" Type="http://schemas.openxmlformats.org/officeDocument/2006/relationships/image" Target="../media/image121.png"/></Relationships>
</file>

<file path=ppt/slides/_rels/slide2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hyperlink" Target="http://sulaco.oes.orst.edu:70/1/ext/farad"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3.xml"/><Relationship Id="rId1" Type="http://schemas.openxmlformats.org/officeDocument/2006/relationships/video" Target="https://www.youtube.com/embed/X2n6iAcqnjk?feature=oembed"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8.xml"/><Relationship Id="rId1" Type="http://schemas.openxmlformats.org/officeDocument/2006/relationships/video" Target="https://www.youtube.com/embed/feEOfTTl2AQ?feature=oembed"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8.xml"/><Relationship Id="rId1" Type="http://schemas.openxmlformats.org/officeDocument/2006/relationships/video" Target="https://www.youtube.com/embed/NeNqJU_Sf9A?feature=oembed"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OcnboRFia1o?feature=oembed"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519" name="Rectangle 21518">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4" descr="A person standing next to a herd of cows&#10;&#10;Description automatically generated">
            <a:extLst>
              <a:ext uri="{FF2B5EF4-FFF2-40B4-BE49-F238E27FC236}">
                <a16:creationId xmlns:a16="http://schemas.microsoft.com/office/drawing/2014/main" id="{C8F7F9B4-0DF9-4688-F5EF-B1C3DAE05E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0090" y="1930827"/>
            <a:ext cx="4501824" cy="2993712"/>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21520" name="Picture 21519">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6" name="Rectangle 2">
            <a:extLst>
              <a:ext uri="{FF2B5EF4-FFF2-40B4-BE49-F238E27FC236}">
                <a16:creationId xmlns:a16="http://schemas.microsoft.com/office/drawing/2014/main" id="{E4F82700-4634-0FDB-2696-CB3156BD2094}"/>
              </a:ext>
            </a:extLst>
          </p:cNvPr>
          <p:cNvSpPr>
            <a:spLocks noGrp="1" noChangeArrowheads="1"/>
          </p:cNvSpPr>
          <p:nvPr>
            <p:ph type="ctrTitle"/>
          </p:nvPr>
        </p:nvSpPr>
        <p:spPr>
          <a:xfrm>
            <a:off x="5677786" y="957486"/>
            <a:ext cx="2780883" cy="3131913"/>
          </a:xfrm>
        </p:spPr>
        <p:txBody>
          <a:bodyPr>
            <a:normAutofit/>
          </a:bodyPr>
          <a:lstStyle/>
          <a:p>
            <a:pPr eaLnBrk="1" fontAlgn="auto" hangingPunct="1">
              <a:spcAft>
                <a:spcPts val="0"/>
              </a:spcAft>
              <a:defRPr/>
            </a:pPr>
            <a:r>
              <a:rPr lang="en-US" altLang="en-US" dirty="0"/>
              <a:t> </a:t>
            </a:r>
          </a:p>
        </p:txBody>
      </p:sp>
      <p:sp>
        <p:nvSpPr>
          <p:cNvPr id="6147" name="Rectangle 3">
            <a:extLst>
              <a:ext uri="{FF2B5EF4-FFF2-40B4-BE49-F238E27FC236}">
                <a16:creationId xmlns:a16="http://schemas.microsoft.com/office/drawing/2014/main" id="{B6234B0A-B771-1785-1920-9F861877618B}"/>
              </a:ext>
            </a:extLst>
          </p:cNvPr>
          <p:cNvSpPr>
            <a:spLocks noGrp="1" noChangeArrowheads="1"/>
          </p:cNvSpPr>
          <p:nvPr>
            <p:ph type="subTitle" idx="1"/>
          </p:nvPr>
        </p:nvSpPr>
        <p:spPr>
          <a:xfrm>
            <a:off x="5677787" y="4165600"/>
            <a:ext cx="2780883" cy="1717675"/>
          </a:xfrm>
        </p:spPr>
        <p:txBody>
          <a:bodyPr>
            <a:normAutofit/>
          </a:bodyPr>
          <a:lstStyle/>
          <a:p>
            <a:pPr eaLnBrk="1" fontAlgn="auto" hangingPunct="1">
              <a:spcAft>
                <a:spcPts val="0"/>
              </a:spcAft>
              <a:defRPr/>
            </a:pPr>
            <a:r>
              <a:rPr lang="en-US" altLang="en-US">
                <a:solidFill>
                  <a:schemeClr val="tx1">
                    <a:lumMod val="50000"/>
                    <a:lumOff val="50000"/>
                  </a:schemeClr>
                </a:solidFill>
              </a:rPr>
              <a:t>Bovine Training</a:t>
            </a:r>
          </a:p>
          <a:p>
            <a:pPr eaLnBrk="1" fontAlgn="auto" hangingPunct="1">
              <a:spcAft>
                <a:spcPts val="0"/>
              </a:spcAft>
              <a:defRPr/>
            </a:pPr>
            <a:r>
              <a:rPr lang="en-US" altLang="en-US">
                <a:solidFill>
                  <a:schemeClr val="tx1">
                    <a:lumMod val="50000"/>
                    <a:lumOff val="50000"/>
                  </a:schemeClr>
                </a:solidFill>
              </a:rPr>
              <a:t>Dr. Allen Wachter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8A5643B-E9E2-376B-41F6-1E916CB3C556}"/>
              </a:ext>
            </a:extLst>
          </p:cNvPr>
          <p:cNvSpPr>
            <a:spLocks noGrp="1" noChangeArrowheads="1"/>
          </p:cNvSpPr>
          <p:nvPr>
            <p:ph type="title"/>
          </p:nvPr>
        </p:nvSpPr>
        <p:spPr/>
        <p:txBody>
          <a:bodyPr/>
          <a:lstStyle/>
          <a:p>
            <a:pPr eaLnBrk="1" fontAlgn="auto" hangingPunct="1">
              <a:spcAft>
                <a:spcPts val="0"/>
              </a:spcAft>
              <a:defRPr/>
            </a:pPr>
            <a:r>
              <a:rPr lang="en-US" altLang="en-US"/>
              <a:t>Immunity</a:t>
            </a:r>
          </a:p>
        </p:txBody>
      </p:sp>
      <p:sp>
        <p:nvSpPr>
          <p:cNvPr id="21507" name="Rectangle 3">
            <a:extLst>
              <a:ext uri="{FF2B5EF4-FFF2-40B4-BE49-F238E27FC236}">
                <a16:creationId xmlns:a16="http://schemas.microsoft.com/office/drawing/2014/main" id="{882855E1-857D-7CFF-7AFE-0CDD3C1E57BB}"/>
              </a:ext>
            </a:extLst>
          </p:cNvPr>
          <p:cNvSpPr>
            <a:spLocks noGrp="1" noChangeArrowheads="1"/>
          </p:cNvSpPr>
          <p:nvPr>
            <p:ph idx="1"/>
          </p:nvPr>
        </p:nvSpPr>
        <p:spPr/>
        <p:txBody>
          <a:bodyPr>
            <a:normAutofit fontScale="77500" lnSpcReduction="20000"/>
          </a:bodyPr>
          <a:lstStyle/>
          <a:p>
            <a:pPr marL="609600" indent="-609600" eaLnBrk="1" fontAlgn="auto" hangingPunct="1">
              <a:spcAft>
                <a:spcPts val="0"/>
              </a:spcAft>
              <a:defRPr/>
            </a:pPr>
            <a:r>
              <a:rPr lang="en-US" altLang="en-US" sz="2400"/>
              <a:t>Definition: Immunity is an animal’s resistance to the effects of a foreign substance</a:t>
            </a:r>
          </a:p>
          <a:p>
            <a:pPr marL="609600" indent="-609600" eaLnBrk="1" fontAlgn="auto" hangingPunct="1">
              <a:spcAft>
                <a:spcPts val="0"/>
              </a:spcAft>
              <a:defRPr/>
            </a:pPr>
            <a:r>
              <a:rPr lang="en-US" altLang="en-US" sz="2400"/>
              <a:t>Antigens are the substances that are recognized as foreign to the body</a:t>
            </a:r>
          </a:p>
          <a:p>
            <a:pPr marL="990600" lvl="1" indent="-533400" eaLnBrk="1" fontAlgn="auto" hangingPunct="1">
              <a:spcAft>
                <a:spcPts val="0"/>
              </a:spcAft>
              <a:defRPr/>
            </a:pPr>
            <a:r>
              <a:rPr lang="en-US" altLang="en-US" sz="2200"/>
              <a:t>Proteins, venom, etc</a:t>
            </a:r>
          </a:p>
          <a:p>
            <a:pPr marL="609600" indent="-609600" eaLnBrk="1" fontAlgn="auto" hangingPunct="1">
              <a:spcAft>
                <a:spcPts val="0"/>
              </a:spcAft>
              <a:defRPr/>
            </a:pPr>
            <a:r>
              <a:rPr lang="en-US" altLang="en-US" sz="2400"/>
              <a:t>Antibodies are proteins that are produced in plasma cells in response to a specific antigen</a:t>
            </a:r>
          </a:p>
          <a:p>
            <a:pPr marL="990600" lvl="1" indent="-533400" eaLnBrk="1" fontAlgn="auto" hangingPunct="1">
              <a:spcAft>
                <a:spcPts val="0"/>
              </a:spcAft>
              <a:defRPr/>
            </a:pPr>
            <a:r>
              <a:rPr lang="en-US" altLang="en-US" sz="2200"/>
              <a:t>Bind with specific antigens</a:t>
            </a:r>
          </a:p>
          <a:p>
            <a:pPr marL="990600" lvl="1" indent="-533400" eaLnBrk="1" fontAlgn="auto" hangingPunct="1">
              <a:spcAft>
                <a:spcPts val="0"/>
              </a:spcAft>
              <a:defRPr/>
            </a:pPr>
            <a:r>
              <a:rPr lang="en-US" altLang="en-US" sz="2200"/>
              <a:t>For each antibody produced there is an individual plasma cell line that produces that antibody</a:t>
            </a:r>
          </a:p>
          <a:p>
            <a:pPr marL="609600" indent="-609600" eaLnBrk="1" fontAlgn="auto" hangingPunct="1">
              <a:spcAft>
                <a:spcPts val="0"/>
              </a:spcAft>
              <a:defRPr/>
            </a:pPr>
            <a:endParaRPr lang="en-US" altLang="en-US" sz="24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kills Video - Nose tongs">
            <a:hlinkClick r:id="" action="ppaction://media"/>
            <a:extLst>
              <a:ext uri="{FF2B5EF4-FFF2-40B4-BE49-F238E27FC236}">
                <a16:creationId xmlns:a16="http://schemas.microsoft.com/office/drawing/2014/main" id="{D5192EEA-B8A8-C1D6-2AA2-0E115EC34CA4}"/>
              </a:ext>
            </a:extLst>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4C8AAE0-9FC8-DA18-58DE-6174DD37ED19}"/>
              </a:ext>
            </a:extLst>
          </p:cNvPr>
          <p:cNvSpPr>
            <a:spLocks noGrp="1" noChangeArrowheads="1"/>
          </p:cNvSpPr>
          <p:nvPr>
            <p:ph type="title"/>
          </p:nvPr>
        </p:nvSpPr>
        <p:spPr/>
        <p:txBody>
          <a:bodyPr/>
          <a:lstStyle/>
          <a:p>
            <a:pPr eaLnBrk="1" fontAlgn="auto" hangingPunct="1">
              <a:spcAft>
                <a:spcPts val="0"/>
              </a:spcAft>
              <a:defRPr/>
            </a:pPr>
            <a:r>
              <a:rPr lang="en-US" altLang="en-US" sz="3800"/>
              <a:t>Flanking a calf</a:t>
            </a:r>
            <a:br>
              <a:rPr lang="en-US" altLang="en-US" sz="3800"/>
            </a:br>
            <a:endParaRPr lang="en-US" altLang="en-US" sz="3800"/>
          </a:p>
        </p:txBody>
      </p:sp>
      <p:sp>
        <p:nvSpPr>
          <p:cNvPr id="153603" name="Rectangle 3">
            <a:extLst>
              <a:ext uri="{FF2B5EF4-FFF2-40B4-BE49-F238E27FC236}">
                <a16:creationId xmlns:a16="http://schemas.microsoft.com/office/drawing/2014/main" id="{18AE65CB-B2B2-8CDB-20E0-21626CF72C93}"/>
              </a:ext>
            </a:extLst>
          </p:cNvPr>
          <p:cNvSpPr>
            <a:spLocks noGrp="1" noChangeArrowheads="1"/>
          </p:cNvSpPr>
          <p:nvPr>
            <p:ph idx="1"/>
          </p:nvPr>
        </p:nvSpPr>
        <p:spPr/>
        <p:txBody>
          <a:bodyPr>
            <a:normAutofit fontScale="85000" lnSpcReduction="20000"/>
          </a:bodyPr>
          <a:lstStyle/>
          <a:p>
            <a:pPr eaLnBrk="1" fontAlgn="auto" hangingPunct="1">
              <a:lnSpc>
                <a:spcPct val="90000"/>
              </a:lnSpc>
              <a:spcAft>
                <a:spcPts val="0"/>
              </a:spcAft>
              <a:defRPr/>
            </a:pPr>
            <a:r>
              <a:rPr lang="en-US" altLang="en-US"/>
              <a:t>1. Approach, corner if necessary, and catch or rope the calf.  Minimize stress.</a:t>
            </a:r>
          </a:p>
          <a:p>
            <a:pPr eaLnBrk="1" fontAlgn="auto" hangingPunct="1">
              <a:lnSpc>
                <a:spcPct val="90000"/>
              </a:lnSpc>
              <a:spcAft>
                <a:spcPts val="0"/>
              </a:spcAft>
              <a:defRPr/>
            </a:pPr>
            <a:r>
              <a:rPr lang="en-US" altLang="en-US"/>
              <a:t>2. Catch the calf as quietly and as efficiently as you are able.- shepherds crook.</a:t>
            </a:r>
          </a:p>
          <a:p>
            <a:pPr eaLnBrk="1" fontAlgn="auto" hangingPunct="1">
              <a:lnSpc>
                <a:spcPct val="90000"/>
              </a:lnSpc>
              <a:spcAft>
                <a:spcPts val="0"/>
              </a:spcAft>
              <a:defRPr/>
            </a:pPr>
            <a:r>
              <a:rPr lang="en-US" altLang="en-US"/>
              <a:t>3. Stand beside the calf, grasp its neck with one hand to keep the calf from moving forward, and grasp the opposite flank with the other hand</a:t>
            </a:r>
          </a:p>
          <a:p>
            <a:pPr eaLnBrk="1" fontAlgn="auto" hangingPunct="1">
              <a:lnSpc>
                <a:spcPct val="90000"/>
              </a:lnSpc>
              <a:spcAft>
                <a:spcPts val="0"/>
              </a:spcAft>
              <a:defRPr/>
            </a:pPr>
            <a:r>
              <a:rPr lang="en-US" altLang="en-US"/>
              <a:t>4. Bend your knees slightly for leverage, lift and pull the calf toward you, and allow the calf to gently slide to the ground on its side.</a:t>
            </a:r>
          </a:p>
          <a:p>
            <a:pPr eaLnBrk="1" fontAlgn="auto" hangingPunct="1">
              <a:lnSpc>
                <a:spcPct val="90000"/>
              </a:lnSpc>
              <a:spcAft>
                <a:spcPts val="0"/>
              </a:spcAft>
              <a:defRPr/>
            </a:pPr>
            <a:r>
              <a:rPr lang="en-US" altLang="en-US"/>
              <a:t>5. Restrain the calf on the ground. Place one knee on the calf’s neck and one on the calf’s side</a:t>
            </a:r>
          </a:p>
          <a:p>
            <a:pPr eaLnBrk="1" fontAlgn="auto" hangingPunct="1">
              <a:lnSpc>
                <a:spcPct val="90000"/>
              </a:lnSpc>
              <a:spcAft>
                <a:spcPts val="0"/>
              </a:spcAft>
              <a:defRPr/>
            </a:pPr>
            <a:r>
              <a:rPr lang="en-US" altLang="en-US"/>
              <a:t>6. Release pressure on the calf when the management technique is finished to allow the calf to get up.</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4BE70A04-BB5B-11A4-D425-BBF862E415E9}"/>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23907" name="Picture 4">
            <a:extLst>
              <a:ext uri="{FF2B5EF4-FFF2-40B4-BE49-F238E27FC236}">
                <a16:creationId xmlns:a16="http://schemas.microsoft.com/office/drawing/2014/main" id="{0531CDED-CE40-F6BD-E6AC-9062DC45DB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3763" y="1066800"/>
            <a:ext cx="4810125"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B0E930D7-8A89-CE4C-CFAE-7C17F586F4FB}"/>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24931" name="Picture 4">
            <a:extLst>
              <a:ext uri="{FF2B5EF4-FFF2-40B4-BE49-F238E27FC236}">
                <a16:creationId xmlns:a16="http://schemas.microsoft.com/office/drawing/2014/main" id="{F288B524-CCC0-9730-382B-1891851E41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6638" y="1600200"/>
            <a:ext cx="4137025"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2CA999A8-00E2-0142-7F8E-E18B0E9F22C9}"/>
              </a:ext>
            </a:extLst>
          </p:cNvPr>
          <p:cNvSpPr>
            <a:spLocks noGrp="1" noChangeArrowheads="1"/>
          </p:cNvSpPr>
          <p:nvPr>
            <p:ph type="title"/>
          </p:nvPr>
        </p:nvSpPr>
        <p:spPr/>
        <p:txBody>
          <a:bodyPr/>
          <a:lstStyle/>
          <a:p>
            <a:pPr eaLnBrk="1" fontAlgn="auto" hangingPunct="1">
              <a:spcAft>
                <a:spcPts val="0"/>
              </a:spcAft>
              <a:defRPr/>
            </a:pPr>
            <a:r>
              <a:rPr lang="en-US" altLang="en-US" sz="3800"/>
              <a:t>Tail Twist</a:t>
            </a:r>
            <a:br>
              <a:rPr lang="en-US" altLang="en-US" sz="3800"/>
            </a:br>
            <a:endParaRPr lang="en-US" altLang="en-US" sz="3800"/>
          </a:p>
        </p:txBody>
      </p:sp>
      <p:sp>
        <p:nvSpPr>
          <p:cNvPr id="156675" name="Rectangle 3">
            <a:extLst>
              <a:ext uri="{FF2B5EF4-FFF2-40B4-BE49-F238E27FC236}">
                <a16:creationId xmlns:a16="http://schemas.microsoft.com/office/drawing/2014/main" id="{83305E06-5BB1-95D6-FA5A-65C3E726B328}"/>
              </a:ext>
            </a:extLst>
          </p:cNvPr>
          <p:cNvSpPr>
            <a:spLocks noGrp="1" noChangeArrowheads="1"/>
          </p:cNvSpPr>
          <p:nvPr>
            <p:ph idx="1"/>
          </p:nvPr>
        </p:nvSpPr>
        <p:spPr/>
        <p:txBody>
          <a:bodyPr/>
          <a:lstStyle/>
          <a:p>
            <a:pPr eaLnBrk="1" fontAlgn="auto" hangingPunct="1">
              <a:spcAft>
                <a:spcPts val="0"/>
              </a:spcAft>
              <a:defRPr/>
            </a:pPr>
            <a:r>
              <a:rPr lang="en-US" altLang="en-US"/>
              <a:t>Two methods</a:t>
            </a:r>
          </a:p>
          <a:p>
            <a:pPr lvl="3" eaLnBrk="1" fontAlgn="auto" hangingPunct="1">
              <a:spcAft>
                <a:spcPts val="0"/>
              </a:spcAft>
              <a:defRPr/>
            </a:pPr>
            <a:r>
              <a:rPr lang="en-US" altLang="en-US"/>
              <a:t>Curling the tail into a loop.</a:t>
            </a:r>
          </a:p>
          <a:p>
            <a:pPr lvl="3" eaLnBrk="1" fontAlgn="auto" hangingPunct="1">
              <a:spcAft>
                <a:spcPts val="0"/>
              </a:spcAft>
              <a:defRPr/>
            </a:pPr>
            <a:r>
              <a:rPr lang="en-US" altLang="en-US"/>
              <a:t>Grasping the tail and pushing it up to form a lazy S curve.- stand on the side to minimize the risk of injury</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BCD9FA17-46A2-11FC-5251-81A99249129F}"/>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26979" name="Picture 4">
            <a:extLst>
              <a:ext uri="{FF2B5EF4-FFF2-40B4-BE49-F238E27FC236}">
                <a16:creationId xmlns:a16="http://schemas.microsoft.com/office/drawing/2014/main" id="{8EA42A5B-579C-82A4-C059-FDEDC6D086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2057400"/>
            <a:ext cx="2227263"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6980" name="Picture 5">
            <a:extLst>
              <a:ext uri="{FF2B5EF4-FFF2-40B4-BE49-F238E27FC236}">
                <a16:creationId xmlns:a16="http://schemas.microsoft.com/office/drawing/2014/main" id="{6E78465F-9090-CD59-0B12-58906A0EE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057400"/>
            <a:ext cx="2246313"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to Properly Apply a Tail Twist">
            <a:hlinkClick r:id="" action="ppaction://media"/>
            <a:extLst>
              <a:ext uri="{FF2B5EF4-FFF2-40B4-BE49-F238E27FC236}">
                <a16:creationId xmlns:a16="http://schemas.microsoft.com/office/drawing/2014/main" id="{1018DA92-CE8C-290D-70CC-370A96106E34}"/>
              </a:ext>
            </a:extLst>
          </p:cNvPr>
          <p:cNvPicPr>
            <a:picLocks noRot="1" noChangeAspect="1"/>
          </p:cNvPicPr>
          <p:nvPr>
            <a:videoFile r:link="rId1"/>
          </p:nvPr>
        </p:nvPicPr>
        <p:blipFill>
          <a:blip r:embed="rId3"/>
          <a:stretch>
            <a:fillRect/>
          </a:stretch>
        </p:blipFill>
        <p:spPr>
          <a:xfrm>
            <a:off x="0" y="846138"/>
            <a:ext cx="9144000" cy="516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BD292DF2-83C3-443E-9762-1F05FA3EAEC4}"/>
              </a:ext>
            </a:extLst>
          </p:cNvPr>
          <p:cNvSpPr>
            <a:spLocks noGrp="1" noChangeArrowheads="1"/>
          </p:cNvSpPr>
          <p:nvPr>
            <p:ph type="title"/>
          </p:nvPr>
        </p:nvSpPr>
        <p:spPr/>
        <p:txBody>
          <a:bodyPr/>
          <a:lstStyle/>
          <a:p>
            <a:pPr eaLnBrk="1" fontAlgn="auto" hangingPunct="1">
              <a:spcAft>
                <a:spcPts val="0"/>
              </a:spcAft>
              <a:defRPr/>
            </a:pPr>
            <a:r>
              <a:rPr lang="en-US" altLang="en-US" sz="3800"/>
              <a:t>Tail hold</a:t>
            </a:r>
            <a:br>
              <a:rPr lang="en-US" altLang="en-US" sz="3800"/>
            </a:br>
            <a:endParaRPr lang="en-US" altLang="en-US" sz="3800"/>
          </a:p>
        </p:txBody>
      </p:sp>
      <p:sp>
        <p:nvSpPr>
          <p:cNvPr id="158723" name="Rectangle 3">
            <a:extLst>
              <a:ext uri="{FF2B5EF4-FFF2-40B4-BE49-F238E27FC236}">
                <a16:creationId xmlns:a16="http://schemas.microsoft.com/office/drawing/2014/main" id="{D933A23E-E33A-0787-A992-AA7D6DD576D5}"/>
              </a:ext>
            </a:extLst>
          </p:cNvPr>
          <p:cNvSpPr>
            <a:spLocks noGrp="1" noChangeArrowheads="1"/>
          </p:cNvSpPr>
          <p:nvPr>
            <p:ph idx="1"/>
          </p:nvPr>
        </p:nvSpPr>
        <p:spPr/>
        <p:txBody>
          <a:bodyPr/>
          <a:lstStyle/>
          <a:p>
            <a:pPr lvl="4" eaLnBrk="1" fontAlgn="auto" hangingPunct="1">
              <a:spcAft>
                <a:spcPts val="0"/>
              </a:spcAft>
              <a:defRPr/>
            </a:pPr>
            <a:r>
              <a:rPr lang="en-US" altLang="en-US"/>
              <a:t>Stand beside the animal, grasp the tail near its base, and pull it straight up and over the animals back</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kills Video #22 - Bovine tail jack">
            <a:hlinkClick r:id="" action="ppaction://media"/>
            <a:extLst>
              <a:ext uri="{FF2B5EF4-FFF2-40B4-BE49-F238E27FC236}">
                <a16:creationId xmlns:a16="http://schemas.microsoft.com/office/drawing/2014/main" id="{826E1D58-174B-1657-E121-7AF78B29455F}"/>
              </a:ext>
            </a:extLst>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73B230A7-9099-B9CC-262E-8AC504908AE3}"/>
              </a:ext>
            </a:extLst>
          </p:cNvPr>
          <p:cNvSpPr>
            <a:spLocks noGrp="1" noChangeArrowheads="1"/>
          </p:cNvSpPr>
          <p:nvPr>
            <p:ph type="title"/>
          </p:nvPr>
        </p:nvSpPr>
        <p:spPr/>
        <p:txBody>
          <a:bodyPr/>
          <a:lstStyle/>
          <a:p>
            <a:pPr eaLnBrk="1" fontAlgn="auto" hangingPunct="1">
              <a:spcAft>
                <a:spcPts val="0"/>
              </a:spcAft>
              <a:defRPr/>
            </a:pPr>
            <a:r>
              <a:rPr lang="en-US" altLang="en-US" sz="3800"/>
              <a:t>Approach from back 45 degree angle</a:t>
            </a:r>
          </a:p>
        </p:txBody>
      </p:sp>
      <p:pic>
        <p:nvPicPr>
          <p:cNvPr id="131075" name="Picture 3">
            <a:extLst>
              <a:ext uri="{FF2B5EF4-FFF2-40B4-BE49-F238E27FC236}">
                <a16:creationId xmlns:a16="http://schemas.microsoft.com/office/drawing/2014/main" id="{860F8E6B-AE85-02F2-F1A0-C0FBB46D07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3100" y="3149600"/>
            <a:ext cx="2717800" cy="1858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CA2E664-D146-A5ED-3CB7-2F8AE1CEE087}"/>
              </a:ext>
            </a:extLst>
          </p:cNvPr>
          <p:cNvSpPr>
            <a:spLocks noGrp="1" noChangeArrowheads="1"/>
          </p:cNvSpPr>
          <p:nvPr>
            <p:ph type="title"/>
          </p:nvPr>
        </p:nvSpPr>
        <p:spPr/>
        <p:txBody>
          <a:bodyPr/>
          <a:lstStyle/>
          <a:p>
            <a:pPr eaLnBrk="1" fontAlgn="auto" hangingPunct="1">
              <a:spcAft>
                <a:spcPts val="0"/>
              </a:spcAft>
              <a:defRPr/>
            </a:pPr>
            <a:r>
              <a:rPr lang="en-US" altLang="en-US"/>
              <a:t>Human IG1 antibody</a:t>
            </a:r>
          </a:p>
        </p:txBody>
      </p:sp>
      <p:pic>
        <p:nvPicPr>
          <p:cNvPr id="30723" name="Picture 5" descr=" ">
            <a:hlinkClick r:id="rId2"/>
            <a:extLst>
              <a:ext uri="{FF2B5EF4-FFF2-40B4-BE49-F238E27FC236}">
                <a16:creationId xmlns:a16="http://schemas.microsoft.com/office/drawing/2014/main" id="{BE5E8B08-8847-355F-C01D-4B24B6395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12975"/>
            <a:ext cx="38862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IY: Haltering Livestock &amp; Securing with a Quick-Release Knot">
            <a:hlinkClick r:id="" action="ppaction://media"/>
            <a:extLst>
              <a:ext uri="{FF2B5EF4-FFF2-40B4-BE49-F238E27FC236}">
                <a16:creationId xmlns:a16="http://schemas.microsoft.com/office/drawing/2014/main" id="{CA2685E2-F0F9-3C17-2C6B-35C315E7B909}"/>
              </a:ext>
            </a:extLst>
          </p:cNvPr>
          <p:cNvPicPr>
            <a:picLocks noRot="1" noChangeAspect="1"/>
          </p:cNvPicPr>
          <p:nvPr>
            <a:videoFile r:link="rId1"/>
          </p:nvPr>
        </p:nvPicPr>
        <p:blipFill>
          <a:blip r:embed="rId3"/>
          <a:stretch>
            <a:fillRect/>
          </a:stretch>
        </p:blipFill>
        <p:spPr>
          <a:xfrm>
            <a:off x="0" y="846138"/>
            <a:ext cx="9144000" cy="516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43A0C325-7204-280B-38B7-4D21925D3D55}"/>
              </a:ext>
            </a:extLst>
          </p:cNvPr>
          <p:cNvSpPr>
            <a:spLocks noGrp="1" noChangeArrowheads="1"/>
          </p:cNvSpPr>
          <p:nvPr>
            <p:ph type="title"/>
          </p:nvPr>
        </p:nvSpPr>
        <p:spPr/>
        <p:txBody>
          <a:bodyPr/>
          <a:lstStyle/>
          <a:p>
            <a:pPr eaLnBrk="1" fontAlgn="auto" hangingPunct="1">
              <a:spcAft>
                <a:spcPts val="0"/>
              </a:spcAft>
              <a:defRPr/>
            </a:pPr>
            <a:r>
              <a:rPr lang="en-US" altLang="en-US" dirty="0"/>
              <a:t>Characteristics of cattle</a:t>
            </a:r>
          </a:p>
        </p:txBody>
      </p:sp>
      <p:sp>
        <p:nvSpPr>
          <p:cNvPr id="159747" name="Rectangle 3">
            <a:extLst>
              <a:ext uri="{FF2B5EF4-FFF2-40B4-BE49-F238E27FC236}">
                <a16:creationId xmlns:a16="http://schemas.microsoft.com/office/drawing/2014/main" id="{F3F8B912-333D-3FAD-CC4D-954A6AA08435}"/>
              </a:ext>
            </a:extLst>
          </p:cNvPr>
          <p:cNvSpPr>
            <a:spLocks noGrp="1" noChangeArrowheads="1"/>
          </p:cNvSpPr>
          <p:nvPr>
            <p:ph idx="1"/>
          </p:nvPr>
        </p:nvSpPr>
        <p:spPr/>
        <p:txBody>
          <a:bodyPr>
            <a:normAutofit lnSpcReduction="10000"/>
          </a:bodyPr>
          <a:lstStyle/>
          <a:p>
            <a:pPr eaLnBrk="1" fontAlgn="auto" hangingPunct="1">
              <a:spcAft>
                <a:spcPts val="0"/>
              </a:spcAft>
              <a:defRPr/>
            </a:pPr>
            <a:r>
              <a:rPr lang="en-US" altLang="en-US"/>
              <a:t>Some characteristics of cattle</a:t>
            </a:r>
          </a:p>
          <a:p>
            <a:pPr lvl="3" eaLnBrk="1" fontAlgn="auto" hangingPunct="1">
              <a:spcAft>
                <a:spcPts val="0"/>
              </a:spcAft>
              <a:defRPr/>
            </a:pPr>
            <a:r>
              <a:rPr lang="en-US" altLang="en-US"/>
              <a:t>32 teeth</a:t>
            </a:r>
          </a:p>
          <a:p>
            <a:pPr lvl="4" eaLnBrk="1" fontAlgn="auto" hangingPunct="1">
              <a:spcAft>
                <a:spcPts val="0"/>
              </a:spcAft>
              <a:defRPr/>
            </a:pPr>
            <a:r>
              <a:rPr lang="en-US" altLang="en-US"/>
              <a:t>8 Incisors bottom jaw only</a:t>
            </a:r>
          </a:p>
          <a:p>
            <a:pPr lvl="4" eaLnBrk="1" fontAlgn="auto" hangingPunct="1">
              <a:spcAft>
                <a:spcPts val="0"/>
              </a:spcAft>
              <a:defRPr/>
            </a:pPr>
            <a:r>
              <a:rPr lang="en-US" altLang="en-US"/>
              <a:t>6 molars</a:t>
            </a:r>
          </a:p>
          <a:p>
            <a:pPr eaLnBrk="1" fontAlgn="auto" hangingPunct="1">
              <a:spcAft>
                <a:spcPts val="0"/>
              </a:spcAft>
              <a:defRPr/>
            </a:pPr>
            <a:r>
              <a:rPr lang="en-US" altLang="en-US"/>
              <a:t>Ruminant digestive system- 4 compartments</a:t>
            </a:r>
          </a:p>
          <a:p>
            <a:pPr lvl="1" eaLnBrk="1" fontAlgn="auto" hangingPunct="1">
              <a:spcAft>
                <a:spcPts val="0"/>
              </a:spcAft>
              <a:defRPr/>
            </a:pPr>
            <a:r>
              <a:rPr lang="en-US" altLang="en-US"/>
              <a:t>Rumen</a:t>
            </a:r>
          </a:p>
          <a:p>
            <a:pPr lvl="1" eaLnBrk="1" fontAlgn="auto" hangingPunct="1">
              <a:spcAft>
                <a:spcPts val="0"/>
              </a:spcAft>
              <a:defRPr/>
            </a:pPr>
            <a:r>
              <a:rPr lang="en-US" altLang="en-US"/>
              <a:t>Reticulum</a:t>
            </a:r>
          </a:p>
          <a:p>
            <a:pPr lvl="1" eaLnBrk="1" fontAlgn="auto" hangingPunct="1">
              <a:spcAft>
                <a:spcPts val="0"/>
              </a:spcAft>
              <a:defRPr/>
            </a:pPr>
            <a:r>
              <a:rPr lang="en-US" altLang="en-US"/>
              <a:t>Omasum</a:t>
            </a:r>
          </a:p>
          <a:p>
            <a:pPr lvl="1" eaLnBrk="1" fontAlgn="auto" hangingPunct="1">
              <a:spcAft>
                <a:spcPts val="0"/>
              </a:spcAft>
              <a:defRPr/>
            </a:pPr>
            <a:r>
              <a:rPr lang="en-US" altLang="en-US"/>
              <a:t>Abomasum</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3E6BA5CE-2965-B799-C6BF-BDC468423D9E}"/>
              </a:ext>
            </a:extLst>
          </p:cNvPr>
          <p:cNvSpPr>
            <a:spLocks noGrp="1" noChangeArrowheads="1"/>
          </p:cNvSpPr>
          <p:nvPr>
            <p:ph type="title"/>
          </p:nvPr>
        </p:nvSpPr>
        <p:spPr/>
        <p:txBody>
          <a:bodyPr/>
          <a:lstStyle/>
          <a:p>
            <a:pPr eaLnBrk="1" fontAlgn="auto" hangingPunct="1">
              <a:spcAft>
                <a:spcPts val="0"/>
              </a:spcAft>
              <a:defRPr/>
            </a:pPr>
            <a:r>
              <a:rPr lang="en-US" altLang="en-US"/>
              <a:t>Eat Beef</a:t>
            </a:r>
          </a:p>
        </p:txBody>
      </p:sp>
      <p:sp>
        <p:nvSpPr>
          <p:cNvPr id="160771" name="Rectangle 3">
            <a:extLst>
              <a:ext uri="{FF2B5EF4-FFF2-40B4-BE49-F238E27FC236}">
                <a16:creationId xmlns:a16="http://schemas.microsoft.com/office/drawing/2014/main" id="{E6BCF1B9-3557-4526-EB90-540BE99A980D}"/>
              </a:ext>
            </a:extLst>
          </p:cNvPr>
          <p:cNvSpPr>
            <a:spLocks noGrp="1" noChangeArrowheads="1"/>
          </p:cNvSpPr>
          <p:nvPr>
            <p:ph idx="1"/>
          </p:nvPr>
        </p:nvSpPr>
        <p:spPr/>
        <p:txBody>
          <a:bodyPr/>
          <a:lstStyle/>
          <a:p>
            <a:pPr marL="533400" indent="-533400" eaLnBrk="1" fontAlgn="auto" hangingPunct="1">
              <a:spcAft>
                <a:spcPts val="0"/>
              </a:spcAft>
              <a:defRPr/>
            </a:pPr>
            <a:r>
              <a:rPr lang="en-US" altLang="en-US"/>
              <a:t>Tasty, rich in nutrients as protein, iron and B vitamins</a:t>
            </a:r>
          </a:p>
          <a:p>
            <a:pPr marL="952500" lvl="1" indent="-495300" eaLnBrk="1" fontAlgn="auto" hangingPunct="1">
              <a:spcAft>
                <a:spcPts val="0"/>
              </a:spcAft>
              <a:defRPr/>
            </a:pPr>
            <a:r>
              <a:rPr lang="en-US" altLang="en-US"/>
              <a:t>5.2 billion burgers a year</a:t>
            </a:r>
          </a:p>
          <a:p>
            <a:pPr marL="952500" lvl="1" indent="-495300" eaLnBrk="1" fontAlgn="auto" hangingPunct="1">
              <a:spcAft>
                <a:spcPts val="0"/>
              </a:spcAft>
              <a:defRPr/>
            </a:pPr>
            <a:r>
              <a:rPr lang="en-US" altLang="en-US"/>
              <a:t>Provides 186,000 jobs with 1.4 million in supporting roles</a:t>
            </a:r>
          </a:p>
          <a:p>
            <a:pPr marL="533400" indent="-533400" eaLnBrk="1" fontAlgn="auto" hangingPunct="1">
              <a:spcAft>
                <a:spcPts val="0"/>
              </a:spcAft>
              <a:defRPr/>
            </a:pPr>
            <a:endParaRPr lang="en-US" alt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29405D7F-3714-5059-B3A1-CB3E91D7CC99}"/>
              </a:ext>
            </a:extLst>
          </p:cNvPr>
          <p:cNvSpPr>
            <a:spLocks noGrp="1" noChangeArrowheads="1"/>
          </p:cNvSpPr>
          <p:nvPr>
            <p:ph type="title"/>
          </p:nvPr>
        </p:nvSpPr>
        <p:spPr/>
        <p:txBody>
          <a:bodyPr/>
          <a:lstStyle/>
          <a:p>
            <a:pPr eaLnBrk="1" fontAlgn="auto" hangingPunct="1">
              <a:spcAft>
                <a:spcPts val="0"/>
              </a:spcAft>
              <a:defRPr/>
            </a:pPr>
            <a:r>
              <a:rPr lang="en-US" altLang="en-US"/>
              <a:t>Vision</a:t>
            </a:r>
          </a:p>
        </p:txBody>
      </p:sp>
      <p:sp>
        <p:nvSpPr>
          <p:cNvPr id="161795" name="Rectangle 3">
            <a:extLst>
              <a:ext uri="{FF2B5EF4-FFF2-40B4-BE49-F238E27FC236}">
                <a16:creationId xmlns:a16="http://schemas.microsoft.com/office/drawing/2014/main" id="{989B559B-67E5-262D-9C11-0474268DEE6F}"/>
              </a:ext>
            </a:extLst>
          </p:cNvPr>
          <p:cNvSpPr>
            <a:spLocks noGrp="1" noChangeArrowheads="1"/>
          </p:cNvSpPr>
          <p:nvPr>
            <p:ph idx="1"/>
          </p:nvPr>
        </p:nvSpPr>
        <p:spPr/>
        <p:txBody>
          <a:bodyPr>
            <a:normAutofit fontScale="85000" lnSpcReduction="20000"/>
          </a:bodyPr>
          <a:lstStyle/>
          <a:p>
            <a:pPr marL="533400" indent="-533400" eaLnBrk="1" fontAlgn="auto" hangingPunct="1">
              <a:spcAft>
                <a:spcPts val="0"/>
              </a:spcAft>
              <a:defRPr/>
            </a:pPr>
            <a:r>
              <a:rPr lang="en-US" altLang="en-US" sz="2400"/>
              <a:t>Have panoramic vision which allows them to see almost 360 degrees with no movement of head</a:t>
            </a:r>
          </a:p>
          <a:p>
            <a:pPr marL="952500" lvl="1" indent="-495300" eaLnBrk="1" fontAlgn="auto" hangingPunct="1">
              <a:spcAft>
                <a:spcPts val="0"/>
              </a:spcAft>
              <a:defRPr/>
            </a:pPr>
            <a:r>
              <a:rPr lang="en-US" altLang="en-US" sz="2200"/>
              <a:t>Like looking through a wide-angle lens- things on edges are distorted.</a:t>
            </a:r>
          </a:p>
          <a:p>
            <a:pPr marL="952500" lvl="1" indent="-495300" eaLnBrk="1" fontAlgn="auto" hangingPunct="1">
              <a:spcAft>
                <a:spcPts val="0"/>
              </a:spcAft>
              <a:defRPr/>
            </a:pPr>
            <a:r>
              <a:rPr lang="en-US" altLang="en-US" sz="2200"/>
              <a:t>Easily spooked</a:t>
            </a:r>
          </a:p>
          <a:p>
            <a:pPr marL="533400" indent="-533400" eaLnBrk="1" fontAlgn="auto" hangingPunct="1">
              <a:spcAft>
                <a:spcPts val="0"/>
              </a:spcAft>
              <a:defRPr/>
            </a:pPr>
            <a:r>
              <a:rPr lang="en-US" altLang="en-US" sz="2400"/>
              <a:t> 	Blind spot </a:t>
            </a:r>
          </a:p>
          <a:p>
            <a:pPr marL="952500" lvl="1" indent="-495300" eaLnBrk="1" fontAlgn="auto" hangingPunct="1">
              <a:spcAft>
                <a:spcPts val="0"/>
              </a:spcAft>
              <a:defRPr/>
            </a:pPr>
            <a:r>
              <a:rPr lang="en-US" altLang="en-US" sz="2200"/>
              <a:t>Color-blind with poor depth perception</a:t>
            </a:r>
          </a:p>
          <a:p>
            <a:pPr marL="952500" lvl="1" indent="-495300" eaLnBrk="1" fontAlgn="auto" hangingPunct="1">
              <a:spcAft>
                <a:spcPts val="0"/>
              </a:spcAft>
              <a:defRPr/>
            </a:pPr>
            <a:r>
              <a:rPr lang="en-US" altLang="en-US" sz="2200"/>
              <a:t>Don’t like to step on anything with grid pattern or hole</a:t>
            </a:r>
          </a:p>
          <a:p>
            <a:pPr marL="952500" lvl="1" indent="-495300" eaLnBrk="1" fontAlgn="auto" hangingPunct="1">
              <a:spcAft>
                <a:spcPts val="0"/>
              </a:spcAft>
              <a:defRPr/>
            </a:pPr>
            <a:r>
              <a:rPr lang="en-US" altLang="en-US" sz="2200"/>
              <a:t>React to loud, abrupt noises</a:t>
            </a:r>
          </a:p>
          <a:p>
            <a:pPr marL="533400" indent="-533400" eaLnBrk="1" fontAlgn="auto" hangingPunct="1">
              <a:spcAft>
                <a:spcPts val="0"/>
              </a:spcAft>
              <a:defRPr/>
            </a:pPr>
            <a:endParaRPr lang="en-US" altLang="en-US" sz="24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305C9C1C-F345-A77F-75CA-220C41942F12}"/>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36195" name="Picture 4">
            <a:extLst>
              <a:ext uri="{FF2B5EF4-FFF2-40B4-BE49-F238E27FC236}">
                <a16:creationId xmlns:a16="http://schemas.microsoft.com/office/drawing/2014/main" id="{6E05980A-2C1B-C6BA-873E-302374CB5C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8450" y="1828800"/>
            <a:ext cx="3524250"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E9B940E3-D07D-C28C-FA51-E822163ED716}"/>
              </a:ext>
            </a:extLst>
          </p:cNvPr>
          <p:cNvSpPr>
            <a:spLocks noGrp="1" noChangeArrowheads="1"/>
          </p:cNvSpPr>
          <p:nvPr>
            <p:ph type="title"/>
          </p:nvPr>
        </p:nvSpPr>
        <p:spPr/>
        <p:txBody>
          <a:bodyPr/>
          <a:lstStyle/>
          <a:p>
            <a:pPr eaLnBrk="1" fontAlgn="auto" hangingPunct="1">
              <a:spcAft>
                <a:spcPts val="0"/>
              </a:spcAft>
              <a:defRPr/>
            </a:pPr>
            <a:endParaRPr lang="en-US" altLang="en-US" dirty="0"/>
          </a:p>
        </p:txBody>
      </p:sp>
      <p:sp>
        <p:nvSpPr>
          <p:cNvPr id="163843" name="Rectangle 3">
            <a:extLst>
              <a:ext uri="{FF2B5EF4-FFF2-40B4-BE49-F238E27FC236}">
                <a16:creationId xmlns:a16="http://schemas.microsoft.com/office/drawing/2014/main" id="{9D1DE11C-A97A-985F-4EA9-24A69D6D7413}"/>
              </a:ext>
            </a:extLst>
          </p:cNvPr>
          <p:cNvSpPr>
            <a:spLocks noGrp="1" noChangeArrowheads="1"/>
          </p:cNvSpPr>
          <p:nvPr>
            <p:ph idx="1"/>
          </p:nvPr>
        </p:nvSpPr>
        <p:spPr/>
        <p:txBody>
          <a:bodyPr/>
          <a:lstStyle/>
          <a:p>
            <a:pPr marL="533400" indent="-533400" eaLnBrk="1" fontAlgn="auto" hangingPunct="1">
              <a:spcAft>
                <a:spcPts val="0"/>
              </a:spcAft>
              <a:defRPr/>
            </a:pPr>
            <a:r>
              <a:rPr lang="en-US" altLang="en-US"/>
              <a:t>Strong sense of smell</a:t>
            </a:r>
          </a:p>
          <a:p>
            <a:pPr marL="952500" lvl="1" indent="-495300" eaLnBrk="1" fontAlgn="auto" hangingPunct="1">
              <a:spcAft>
                <a:spcPts val="0"/>
              </a:spcAft>
              <a:defRPr/>
            </a:pPr>
            <a:r>
              <a:rPr lang="en-US" altLang="en-US"/>
              <a:t>Calves</a:t>
            </a:r>
          </a:p>
          <a:p>
            <a:pPr marL="952500" lvl="1" indent="-495300" eaLnBrk="1" fontAlgn="auto" hangingPunct="1">
              <a:spcAft>
                <a:spcPts val="0"/>
              </a:spcAft>
              <a:defRPr/>
            </a:pPr>
            <a:r>
              <a:rPr lang="en-US" altLang="en-US"/>
              <a:t>Sexual signals in cows in heat</a:t>
            </a:r>
          </a:p>
          <a:p>
            <a:pPr marL="533400" indent="-533400" eaLnBrk="1" fontAlgn="auto" hangingPunct="1">
              <a:spcAft>
                <a:spcPts val="0"/>
              </a:spcAft>
              <a:defRPr/>
            </a:pPr>
            <a:r>
              <a:rPr lang="en-US" altLang="en-US"/>
              <a:t>gregarious-thrive best in groups</a:t>
            </a:r>
          </a:p>
          <a:p>
            <a:pPr marL="533400" indent="-533400" eaLnBrk="1" fontAlgn="auto" hangingPunct="1">
              <a:spcAft>
                <a:spcPts val="0"/>
              </a:spcAft>
              <a:defRPr/>
            </a:pPr>
            <a:r>
              <a:rPr lang="en-US" altLang="en-US"/>
              <a:t>Like to follow the leader</a:t>
            </a:r>
          </a:p>
          <a:p>
            <a:pPr marL="533400" indent="-533400" eaLnBrk="1" fontAlgn="auto" hangingPunct="1">
              <a:spcAft>
                <a:spcPts val="0"/>
              </a:spcAft>
              <a:defRPr/>
            </a:pPr>
            <a:endParaRPr lang="en-US" alt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CDA8D63C-6AF6-33B7-650A-04A3BAD8A0A1}"/>
              </a:ext>
            </a:extLst>
          </p:cNvPr>
          <p:cNvSpPr>
            <a:spLocks noGrp="1" noChangeArrowheads="1"/>
          </p:cNvSpPr>
          <p:nvPr>
            <p:ph type="title"/>
          </p:nvPr>
        </p:nvSpPr>
        <p:spPr/>
        <p:txBody>
          <a:bodyPr/>
          <a:lstStyle/>
          <a:p>
            <a:pPr eaLnBrk="1" fontAlgn="auto" hangingPunct="1">
              <a:spcAft>
                <a:spcPts val="0"/>
              </a:spcAft>
              <a:defRPr/>
            </a:pPr>
            <a:r>
              <a:rPr lang="en-US" altLang="en-US"/>
              <a:t>Identification</a:t>
            </a:r>
          </a:p>
        </p:txBody>
      </p:sp>
      <p:sp>
        <p:nvSpPr>
          <p:cNvPr id="164867" name="Rectangle 3">
            <a:extLst>
              <a:ext uri="{FF2B5EF4-FFF2-40B4-BE49-F238E27FC236}">
                <a16:creationId xmlns:a16="http://schemas.microsoft.com/office/drawing/2014/main" id="{965BD12B-C075-38C7-112A-261E5F51B007}"/>
              </a:ext>
            </a:extLst>
          </p:cNvPr>
          <p:cNvSpPr>
            <a:spLocks noGrp="1" noChangeArrowheads="1"/>
          </p:cNvSpPr>
          <p:nvPr>
            <p:ph idx="1"/>
          </p:nvPr>
        </p:nvSpPr>
        <p:spPr/>
        <p:txBody>
          <a:bodyPr/>
          <a:lstStyle/>
          <a:p>
            <a:pPr eaLnBrk="1" fontAlgn="auto" hangingPunct="1">
              <a:spcAft>
                <a:spcPts val="0"/>
              </a:spcAft>
              <a:defRPr/>
            </a:pPr>
            <a:endParaRPr lang="en-US" altLang="en-US"/>
          </a:p>
          <a:p>
            <a:pPr eaLnBrk="1" fontAlgn="auto" hangingPunct="1">
              <a:spcAft>
                <a:spcPts val="0"/>
              </a:spcAft>
              <a:defRPr/>
            </a:pPr>
            <a:r>
              <a:rPr lang="en-US" altLang="en-US"/>
              <a:t>Animal ID is a must in a beef herd</a:t>
            </a:r>
          </a:p>
          <a:p>
            <a:pPr eaLnBrk="1" fontAlgn="auto" hangingPunct="1">
              <a:spcAft>
                <a:spcPts val="0"/>
              </a:spcAft>
              <a:defRPr/>
            </a:pPr>
            <a:r>
              <a:rPr lang="en-US" altLang="en-US"/>
              <a:t>A numbering system must be developed to give each and every animal in the herd some type of identification.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994C3AD9-E689-3EFA-4377-B05B04BD14AC}"/>
              </a:ext>
            </a:extLst>
          </p:cNvPr>
          <p:cNvSpPr>
            <a:spLocks noGrp="1" noChangeArrowheads="1"/>
          </p:cNvSpPr>
          <p:nvPr>
            <p:ph type="title"/>
          </p:nvPr>
        </p:nvSpPr>
        <p:spPr/>
        <p:txBody>
          <a:bodyPr/>
          <a:lstStyle/>
          <a:p>
            <a:pPr eaLnBrk="1" fontAlgn="auto" hangingPunct="1">
              <a:spcAft>
                <a:spcPts val="0"/>
              </a:spcAft>
              <a:defRPr/>
            </a:pPr>
            <a:r>
              <a:rPr lang="en-US" altLang="en-US" sz="3800"/>
              <a:t>3 Ways to ID</a:t>
            </a:r>
            <a:br>
              <a:rPr lang="en-US" altLang="en-US" sz="3800"/>
            </a:br>
            <a:endParaRPr lang="en-US" altLang="en-US" sz="3800"/>
          </a:p>
        </p:txBody>
      </p:sp>
      <p:sp>
        <p:nvSpPr>
          <p:cNvPr id="165891" name="Rectangle 3">
            <a:extLst>
              <a:ext uri="{FF2B5EF4-FFF2-40B4-BE49-F238E27FC236}">
                <a16:creationId xmlns:a16="http://schemas.microsoft.com/office/drawing/2014/main" id="{94075421-AF7D-C428-1BA0-F7B7ABCED1B2}"/>
              </a:ext>
            </a:extLst>
          </p:cNvPr>
          <p:cNvSpPr>
            <a:spLocks noGrp="1" noChangeArrowheads="1"/>
          </p:cNvSpPr>
          <p:nvPr>
            <p:ph idx="1"/>
          </p:nvPr>
        </p:nvSpPr>
        <p:spPr/>
        <p:txBody>
          <a:bodyPr>
            <a:normAutofit fontScale="70000" lnSpcReduction="20000"/>
          </a:bodyPr>
          <a:lstStyle/>
          <a:p>
            <a:pPr eaLnBrk="1" fontAlgn="auto" hangingPunct="1">
              <a:lnSpc>
                <a:spcPct val="90000"/>
              </a:lnSpc>
              <a:spcAft>
                <a:spcPts val="0"/>
              </a:spcAft>
              <a:defRPr/>
            </a:pPr>
            <a:r>
              <a:rPr lang="en-US" altLang="en-US"/>
              <a:t>	1. Tattooing</a:t>
            </a:r>
          </a:p>
          <a:p>
            <a:pPr eaLnBrk="1" fontAlgn="auto" hangingPunct="1">
              <a:lnSpc>
                <a:spcPct val="90000"/>
              </a:lnSpc>
              <a:spcAft>
                <a:spcPts val="0"/>
              </a:spcAft>
              <a:defRPr/>
            </a:pPr>
            <a:r>
              <a:rPr lang="en-US" altLang="en-US"/>
              <a:t>		a. Permanent but not easily identified</a:t>
            </a:r>
          </a:p>
          <a:p>
            <a:pPr eaLnBrk="1" fontAlgn="auto" hangingPunct="1">
              <a:lnSpc>
                <a:spcPct val="90000"/>
              </a:lnSpc>
              <a:spcAft>
                <a:spcPts val="0"/>
              </a:spcAft>
              <a:defRPr/>
            </a:pPr>
            <a:r>
              <a:rPr lang="en-US" altLang="en-US"/>
              <a:t>		b. Use tattoo instrument</a:t>
            </a:r>
          </a:p>
          <a:p>
            <a:pPr eaLnBrk="1" fontAlgn="auto" hangingPunct="1">
              <a:lnSpc>
                <a:spcPct val="90000"/>
              </a:lnSpc>
              <a:spcAft>
                <a:spcPts val="0"/>
              </a:spcAft>
              <a:defRPr/>
            </a:pPr>
            <a:r>
              <a:rPr lang="en-US" altLang="en-US"/>
              <a:t>			1. Indelible ink</a:t>
            </a:r>
          </a:p>
          <a:p>
            <a:pPr eaLnBrk="1" fontAlgn="auto" hangingPunct="1">
              <a:lnSpc>
                <a:spcPct val="90000"/>
              </a:lnSpc>
              <a:spcAft>
                <a:spcPts val="0"/>
              </a:spcAft>
              <a:defRPr/>
            </a:pPr>
            <a:r>
              <a:rPr lang="en-US" altLang="en-US"/>
              <a:t>			2. Clean ear</a:t>
            </a:r>
          </a:p>
          <a:p>
            <a:pPr eaLnBrk="1" fontAlgn="auto" hangingPunct="1">
              <a:lnSpc>
                <a:spcPct val="90000"/>
              </a:lnSpc>
              <a:spcAft>
                <a:spcPts val="0"/>
              </a:spcAft>
              <a:defRPr/>
            </a:pPr>
            <a:r>
              <a:rPr lang="en-US" altLang="en-US"/>
              <a:t>		c. Procedure</a:t>
            </a:r>
          </a:p>
          <a:p>
            <a:pPr eaLnBrk="1" fontAlgn="auto" hangingPunct="1">
              <a:lnSpc>
                <a:spcPct val="90000"/>
              </a:lnSpc>
              <a:spcAft>
                <a:spcPts val="0"/>
              </a:spcAft>
              <a:defRPr/>
            </a:pPr>
            <a:r>
              <a:rPr lang="en-US" altLang="en-US"/>
              <a:t>			1. Restrain</a:t>
            </a:r>
          </a:p>
          <a:p>
            <a:pPr eaLnBrk="1" fontAlgn="auto" hangingPunct="1">
              <a:lnSpc>
                <a:spcPct val="90000"/>
              </a:lnSpc>
              <a:spcAft>
                <a:spcPts val="0"/>
              </a:spcAft>
              <a:defRPr/>
            </a:pPr>
            <a:r>
              <a:rPr lang="en-US" altLang="en-US"/>
              <a:t>			2. Locate ear- top third of ear</a:t>
            </a:r>
          </a:p>
          <a:p>
            <a:pPr eaLnBrk="1" fontAlgn="auto" hangingPunct="1">
              <a:lnSpc>
                <a:spcPct val="90000"/>
              </a:lnSpc>
              <a:spcAft>
                <a:spcPts val="0"/>
              </a:spcAft>
              <a:defRPr/>
            </a:pPr>
            <a:r>
              <a:rPr lang="en-US" altLang="en-US"/>
              <a:t>			3. Wipe with alcohol</a:t>
            </a:r>
          </a:p>
          <a:p>
            <a:pPr eaLnBrk="1" fontAlgn="auto" hangingPunct="1">
              <a:lnSpc>
                <a:spcPct val="90000"/>
              </a:lnSpc>
              <a:spcAft>
                <a:spcPts val="0"/>
              </a:spcAft>
              <a:defRPr/>
            </a:pPr>
            <a:r>
              <a:rPr lang="en-US" altLang="en-US"/>
              <a:t>			4. Rub on paste</a:t>
            </a:r>
          </a:p>
          <a:p>
            <a:pPr eaLnBrk="1" fontAlgn="auto" hangingPunct="1">
              <a:lnSpc>
                <a:spcPct val="90000"/>
              </a:lnSpc>
              <a:spcAft>
                <a:spcPts val="0"/>
              </a:spcAft>
              <a:defRPr/>
            </a:pPr>
            <a:r>
              <a:rPr lang="en-US" altLang="en-US"/>
              <a:t>			5. Use tattoo equipment to apply tattoo</a:t>
            </a:r>
          </a:p>
          <a:p>
            <a:pPr eaLnBrk="1" fontAlgn="auto" hangingPunct="1">
              <a:lnSpc>
                <a:spcPct val="90000"/>
              </a:lnSpc>
              <a:spcAft>
                <a:spcPts val="0"/>
              </a:spcAft>
              <a:defRPr/>
            </a:pPr>
            <a:r>
              <a:rPr lang="en-US" altLang="en-US"/>
              <a:t>			6. Rub in more paste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20C69300-CCF0-6859-DD6C-1D7086DC583B}"/>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40291" name="Picture 4">
            <a:extLst>
              <a:ext uri="{FF2B5EF4-FFF2-40B4-BE49-F238E27FC236}">
                <a16:creationId xmlns:a16="http://schemas.microsoft.com/office/drawing/2014/main" id="{3686C1E6-CA62-EC70-B35F-1594AD6EC1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0" y="1985963"/>
            <a:ext cx="4038600" cy="3557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A3DF6CB6-8357-94E4-4696-0D52B303738E}"/>
              </a:ext>
            </a:extLst>
          </p:cNvPr>
          <p:cNvSpPr>
            <a:spLocks noGrp="1" noChangeArrowheads="1"/>
          </p:cNvSpPr>
          <p:nvPr>
            <p:ph type="title"/>
          </p:nvPr>
        </p:nvSpPr>
        <p:spPr/>
        <p:txBody>
          <a:bodyPr/>
          <a:lstStyle/>
          <a:p>
            <a:pPr eaLnBrk="1" fontAlgn="auto" hangingPunct="1">
              <a:spcAft>
                <a:spcPts val="0"/>
              </a:spcAft>
              <a:defRPr/>
            </a:pPr>
            <a:r>
              <a:rPr lang="en-US" altLang="en-US" sz="3800"/>
              <a:t>	2. Ear tagging</a:t>
            </a:r>
            <a:br>
              <a:rPr lang="en-US" altLang="en-US" sz="3800"/>
            </a:br>
            <a:endParaRPr lang="en-US" altLang="en-US" sz="3800"/>
          </a:p>
        </p:txBody>
      </p:sp>
      <p:sp>
        <p:nvSpPr>
          <p:cNvPr id="167939" name="Rectangle 3">
            <a:extLst>
              <a:ext uri="{FF2B5EF4-FFF2-40B4-BE49-F238E27FC236}">
                <a16:creationId xmlns:a16="http://schemas.microsoft.com/office/drawing/2014/main" id="{888145A9-48BD-8220-74C7-9A5B41132BE9}"/>
              </a:ext>
            </a:extLst>
          </p:cNvPr>
          <p:cNvSpPr>
            <a:spLocks noGrp="1" noChangeArrowheads="1"/>
          </p:cNvSpPr>
          <p:nvPr>
            <p:ph idx="1"/>
          </p:nvPr>
        </p:nvSpPr>
        <p:spPr/>
        <p:txBody>
          <a:bodyPr>
            <a:normAutofit fontScale="92500" lnSpcReduction="20000"/>
          </a:bodyPr>
          <a:lstStyle/>
          <a:p>
            <a:pPr eaLnBrk="1" fontAlgn="auto" hangingPunct="1">
              <a:lnSpc>
                <a:spcPct val="80000"/>
              </a:lnSpc>
              <a:spcAft>
                <a:spcPts val="0"/>
              </a:spcAft>
              <a:defRPr/>
            </a:pPr>
            <a:r>
              <a:rPr lang="en-US" altLang="en-US" sz="2400"/>
              <a:t>		a. Economical /read at distance</a:t>
            </a:r>
          </a:p>
          <a:p>
            <a:pPr eaLnBrk="1" fontAlgn="auto" hangingPunct="1">
              <a:lnSpc>
                <a:spcPct val="80000"/>
              </a:lnSpc>
              <a:spcAft>
                <a:spcPts val="0"/>
              </a:spcAft>
              <a:defRPr/>
            </a:pPr>
            <a:r>
              <a:rPr lang="en-US" altLang="en-US" sz="2400"/>
              <a:t>		b. Breakage and loss of tag</a:t>
            </a:r>
          </a:p>
          <a:p>
            <a:pPr eaLnBrk="1" fontAlgn="auto" hangingPunct="1">
              <a:lnSpc>
                <a:spcPct val="80000"/>
              </a:lnSpc>
              <a:spcAft>
                <a:spcPts val="0"/>
              </a:spcAft>
              <a:defRPr/>
            </a:pPr>
            <a:r>
              <a:rPr lang="en-US" altLang="en-US" sz="2400"/>
              <a:t>		c. Usually 4 numbers.</a:t>
            </a:r>
          </a:p>
          <a:p>
            <a:pPr eaLnBrk="1" fontAlgn="auto" hangingPunct="1">
              <a:lnSpc>
                <a:spcPct val="80000"/>
              </a:lnSpc>
              <a:spcAft>
                <a:spcPts val="0"/>
              </a:spcAft>
              <a:defRPr/>
            </a:pPr>
            <a:r>
              <a:rPr lang="en-US" altLang="en-US" sz="2400"/>
              <a:t>			1. First-year of birth</a:t>
            </a:r>
          </a:p>
          <a:p>
            <a:pPr eaLnBrk="1" fontAlgn="auto" hangingPunct="1">
              <a:lnSpc>
                <a:spcPct val="80000"/>
              </a:lnSpc>
              <a:spcAft>
                <a:spcPts val="0"/>
              </a:spcAft>
              <a:defRPr/>
            </a:pPr>
            <a:r>
              <a:rPr lang="en-US" altLang="en-US" sz="2400"/>
              <a:t>			2. Second-optional and code for `					who to breed with</a:t>
            </a:r>
          </a:p>
          <a:p>
            <a:pPr eaLnBrk="1" fontAlgn="auto" hangingPunct="1">
              <a:lnSpc>
                <a:spcPct val="80000"/>
              </a:lnSpc>
              <a:spcAft>
                <a:spcPts val="0"/>
              </a:spcAft>
              <a:defRPr/>
            </a:pPr>
            <a:r>
              <a:rPr lang="en-US" altLang="en-US" sz="2400"/>
              <a:t>			3. 3rd and 4th for order in which 					born</a:t>
            </a:r>
          </a:p>
          <a:p>
            <a:pPr eaLnBrk="1" fontAlgn="auto" hangingPunct="1">
              <a:lnSpc>
                <a:spcPct val="80000"/>
              </a:lnSpc>
              <a:spcAft>
                <a:spcPts val="0"/>
              </a:spcAft>
              <a:defRPr/>
            </a:pPr>
            <a:r>
              <a:rPr lang="en-US" altLang="en-US" sz="2400"/>
              <a:t>		d. Insecticide ear tags can be applied as 			well.</a:t>
            </a:r>
          </a:p>
          <a:p>
            <a:pPr eaLnBrk="1" fontAlgn="auto" hangingPunct="1">
              <a:lnSpc>
                <a:spcPct val="80000"/>
              </a:lnSpc>
              <a:spcAft>
                <a:spcPts val="0"/>
              </a:spcAft>
              <a:defRPr/>
            </a:pPr>
            <a:r>
              <a:rPr lang="en-US" altLang="en-US" sz="2400"/>
              <a:t>		e. Can apply metal tags- apply to top of 				ear usually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DE4FE9D-2648-2437-6E42-A26A6E97C6E0}"/>
              </a:ext>
            </a:extLst>
          </p:cNvPr>
          <p:cNvSpPr>
            <a:spLocks noGrp="1" noChangeArrowheads="1"/>
          </p:cNvSpPr>
          <p:nvPr>
            <p:ph type="title"/>
          </p:nvPr>
        </p:nvSpPr>
        <p:spPr/>
        <p:txBody>
          <a:bodyPr/>
          <a:lstStyle/>
          <a:p>
            <a:pPr eaLnBrk="1" fontAlgn="auto" hangingPunct="1">
              <a:spcAft>
                <a:spcPts val="0"/>
              </a:spcAft>
              <a:defRPr/>
            </a:pPr>
            <a:r>
              <a:rPr lang="en-US" altLang="en-US"/>
              <a:t>Antigen antibody complexes</a:t>
            </a:r>
          </a:p>
        </p:txBody>
      </p:sp>
      <p:pic>
        <p:nvPicPr>
          <p:cNvPr id="31747" name="Picture 5" descr="Schematic of antibody binding to an ">
            <a:hlinkClick r:id="rId2" tooltip="Schematic of antibody binding to an "/>
            <a:extLst>
              <a:ext uri="{FF2B5EF4-FFF2-40B4-BE49-F238E27FC236}">
                <a16:creationId xmlns:a16="http://schemas.microsoft.com/office/drawing/2014/main" id="{7561A2EA-98E2-6E28-0857-A6C24D12B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1752600"/>
            <a:ext cx="297021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3E258EEE-AAAA-85BA-0104-67D3DD324C66}"/>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168963" name="Rectangle 3">
            <a:extLst>
              <a:ext uri="{FF2B5EF4-FFF2-40B4-BE49-F238E27FC236}">
                <a16:creationId xmlns:a16="http://schemas.microsoft.com/office/drawing/2014/main" id="{D58E40D6-C79F-1FAC-C30A-86885C588730}"/>
              </a:ext>
            </a:extLst>
          </p:cNvPr>
          <p:cNvSpPr>
            <a:spLocks noGrp="1" noChangeArrowheads="1"/>
          </p:cNvSpPr>
          <p:nvPr>
            <p:ph idx="1"/>
          </p:nvPr>
        </p:nvSpPr>
        <p:spPr/>
        <p:txBody>
          <a:bodyPr/>
          <a:lstStyle/>
          <a:p>
            <a:pPr eaLnBrk="1" fontAlgn="auto" hangingPunct="1">
              <a:spcAft>
                <a:spcPts val="0"/>
              </a:spcAft>
              <a:defRPr/>
            </a:pPr>
            <a:r>
              <a:rPr lang="en-US" altLang="en-US"/>
              <a:t>3. Branding</a:t>
            </a:r>
          </a:p>
          <a:p>
            <a:pPr eaLnBrk="1" fontAlgn="auto" hangingPunct="1">
              <a:spcAft>
                <a:spcPts val="0"/>
              </a:spcAft>
              <a:defRPr/>
            </a:pPr>
            <a:r>
              <a:rPr lang="en-US" altLang="en-US"/>
              <a:t>		a. Permanent and readable at a 			distance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BA369AAE-29C0-A1BB-9FC4-82939A851818}"/>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169987" name="Rectangle 3">
            <a:extLst>
              <a:ext uri="{FF2B5EF4-FFF2-40B4-BE49-F238E27FC236}">
                <a16:creationId xmlns:a16="http://schemas.microsoft.com/office/drawing/2014/main" id="{DF182261-BBC2-B835-729F-21123CF81897}"/>
              </a:ext>
            </a:extLst>
          </p:cNvPr>
          <p:cNvSpPr>
            <a:spLocks noGrp="1" noChangeArrowheads="1"/>
          </p:cNvSpPr>
          <p:nvPr>
            <p:ph idx="1"/>
          </p:nvPr>
        </p:nvSpPr>
        <p:spPr/>
        <p:txBody>
          <a:bodyPr/>
          <a:lstStyle/>
          <a:p>
            <a:pPr eaLnBrk="1" fontAlgn="auto" hangingPunct="1">
              <a:spcAft>
                <a:spcPts val="0"/>
              </a:spcAft>
              <a:defRPr/>
            </a:pPr>
            <a:r>
              <a:rPr lang="en-US" altLang="en-US"/>
              <a:t>Pasture Breeding</a:t>
            </a:r>
          </a:p>
          <a:p>
            <a:pPr eaLnBrk="1" fontAlgn="auto" hangingPunct="1">
              <a:spcAft>
                <a:spcPts val="0"/>
              </a:spcAft>
              <a:defRPr/>
            </a:pPr>
            <a:r>
              <a:rPr lang="en-US" altLang="en-US"/>
              <a:t>Pasture (natural) mating is the process of allowing bulls and cows to be together during the breeding season, and mating occurs without the herdsman’s supervision.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BB6EF806-038D-2AC6-DE0D-79AA048CD3D8}"/>
              </a:ext>
            </a:extLst>
          </p:cNvPr>
          <p:cNvSpPr>
            <a:spLocks noGrp="1" noChangeArrowheads="1"/>
          </p:cNvSpPr>
          <p:nvPr>
            <p:ph type="title"/>
          </p:nvPr>
        </p:nvSpPr>
        <p:spPr/>
        <p:txBody>
          <a:bodyPr/>
          <a:lstStyle/>
          <a:p>
            <a:pPr eaLnBrk="1" fontAlgn="auto" hangingPunct="1">
              <a:spcAft>
                <a:spcPts val="0"/>
              </a:spcAft>
              <a:defRPr/>
            </a:pPr>
            <a:r>
              <a:rPr lang="en-US" altLang="en-US"/>
              <a:t>Weighing</a:t>
            </a:r>
          </a:p>
        </p:txBody>
      </p:sp>
      <p:pic>
        <p:nvPicPr>
          <p:cNvPr id="145411" name="Picture 3">
            <a:extLst>
              <a:ext uri="{FF2B5EF4-FFF2-40B4-BE49-F238E27FC236}">
                <a16:creationId xmlns:a16="http://schemas.microsoft.com/office/drawing/2014/main" id="{66FF1841-ADED-5059-561E-D7BA2F3F5E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5700" y="1879600"/>
            <a:ext cx="4318000" cy="3611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BAC96E10-A1AE-7C55-16FF-2EFA9CD4336B}"/>
              </a:ext>
            </a:extLst>
          </p:cNvPr>
          <p:cNvSpPr>
            <a:spLocks noGrp="1" noChangeArrowheads="1"/>
          </p:cNvSpPr>
          <p:nvPr>
            <p:ph type="title"/>
          </p:nvPr>
        </p:nvSpPr>
        <p:spPr/>
        <p:txBody>
          <a:bodyPr/>
          <a:lstStyle/>
          <a:p>
            <a:pPr eaLnBrk="1" fontAlgn="auto" hangingPunct="1">
              <a:spcAft>
                <a:spcPts val="0"/>
              </a:spcAft>
              <a:defRPr/>
            </a:pPr>
            <a:r>
              <a:rPr lang="en-US" altLang="en-US" sz="3800"/>
              <a:t>After separating apply canvas sling to calf</a:t>
            </a:r>
          </a:p>
        </p:txBody>
      </p:sp>
      <p:pic>
        <p:nvPicPr>
          <p:cNvPr id="146435" name="Picture 3">
            <a:extLst>
              <a:ext uri="{FF2B5EF4-FFF2-40B4-BE49-F238E27FC236}">
                <a16:creationId xmlns:a16="http://schemas.microsoft.com/office/drawing/2014/main" id="{FEFE76E5-3924-06A1-04BF-68EA24BEC1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3400" y="2389188"/>
            <a:ext cx="2797175" cy="2390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0D15FE77-753B-AD44-EC70-D99B0E7F2D05}"/>
              </a:ext>
            </a:extLst>
          </p:cNvPr>
          <p:cNvSpPr>
            <a:spLocks noGrp="1" noChangeArrowheads="1"/>
          </p:cNvSpPr>
          <p:nvPr>
            <p:ph type="title"/>
          </p:nvPr>
        </p:nvSpPr>
        <p:spPr/>
        <p:txBody>
          <a:bodyPr/>
          <a:lstStyle/>
          <a:p>
            <a:pPr eaLnBrk="1" fontAlgn="auto" hangingPunct="1">
              <a:spcAft>
                <a:spcPts val="0"/>
              </a:spcAft>
              <a:defRPr/>
            </a:pPr>
            <a:r>
              <a:rPr lang="en-US" altLang="en-US"/>
              <a:t>Weigh with scale</a:t>
            </a:r>
          </a:p>
        </p:txBody>
      </p:sp>
      <p:pic>
        <p:nvPicPr>
          <p:cNvPr id="147459" name="Picture 3">
            <a:extLst>
              <a:ext uri="{FF2B5EF4-FFF2-40B4-BE49-F238E27FC236}">
                <a16:creationId xmlns:a16="http://schemas.microsoft.com/office/drawing/2014/main" id="{905F31E2-DE2B-EC45-F59B-E9C2A99B80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9675" y="2589213"/>
            <a:ext cx="1644650" cy="297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85CD5132-6F98-21E8-5797-EE14DC13B170}"/>
              </a:ext>
            </a:extLst>
          </p:cNvPr>
          <p:cNvSpPr>
            <a:spLocks noGrp="1" noChangeArrowheads="1"/>
          </p:cNvSpPr>
          <p:nvPr>
            <p:ph type="title"/>
          </p:nvPr>
        </p:nvSpPr>
        <p:spPr/>
        <p:txBody>
          <a:bodyPr/>
          <a:lstStyle/>
          <a:p>
            <a:pPr eaLnBrk="1" fontAlgn="auto" hangingPunct="1">
              <a:spcAft>
                <a:spcPts val="0"/>
              </a:spcAft>
              <a:defRPr/>
            </a:pPr>
            <a:r>
              <a:rPr lang="en-US" altLang="en-US"/>
              <a:t>Areas to focus on</a:t>
            </a:r>
          </a:p>
        </p:txBody>
      </p:sp>
      <p:pic>
        <p:nvPicPr>
          <p:cNvPr id="148483" name="Picture 3">
            <a:extLst>
              <a:ext uri="{FF2B5EF4-FFF2-40B4-BE49-F238E27FC236}">
                <a16:creationId xmlns:a16="http://schemas.microsoft.com/office/drawing/2014/main" id="{6196ABEB-3109-C322-9580-75370FB155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3263" y="3090863"/>
            <a:ext cx="2657475" cy="197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3DACC706-32B8-8BA6-25A3-455049E8F1DD}"/>
              </a:ext>
            </a:extLst>
          </p:cNvPr>
          <p:cNvSpPr>
            <a:spLocks noGrp="1" noChangeArrowheads="1"/>
          </p:cNvSpPr>
          <p:nvPr>
            <p:ph type="title"/>
          </p:nvPr>
        </p:nvSpPr>
        <p:spPr/>
        <p:txBody>
          <a:bodyPr/>
          <a:lstStyle/>
          <a:p>
            <a:pPr eaLnBrk="1" fontAlgn="auto" hangingPunct="1">
              <a:spcAft>
                <a:spcPts val="0"/>
              </a:spcAft>
              <a:defRPr/>
            </a:pPr>
            <a:r>
              <a:rPr lang="en-US" altLang="en-US"/>
              <a:t>BCS 1: </a:t>
            </a:r>
            <a:r>
              <a:rPr lang="en-US" altLang="en-US" i="1"/>
              <a:t>Severely </a:t>
            </a:r>
            <a:r>
              <a:rPr lang="en-US" altLang="en-US" b="1" i="1"/>
              <a:t>Emaciated.</a:t>
            </a:r>
          </a:p>
        </p:txBody>
      </p:sp>
      <p:sp>
        <p:nvSpPr>
          <p:cNvPr id="234499" name="Rectangle 3">
            <a:extLst>
              <a:ext uri="{FF2B5EF4-FFF2-40B4-BE49-F238E27FC236}">
                <a16:creationId xmlns:a16="http://schemas.microsoft.com/office/drawing/2014/main" id="{FDA0DA2A-691D-6A75-DF61-C04D60A6A842}"/>
              </a:ext>
            </a:extLst>
          </p:cNvPr>
          <p:cNvSpPr>
            <a:spLocks noGrp="1" noChangeArrowheads="1"/>
          </p:cNvSpPr>
          <p:nvPr>
            <p:ph idx="1"/>
          </p:nvPr>
        </p:nvSpPr>
        <p:spPr/>
        <p:txBody>
          <a:bodyPr/>
          <a:lstStyle/>
          <a:p>
            <a:pPr eaLnBrk="1" fontAlgn="auto" hangingPunct="1">
              <a:lnSpc>
                <a:spcPct val="80000"/>
              </a:lnSpc>
              <a:spcAft>
                <a:spcPts val="0"/>
              </a:spcAft>
              <a:defRPr/>
            </a:pPr>
            <a:r>
              <a:rPr lang="en-US" altLang="en-US" sz="2400"/>
              <a:t>No fat detectable, by sight or touch, over the spinous processes of the backbone, edge of the loin (transverse processes), edges of the hipbones, or ribs. There is visible and palpable space be ween the spinous process of the vertebra of the back. Tailhead is quite prominent. All ribs and entire bone structure are easily visible. There is severe muscle loss (atrophy) in the shoul­ders, loins, and hindquarters. All ribs are highly vis­ible and hard (lacking any fat cover) to the touch. Animal appears lethargic and weak.</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a:extLst>
              <a:ext uri="{FF2B5EF4-FFF2-40B4-BE49-F238E27FC236}">
                <a16:creationId xmlns:a16="http://schemas.microsoft.com/office/drawing/2014/main" id="{5992249F-9B32-CF03-81A0-2F78653B8C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81463" y="2128838"/>
            <a:ext cx="3813175" cy="2701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0531" name="Picture 4">
            <a:extLst>
              <a:ext uri="{FF2B5EF4-FFF2-40B4-BE49-F238E27FC236}">
                <a16:creationId xmlns:a16="http://schemas.microsoft.com/office/drawing/2014/main" id="{A10CF900-00E2-1C64-E8C8-CE5F74493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9200"/>
            <a:ext cx="1319213"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8308A692-3069-AE3C-2D3A-8277BB42FAF9}"/>
              </a:ext>
            </a:extLst>
          </p:cNvPr>
          <p:cNvSpPr>
            <a:spLocks noGrp="1" noChangeArrowheads="1"/>
          </p:cNvSpPr>
          <p:nvPr>
            <p:ph type="title"/>
          </p:nvPr>
        </p:nvSpPr>
        <p:spPr/>
        <p:txBody>
          <a:bodyPr/>
          <a:lstStyle/>
          <a:p>
            <a:pPr eaLnBrk="1" fontAlgn="auto" hangingPunct="1">
              <a:spcAft>
                <a:spcPts val="0"/>
              </a:spcAft>
              <a:defRPr/>
            </a:pPr>
            <a:r>
              <a:rPr lang="en-US" altLang="en-US" b="1"/>
              <a:t>BCS </a:t>
            </a:r>
            <a:r>
              <a:rPr lang="en-US" altLang="en-US" b="1" i="1"/>
              <a:t>2: Poor or </a:t>
            </a:r>
            <a:r>
              <a:rPr lang="en-US" altLang="en-US" i="1"/>
              <a:t>Very </a:t>
            </a:r>
            <a:r>
              <a:rPr lang="en-US" altLang="en-US" b="1" i="1"/>
              <a:t>Thin.</a:t>
            </a:r>
          </a:p>
        </p:txBody>
      </p:sp>
      <p:sp>
        <p:nvSpPr>
          <p:cNvPr id="236547" name="Rectangle 3">
            <a:extLst>
              <a:ext uri="{FF2B5EF4-FFF2-40B4-BE49-F238E27FC236}">
                <a16:creationId xmlns:a16="http://schemas.microsoft.com/office/drawing/2014/main" id="{4B41D350-CB8F-69DA-18EA-F1B34DF66652}"/>
              </a:ext>
            </a:extLst>
          </p:cNvPr>
          <p:cNvSpPr>
            <a:spLocks noGrp="1" noChangeArrowheads="1"/>
          </p:cNvSpPr>
          <p:nvPr>
            <p:ph idx="1"/>
          </p:nvPr>
        </p:nvSpPr>
        <p:spPr/>
        <p:txBody>
          <a:bodyPr>
            <a:normAutofit fontScale="92500" lnSpcReduction="10000"/>
          </a:bodyPr>
          <a:lstStyle/>
          <a:p>
            <a:pPr eaLnBrk="1" fontAlgn="auto" hangingPunct="1">
              <a:spcAft>
                <a:spcPts val="0"/>
              </a:spcAft>
              <a:defRPr/>
            </a:pPr>
            <a:r>
              <a:rPr lang="en-US" altLang="en-US" sz="2400"/>
              <a:t>Slightly more tissue is palpable over the spinous processes of the back­bone, but the processes still appear to have space between them, as in the BCS 1. Tailhead is slightly less prominent to the eye than the BCS 1. Ribs are slightly less visible to the eye, but still lacking in fat cover. There is still muscle loss (atrophy) in the shoulders, loins, and hindquarters. Nearly as ema­ciated as the BCS 1, but animal does not appear as weak.</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a:extLst>
              <a:ext uri="{FF2B5EF4-FFF2-40B4-BE49-F238E27FC236}">
                <a16:creationId xmlns:a16="http://schemas.microsoft.com/office/drawing/2014/main" id="{1095396B-EA97-559E-94F2-42609C5759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1063" y="609600"/>
            <a:ext cx="1622425" cy="458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BA3F991-11C1-F52A-DBF5-7A6C4F83A2B1}"/>
              </a:ext>
            </a:extLst>
          </p:cNvPr>
          <p:cNvSpPr>
            <a:spLocks noGrp="1" noChangeArrowheads="1"/>
          </p:cNvSpPr>
          <p:nvPr>
            <p:ph type="title"/>
          </p:nvPr>
        </p:nvSpPr>
        <p:spPr/>
        <p:txBody>
          <a:bodyPr/>
          <a:lstStyle/>
          <a:p>
            <a:pPr eaLnBrk="1" fontAlgn="auto" hangingPunct="1">
              <a:spcAft>
                <a:spcPts val="0"/>
              </a:spcAft>
              <a:defRPr/>
            </a:pPr>
            <a:r>
              <a:rPr lang="en-US" altLang="en-US"/>
              <a:t>Cell Surface immunoglobulins</a:t>
            </a:r>
          </a:p>
        </p:txBody>
      </p:sp>
      <p:pic>
        <p:nvPicPr>
          <p:cNvPr id="32771" name="Picture 5">
            <a:extLst>
              <a:ext uri="{FF2B5EF4-FFF2-40B4-BE49-F238E27FC236}">
                <a16:creationId xmlns:a16="http://schemas.microsoft.com/office/drawing/2014/main" id="{DDD89AAA-E480-7212-C30A-01B4DCCA0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09800"/>
            <a:ext cx="610552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6BB18798-7F50-9ED6-0D00-FDFAD19B18EE}"/>
              </a:ext>
            </a:extLst>
          </p:cNvPr>
          <p:cNvSpPr>
            <a:spLocks noGrp="1" noChangeArrowheads="1"/>
          </p:cNvSpPr>
          <p:nvPr>
            <p:ph type="title"/>
          </p:nvPr>
        </p:nvSpPr>
        <p:spPr/>
        <p:txBody>
          <a:bodyPr/>
          <a:lstStyle/>
          <a:p>
            <a:pPr eaLnBrk="1" fontAlgn="auto" hangingPunct="1">
              <a:spcAft>
                <a:spcPts val="0"/>
              </a:spcAft>
              <a:defRPr/>
            </a:pPr>
            <a:r>
              <a:rPr lang="en-US" altLang="en-US" i="1"/>
              <a:t>BCS 3: Thin.</a:t>
            </a:r>
          </a:p>
        </p:txBody>
      </p:sp>
      <p:sp>
        <p:nvSpPr>
          <p:cNvPr id="238595" name="Rectangle 3">
            <a:extLst>
              <a:ext uri="{FF2B5EF4-FFF2-40B4-BE49-F238E27FC236}">
                <a16:creationId xmlns:a16="http://schemas.microsoft.com/office/drawing/2014/main" id="{2F260519-5D17-85A0-F650-AE9E75846962}"/>
              </a:ext>
            </a:extLst>
          </p:cNvPr>
          <p:cNvSpPr>
            <a:spLocks noGrp="1" noChangeArrowheads="1"/>
          </p:cNvSpPr>
          <p:nvPr>
            <p:ph idx="1"/>
          </p:nvPr>
        </p:nvSpPr>
        <p:spPr/>
        <p:txBody>
          <a:bodyPr>
            <a:normAutofit fontScale="92500" lnSpcReduction="10000"/>
          </a:bodyPr>
          <a:lstStyle/>
          <a:p>
            <a:pPr eaLnBrk="1" fontAlgn="auto" hangingPunct="1">
              <a:spcAft>
                <a:spcPts val="0"/>
              </a:spcAft>
              <a:defRPr/>
            </a:pPr>
            <a:r>
              <a:rPr lang="en-US" altLang="en-US" sz="2400"/>
              <a:t>There is a slight fat cover beginning to appear over the spinous processes of the back­bone. Spinous processes of the backbone are still highly visible, hut the spaces between them are less pronounced. Each rib is still visible, but upon palpation, they are less hard {have some fat cover) than the BCS 2. Slight fat cover beginning to appear over the tailhead. There is still some slight muscle loss (atrophy) in the shoulders, loins, and hindquarters.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a:extLst>
              <a:ext uri="{FF2B5EF4-FFF2-40B4-BE49-F238E27FC236}">
                <a16:creationId xmlns:a16="http://schemas.microsoft.com/office/drawing/2014/main" id="{BEB42108-5575-544F-BC42-9E19510FA5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6913" y="3076575"/>
            <a:ext cx="2670175" cy="2005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27" name="Picture 4">
            <a:extLst>
              <a:ext uri="{FF2B5EF4-FFF2-40B4-BE49-F238E27FC236}">
                <a16:creationId xmlns:a16="http://schemas.microsoft.com/office/drawing/2014/main" id="{B236153D-13D3-925F-B64D-51DE8D01B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0"/>
            <a:ext cx="1000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C89F0C29-E5D4-3456-3E27-C3AB6E520297}"/>
              </a:ext>
            </a:extLst>
          </p:cNvPr>
          <p:cNvSpPr>
            <a:spLocks noGrp="1" noChangeArrowheads="1"/>
          </p:cNvSpPr>
          <p:nvPr>
            <p:ph type="title"/>
          </p:nvPr>
        </p:nvSpPr>
        <p:spPr/>
        <p:txBody>
          <a:bodyPr/>
          <a:lstStyle/>
          <a:p>
            <a:pPr eaLnBrk="1" fontAlgn="auto" hangingPunct="1">
              <a:spcAft>
                <a:spcPts val="0"/>
              </a:spcAft>
              <a:defRPr/>
            </a:pPr>
            <a:r>
              <a:rPr lang="en-US" altLang="en-US"/>
              <a:t>BCS </a:t>
            </a:r>
            <a:r>
              <a:rPr lang="en-US" altLang="en-US" i="1"/>
              <a:t>4:</a:t>
            </a:r>
          </a:p>
        </p:txBody>
      </p:sp>
      <p:sp>
        <p:nvSpPr>
          <p:cNvPr id="240643" name="Rectangle 3">
            <a:extLst>
              <a:ext uri="{FF2B5EF4-FFF2-40B4-BE49-F238E27FC236}">
                <a16:creationId xmlns:a16="http://schemas.microsoft.com/office/drawing/2014/main" id="{50084E64-00DB-9842-D09A-FB36024CA8AA}"/>
              </a:ext>
            </a:extLst>
          </p:cNvPr>
          <p:cNvSpPr>
            <a:spLocks noGrp="1" noChangeArrowheads="1"/>
          </p:cNvSpPr>
          <p:nvPr>
            <p:ph idx="1"/>
          </p:nvPr>
        </p:nvSpPr>
        <p:spPr/>
        <p:txBody>
          <a:bodyPr/>
          <a:lstStyle/>
          <a:p>
            <a:pPr eaLnBrk="1" fontAlgn="auto" hangingPunct="1">
              <a:lnSpc>
                <a:spcPct val="90000"/>
              </a:lnSpc>
              <a:spcAft>
                <a:spcPts val="0"/>
              </a:spcAft>
              <a:defRPr/>
            </a:pPr>
            <a:r>
              <a:rPr lang="en-US" altLang="en-US" i="1"/>
              <a:t>Borderline or Slightly Thin. </a:t>
            </a:r>
            <a:r>
              <a:rPr lang="en-US" altLang="en-US"/>
              <a:t>Individual spinous processes are no longer visible, nor are the spaces between them. The individual spinous processes can still be palpated. Only the rear ribs (2 to 4) can be seen. Hipbones are still obvious to the eye. There is fat cover over the edges of the loins and shoulders. There is no visible muscle atrophy, and the muscling appears full, but flat (not bulging) in die hindquarter.</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3">
            <a:extLst>
              <a:ext uri="{FF2B5EF4-FFF2-40B4-BE49-F238E27FC236}">
                <a16:creationId xmlns:a16="http://schemas.microsoft.com/office/drawing/2014/main" id="{3347E998-39E7-7F25-DDC1-FB7F7E9D00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3263" y="3155950"/>
            <a:ext cx="2657475" cy="184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6675" name="Picture 4">
            <a:extLst>
              <a:ext uri="{FF2B5EF4-FFF2-40B4-BE49-F238E27FC236}">
                <a16:creationId xmlns:a16="http://schemas.microsoft.com/office/drawing/2014/main" id="{8B13C7BE-6658-517A-FA1C-5F46CA3EB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133600"/>
            <a:ext cx="10477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B346305C-9449-F0E9-8908-8E24111004A0}"/>
              </a:ext>
            </a:extLst>
          </p:cNvPr>
          <p:cNvSpPr>
            <a:spLocks noGrp="1" noChangeArrowheads="1"/>
          </p:cNvSpPr>
          <p:nvPr>
            <p:ph type="title"/>
          </p:nvPr>
        </p:nvSpPr>
        <p:spPr/>
        <p:txBody>
          <a:bodyPr/>
          <a:lstStyle/>
          <a:p>
            <a:pPr eaLnBrk="1" fontAlgn="auto" hangingPunct="1">
              <a:spcAft>
                <a:spcPts val="0"/>
              </a:spcAft>
              <a:defRPr/>
            </a:pPr>
            <a:r>
              <a:rPr lang="en-US" altLang="en-US" b="1" i="1"/>
              <a:t>BCS 5: Moderate.</a:t>
            </a:r>
          </a:p>
        </p:txBody>
      </p:sp>
      <p:sp>
        <p:nvSpPr>
          <p:cNvPr id="242691" name="Rectangle 3">
            <a:extLst>
              <a:ext uri="{FF2B5EF4-FFF2-40B4-BE49-F238E27FC236}">
                <a16:creationId xmlns:a16="http://schemas.microsoft.com/office/drawing/2014/main" id="{AD94D20D-FD83-172A-2DC7-806CB5E87848}"/>
              </a:ext>
            </a:extLst>
          </p:cNvPr>
          <p:cNvSpPr>
            <a:spLocks noGrp="1" noChangeArrowheads="1"/>
          </p:cNvSpPr>
          <p:nvPr>
            <p:ph idx="1"/>
          </p:nvPr>
        </p:nvSpPr>
        <p:spPr/>
        <p:txBody>
          <a:bodyPr/>
          <a:lstStyle/>
          <a:p>
            <a:pPr eaLnBrk="1" fontAlgn="auto" hangingPunct="1">
              <a:lnSpc>
                <a:spcPct val="90000"/>
              </a:lnSpc>
              <a:spcAft>
                <a:spcPts val="0"/>
              </a:spcAft>
              <a:defRPr/>
            </a:pPr>
            <a:r>
              <a:rPr lang="en-US" altLang="en-US"/>
              <a:t>The cow looks good, healthy, and finished "just right." Only the last two rihs are obvious to the eye. There is fat cover over the shoulders, foreribs, and loins. Fat cover is "springy" over the ribs. The tailhead has fat cover on each side, but the fat is not mounded an each side. Spinous processes are palpable only with pressure. There is no fat in the brisket and very lit-de fat over the hooks and pins.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3">
            <a:extLst>
              <a:ext uri="{FF2B5EF4-FFF2-40B4-BE49-F238E27FC236}">
                <a16:creationId xmlns:a16="http://schemas.microsoft.com/office/drawing/2014/main" id="{7AFA3784-3DD1-3DC8-E40F-B02A112A38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3588" y="3228975"/>
            <a:ext cx="2536825" cy="1700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8723" name="Picture 4">
            <a:extLst>
              <a:ext uri="{FF2B5EF4-FFF2-40B4-BE49-F238E27FC236}">
                <a16:creationId xmlns:a16="http://schemas.microsoft.com/office/drawing/2014/main" id="{7FA592BF-8523-8C5E-01A9-63F07936D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362200"/>
            <a:ext cx="10763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42706510-4800-10A2-B665-8D474B8E67C6}"/>
              </a:ext>
            </a:extLst>
          </p:cNvPr>
          <p:cNvSpPr>
            <a:spLocks noGrp="1" noChangeArrowheads="1"/>
          </p:cNvSpPr>
          <p:nvPr>
            <p:ph type="title"/>
          </p:nvPr>
        </p:nvSpPr>
        <p:spPr/>
        <p:txBody>
          <a:bodyPr>
            <a:normAutofit fontScale="90000"/>
          </a:bodyPr>
          <a:lstStyle/>
          <a:p>
            <a:pPr eaLnBrk="1" fontAlgn="auto" hangingPunct="1">
              <a:spcAft>
                <a:spcPts val="0"/>
              </a:spcAft>
              <a:defRPr/>
            </a:pPr>
            <a:r>
              <a:rPr lang="en-US" altLang="en-US" sz="3800" b="1"/>
              <a:t>BCS </a:t>
            </a:r>
            <a:r>
              <a:rPr lang="en-US" altLang="en-US" sz="3800" b="1" i="1"/>
              <a:t>6: High </a:t>
            </a:r>
            <a:r>
              <a:rPr lang="en-US" altLang="en-US" sz="3800" i="1"/>
              <a:t>Moderate or Slightly </a:t>
            </a:r>
            <a:r>
              <a:rPr lang="en-US" altLang="en-US" sz="3800" b="1" i="1"/>
              <a:t>Fleshy </a:t>
            </a:r>
            <a:r>
              <a:rPr lang="en-US" altLang="en-US" sz="3800" i="1"/>
              <a:t>(Some­times Termed </a:t>
            </a:r>
            <a:r>
              <a:rPr lang="en-US" altLang="en-US" sz="3800" b="1" i="1"/>
              <a:t>"Good").</a:t>
            </a:r>
          </a:p>
        </p:txBody>
      </p:sp>
      <p:sp>
        <p:nvSpPr>
          <p:cNvPr id="244739" name="Rectangle 3">
            <a:extLst>
              <a:ext uri="{FF2B5EF4-FFF2-40B4-BE49-F238E27FC236}">
                <a16:creationId xmlns:a16="http://schemas.microsoft.com/office/drawing/2014/main" id="{181E848F-7BCB-DEE1-B101-C3BB097F7A1D}"/>
              </a:ext>
            </a:extLst>
          </p:cNvPr>
          <p:cNvSpPr>
            <a:spLocks noGrp="1" noChangeArrowheads="1"/>
          </p:cNvSpPr>
          <p:nvPr>
            <p:ph idx="1"/>
          </p:nvPr>
        </p:nvSpPr>
        <p:spPr/>
        <p:txBody>
          <a:bodyPr/>
          <a:lstStyle/>
          <a:p>
            <a:pPr eaLnBrk="1" fontAlgn="auto" hangingPunct="1">
              <a:spcAft>
                <a:spcPts val="0"/>
              </a:spcAft>
              <a:defRPr/>
            </a:pPr>
            <a:r>
              <a:rPr lang="en-US" altLang="en-US"/>
              <a:t>All ribs are fat covered, and none are visible to the eye, Spinous processes palpable only with firm pressure. Hindquarters are becoming plump and full and slightly rounded in profile. There is considerable fat cover around the tailhead, and it is spongy when palpated. There is some fat in the brisket. Obvious fat is covering the loins, shoulders, and foreribs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3">
            <a:extLst>
              <a:ext uri="{FF2B5EF4-FFF2-40B4-BE49-F238E27FC236}">
                <a16:creationId xmlns:a16="http://schemas.microsoft.com/office/drawing/2014/main" id="{8A63BE96-F4E3-A024-88FC-381DB0C9AD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25900" y="2741613"/>
            <a:ext cx="1092200" cy="2674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0771" name="Picture 4">
            <a:extLst>
              <a:ext uri="{FF2B5EF4-FFF2-40B4-BE49-F238E27FC236}">
                <a16:creationId xmlns:a16="http://schemas.microsoft.com/office/drawing/2014/main" id="{5078E08F-8611-5DF7-5799-6F1DEC35E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19400"/>
            <a:ext cx="25336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2D2E615E-A013-38FC-B723-39E85A692A03}"/>
              </a:ext>
            </a:extLst>
          </p:cNvPr>
          <p:cNvSpPr>
            <a:spLocks noGrp="1" noChangeArrowheads="1"/>
          </p:cNvSpPr>
          <p:nvPr>
            <p:ph type="title"/>
          </p:nvPr>
        </p:nvSpPr>
        <p:spPr/>
        <p:txBody>
          <a:bodyPr/>
          <a:lstStyle/>
          <a:p>
            <a:pPr eaLnBrk="1" fontAlgn="auto" hangingPunct="1">
              <a:spcAft>
                <a:spcPts val="0"/>
              </a:spcAft>
              <a:defRPr/>
            </a:pPr>
            <a:r>
              <a:rPr lang="en-US" altLang="en-US" b="1" i="1"/>
              <a:t>BCS 7: Good </a:t>
            </a:r>
            <a:r>
              <a:rPr lang="en-US" altLang="en-US" i="1"/>
              <a:t>or Fleshy.</a:t>
            </a:r>
          </a:p>
        </p:txBody>
      </p:sp>
      <p:sp>
        <p:nvSpPr>
          <p:cNvPr id="246787" name="Rectangle 3">
            <a:extLst>
              <a:ext uri="{FF2B5EF4-FFF2-40B4-BE49-F238E27FC236}">
                <a16:creationId xmlns:a16="http://schemas.microsoft.com/office/drawing/2014/main" id="{213217DD-49AE-9A92-6238-06331E317D82}"/>
              </a:ext>
            </a:extLst>
          </p:cNvPr>
          <p:cNvSpPr>
            <a:spLocks noGrp="1" noChangeArrowheads="1"/>
          </p:cNvSpPr>
          <p:nvPr>
            <p:ph idx="1"/>
          </p:nvPr>
        </p:nvSpPr>
        <p:spPr/>
        <p:txBody>
          <a:bodyPr/>
          <a:lstStyle/>
          <a:p>
            <a:pPr eaLnBrk="1" fontAlgn="auto" hangingPunct="1">
              <a:spcAft>
                <a:spcPts val="0"/>
              </a:spcAft>
              <a:defRPr/>
            </a:pPr>
            <a:r>
              <a:rPr lang="en-US" altLang="en-US"/>
              <a:t>Cow appears smooth due to tat processes. Tailhead has "pones" of fat on each side. Fat is filling the brisket and flanks. There is considerable fat covering the shoulder, loins, and foreribs. It is still possible to feel the ends of the spinous processes, but only with a good deal of pressure.</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3">
            <a:extLst>
              <a:ext uri="{FF2B5EF4-FFF2-40B4-BE49-F238E27FC236}">
                <a16:creationId xmlns:a16="http://schemas.microsoft.com/office/drawing/2014/main" id="{DC4F8F36-01BD-3F90-E894-B4F50FB624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2475" y="3163888"/>
            <a:ext cx="2559050" cy="1830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2819" name="Picture 4">
            <a:extLst>
              <a:ext uri="{FF2B5EF4-FFF2-40B4-BE49-F238E27FC236}">
                <a16:creationId xmlns:a16="http://schemas.microsoft.com/office/drawing/2014/main" id="{0695DAC5-7285-9877-FCF9-F958E341D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0"/>
            <a:ext cx="1104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3387909-4352-58CF-1600-5FA013470D94}"/>
              </a:ext>
            </a:extLst>
          </p:cNvPr>
          <p:cNvSpPr>
            <a:spLocks noGrp="1" noChangeArrowheads="1"/>
          </p:cNvSpPr>
          <p:nvPr>
            <p:ph type="title"/>
          </p:nvPr>
        </p:nvSpPr>
        <p:spPr/>
        <p:txBody>
          <a:bodyPr/>
          <a:lstStyle/>
          <a:p>
            <a:pPr eaLnBrk="1" fontAlgn="auto" hangingPunct="1">
              <a:spcAft>
                <a:spcPts val="0"/>
              </a:spcAft>
              <a:defRPr/>
            </a:pPr>
            <a:r>
              <a:rPr lang="en-US" altLang="en-US" sz="3800"/>
              <a:t>Types of Immunity</a:t>
            </a:r>
            <a:br>
              <a:rPr lang="en-US" altLang="en-US" sz="3800"/>
            </a:br>
            <a:endParaRPr lang="en-US" altLang="en-US" sz="3800"/>
          </a:p>
        </p:txBody>
      </p:sp>
      <p:sp>
        <p:nvSpPr>
          <p:cNvPr id="26627" name="Rectangle 3">
            <a:extLst>
              <a:ext uri="{FF2B5EF4-FFF2-40B4-BE49-F238E27FC236}">
                <a16:creationId xmlns:a16="http://schemas.microsoft.com/office/drawing/2014/main" id="{2465DC7A-6E23-1B48-B1F4-C3FE04BD9525}"/>
              </a:ext>
            </a:extLst>
          </p:cNvPr>
          <p:cNvSpPr>
            <a:spLocks noGrp="1" noChangeArrowheads="1"/>
          </p:cNvSpPr>
          <p:nvPr>
            <p:ph idx="1"/>
          </p:nvPr>
        </p:nvSpPr>
        <p:spPr/>
        <p:txBody>
          <a:bodyPr/>
          <a:lstStyle/>
          <a:p>
            <a:pPr marL="1035050" lvl="1" indent="-577850" eaLnBrk="1" fontAlgn="auto" hangingPunct="1">
              <a:lnSpc>
                <a:spcPct val="90000"/>
              </a:lnSpc>
              <a:spcAft>
                <a:spcPts val="0"/>
              </a:spcAft>
              <a:defRPr/>
            </a:pPr>
            <a:r>
              <a:rPr lang="en-US" altLang="en-US"/>
              <a:t>Have it for one of three reasons</a:t>
            </a:r>
          </a:p>
          <a:p>
            <a:pPr marL="1409700" lvl="2" indent="-495300" eaLnBrk="1" fontAlgn="auto" hangingPunct="1">
              <a:lnSpc>
                <a:spcPct val="90000"/>
              </a:lnSpc>
              <a:spcAft>
                <a:spcPts val="0"/>
              </a:spcAft>
              <a:defRPr/>
            </a:pPr>
            <a:r>
              <a:rPr lang="en-US" altLang="en-US"/>
              <a:t>Natural</a:t>
            </a:r>
          </a:p>
          <a:p>
            <a:pPr marL="1409700" lvl="2" indent="-495300" eaLnBrk="1" fontAlgn="auto" hangingPunct="1">
              <a:lnSpc>
                <a:spcPct val="90000"/>
              </a:lnSpc>
              <a:spcAft>
                <a:spcPts val="0"/>
              </a:spcAft>
              <a:defRPr/>
            </a:pPr>
            <a:r>
              <a:rPr lang="en-US" altLang="en-US"/>
              <a:t>Passive- From one animal to another</a:t>
            </a:r>
          </a:p>
          <a:p>
            <a:pPr marL="1784350" lvl="3" indent="-412750" eaLnBrk="1" fontAlgn="auto" hangingPunct="1">
              <a:lnSpc>
                <a:spcPct val="90000"/>
              </a:lnSpc>
              <a:spcAft>
                <a:spcPts val="0"/>
              </a:spcAft>
              <a:defRPr/>
            </a:pPr>
            <a:r>
              <a:rPr lang="en-US" altLang="en-US"/>
              <a:t>Placenta. Milk</a:t>
            </a:r>
          </a:p>
          <a:p>
            <a:pPr marL="1784350" lvl="3" indent="-412750" eaLnBrk="1" fontAlgn="auto" hangingPunct="1">
              <a:lnSpc>
                <a:spcPct val="90000"/>
              </a:lnSpc>
              <a:spcAft>
                <a:spcPts val="0"/>
              </a:spcAft>
              <a:defRPr/>
            </a:pPr>
            <a:r>
              <a:rPr lang="en-US" altLang="en-US"/>
              <a:t>Colostrum</a:t>
            </a:r>
          </a:p>
          <a:p>
            <a:pPr marL="2241550" lvl="4" indent="-412750" eaLnBrk="1" fontAlgn="auto" hangingPunct="1">
              <a:lnSpc>
                <a:spcPct val="90000"/>
              </a:lnSpc>
              <a:spcAft>
                <a:spcPts val="0"/>
              </a:spcAft>
              <a:defRPr/>
            </a:pPr>
            <a:r>
              <a:rPr lang="en-US" altLang="en-US"/>
              <a:t>Absorb antibodies via intestinal wall-</a:t>
            </a:r>
          </a:p>
          <a:p>
            <a:pPr marL="2241550" lvl="4" indent="-412750" eaLnBrk="1" fontAlgn="auto" hangingPunct="1">
              <a:lnSpc>
                <a:spcPct val="90000"/>
              </a:lnSpc>
              <a:spcAft>
                <a:spcPts val="0"/>
              </a:spcAft>
              <a:defRPr/>
            </a:pPr>
            <a:r>
              <a:rPr lang="en-US" altLang="en-US"/>
              <a:t>Lost after 3- 48 hours post birth</a:t>
            </a:r>
          </a:p>
          <a:p>
            <a:pPr marL="2241550" lvl="4" indent="-412750" eaLnBrk="1" fontAlgn="auto" hangingPunct="1">
              <a:lnSpc>
                <a:spcPct val="90000"/>
              </a:lnSpc>
              <a:spcAft>
                <a:spcPts val="0"/>
              </a:spcAft>
              <a:defRPr/>
            </a:pPr>
            <a:r>
              <a:rPr lang="en-US" altLang="en-US"/>
              <a:t>Lost over time</a:t>
            </a:r>
          </a:p>
          <a:p>
            <a:pPr marL="1409700" lvl="2" indent="-495300" eaLnBrk="1" fontAlgn="auto" hangingPunct="1">
              <a:lnSpc>
                <a:spcPct val="90000"/>
              </a:lnSpc>
              <a:spcAft>
                <a:spcPts val="0"/>
              </a:spcAft>
              <a:defRPr/>
            </a:pPr>
            <a:r>
              <a:rPr lang="en-US" altLang="en-US"/>
              <a:t>Actively developed- exposure to antigen</a:t>
            </a:r>
          </a:p>
          <a:p>
            <a:pPr marL="2241550" lvl="4" indent="-412750" eaLnBrk="1" fontAlgn="auto" hangingPunct="1">
              <a:lnSpc>
                <a:spcPct val="90000"/>
              </a:lnSpc>
              <a:spcAft>
                <a:spcPts val="0"/>
              </a:spcAft>
              <a:defRPr/>
            </a:pPr>
            <a:r>
              <a:rPr lang="en-US" altLang="en-US"/>
              <a:t>natural infection- disease then healing</a:t>
            </a:r>
          </a:p>
          <a:p>
            <a:pPr marL="2241550" lvl="4" indent="-412750" eaLnBrk="1" fontAlgn="auto" hangingPunct="1">
              <a:lnSpc>
                <a:spcPct val="90000"/>
              </a:lnSpc>
              <a:spcAft>
                <a:spcPts val="0"/>
              </a:spcAft>
              <a:defRPr/>
            </a:pPr>
            <a:r>
              <a:rPr lang="en-US" altLang="en-US"/>
              <a:t>Vaccination- length it lasts varies on vaccine and disease and animals response to vaccine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E86409C5-6B7F-BFD2-C85D-D28F8B5B3BEE}"/>
              </a:ext>
            </a:extLst>
          </p:cNvPr>
          <p:cNvSpPr>
            <a:spLocks noGrp="1" noChangeArrowheads="1"/>
          </p:cNvSpPr>
          <p:nvPr>
            <p:ph type="title"/>
          </p:nvPr>
        </p:nvSpPr>
        <p:spPr/>
        <p:txBody>
          <a:bodyPr/>
          <a:lstStyle/>
          <a:p>
            <a:pPr eaLnBrk="1" fontAlgn="auto" hangingPunct="1">
              <a:spcAft>
                <a:spcPts val="0"/>
              </a:spcAft>
              <a:defRPr/>
            </a:pPr>
            <a:r>
              <a:rPr lang="en-US" altLang="en-US" b="1"/>
              <a:t>BCS 8: </a:t>
            </a:r>
            <a:r>
              <a:rPr lang="en-US" altLang="en-US" b="1" i="1"/>
              <a:t>Fat or Obese.</a:t>
            </a:r>
          </a:p>
        </p:txBody>
      </p:sp>
      <p:sp>
        <p:nvSpPr>
          <p:cNvPr id="248835" name="Rectangle 3">
            <a:extLst>
              <a:ext uri="{FF2B5EF4-FFF2-40B4-BE49-F238E27FC236}">
                <a16:creationId xmlns:a16="http://schemas.microsoft.com/office/drawing/2014/main" id="{7134AADE-3F44-9476-16B9-EADC10D0D7E4}"/>
              </a:ext>
            </a:extLst>
          </p:cNvPr>
          <p:cNvSpPr>
            <a:spLocks noGrp="1" noChangeArrowheads="1"/>
          </p:cNvSpPr>
          <p:nvPr>
            <p:ph idx="1"/>
          </p:nvPr>
        </p:nvSpPr>
        <p:spPr/>
        <p:txBody>
          <a:bodyPr/>
          <a:lstStyle/>
          <a:p>
            <a:pPr eaLnBrk="1" fontAlgn="auto" hangingPunct="1">
              <a:spcAft>
                <a:spcPts val="0"/>
              </a:spcAft>
              <a:defRPr/>
            </a:pPr>
            <a:r>
              <a:rPr lang="en-US" altLang="en-US"/>
              <a:t>Cow is carrying too much condition. She will appear square in profile when viewed from behind. Tail head is lost in pones of fat. Fat deposits will be seen below vulva. Flanks appear deep due to fat fill, and brisket will be full of fat.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3">
            <a:extLst>
              <a:ext uri="{FF2B5EF4-FFF2-40B4-BE49-F238E27FC236}">
                <a16:creationId xmlns:a16="http://schemas.microsoft.com/office/drawing/2014/main" id="{AA02A47F-3663-157B-2549-109FE23FCE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0088" y="3140075"/>
            <a:ext cx="2663825" cy="1878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67" name="Picture 4">
            <a:extLst>
              <a:ext uri="{FF2B5EF4-FFF2-40B4-BE49-F238E27FC236}">
                <a16:creationId xmlns:a16="http://schemas.microsoft.com/office/drawing/2014/main" id="{786BA2CC-373F-6111-68ED-7AF9277CA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09800"/>
            <a:ext cx="11239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63C88746-BD45-9C14-AE24-739B195CC967}"/>
              </a:ext>
            </a:extLst>
          </p:cNvPr>
          <p:cNvSpPr>
            <a:spLocks noGrp="1" noChangeArrowheads="1"/>
          </p:cNvSpPr>
          <p:nvPr>
            <p:ph type="title"/>
          </p:nvPr>
        </p:nvSpPr>
        <p:spPr/>
        <p:txBody>
          <a:bodyPr/>
          <a:lstStyle/>
          <a:p>
            <a:pPr eaLnBrk="1" fontAlgn="auto" hangingPunct="1">
              <a:spcAft>
                <a:spcPts val="0"/>
              </a:spcAft>
              <a:defRPr/>
            </a:pPr>
            <a:r>
              <a:rPr lang="en-US" altLang="en-US" sz="3800" i="1"/>
              <a:t>BCS 9: Extremely </a:t>
            </a:r>
            <a:r>
              <a:rPr lang="en-US" altLang="en-US" sz="3800" b="1" i="1"/>
              <a:t>Fat or </a:t>
            </a:r>
            <a:r>
              <a:rPr lang="en-US" altLang="en-US" sz="3800" i="1"/>
              <a:t>Very Obese.</a:t>
            </a:r>
          </a:p>
        </p:txBody>
      </p:sp>
      <p:sp>
        <p:nvSpPr>
          <p:cNvPr id="250883" name="Rectangle 3">
            <a:extLst>
              <a:ext uri="{FF2B5EF4-FFF2-40B4-BE49-F238E27FC236}">
                <a16:creationId xmlns:a16="http://schemas.microsoft.com/office/drawing/2014/main" id="{2462F49D-5B4C-9FBD-B7DF-B2B916D06A48}"/>
              </a:ext>
            </a:extLst>
          </p:cNvPr>
          <p:cNvSpPr>
            <a:spLocks noGrp="1" noChangeArrowheads="1"/>
          </p:cNvSpPr>
          <p:nvPr>
            <p:ph idx="1"/>
          </p:nvPr>
        </p:nvSpPr>
        <p:spPr/>
        <p:txBody>
          <a:bodyPr/>
          <a:lstStyle/>
          <a:p>
            <a:pPr eaLnBrk="1" fontAlgn="auto" hangingPunct="1">
              <a:spcAft>
                <a:spcPts val="0"/>
              </a:spcAft>
              <a:defRPr/>
            </a:pPr>
            <a:r>
              <a:rPr lang="en-US" altLang="en-US"/>
              <a:t>Bone struc­ture is no longer visible from any aspect All defi­nition is lost. Brisket entirely distended with fat and neck appears short due to this. Pones of fat are obvious at many places on body. Loin, hip, and tailhead take on a "rippled" look due to excess fat.</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3">
            <a:extLst>
              <a:ext uri="{FF2B5EF4-FFF2-40B4-BE49-F238E27FC236}">
                <a16:creationId xmlns:a16="http://schemas.microsoft.com/office/drawing/2014/main" id="{11D257AE-FA1D-FC42-E204-7529E1253E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0250" y="3159125"/>
            <a:ext cx="2603500" cy="1839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6915" name="Picture 4">
            <a:extLst>
              <a:ext uri="{FF2B5EF4-FFF2-40B4-BE49-F238E27FC236}">
                <a16:creationId xmlns:a16="http://schemas.microsoft.com/office/drawing/2014/main" id="{6EE41E62-0533-D73A-E786-EE78B6538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67000"/>
            <a:ext cx="1295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1" name="Rectangle 20">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Online Media 11" title="Beef Cattle Body Condition Scoring Process">
            <a:hlinkClick r:id="" action="ppaction://media"/>
            <a:extLst>
              <a:ext uri="{FF2B5EF4-FFF2-40B4-BE49-F238E27FC236}">
                <a16:creationId xmlns:a16="http://schemas.microsoft.com/office/drawing/2014/main" id="{127C4404-EBA5-C9BF-14C3-180444E6C124}"/>
              </a:ext>
            </a:extLst>
          </p:cNvPr>
          <p:cNvPicPr>
            <a:picLocks noGrp="1" noRot="1" noChangeAspect="1"/>
          </p:cNvPicPr>
          <p:nvPr>
            <p:ph sz="quarter" idx="13"/>
            <a:videoFile r:link="rId1"/>
          </p:nvPr>
        </p:nvPicPr>
        <p:blipFill>
          <a:blip r:embed="rId5"/>
          <a:stretch>
            <a:fillRect/>
          </a:stretch>
        </p:blipFill>
        <p:spPr>
          <a:xfrm>
            <a:off x="720090" y="2155918"/>
            <a:ext cx="4501824" cy="25435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0F051E31-0803-0563-123E-7D3C1428FB87}"/>
              </a:ext>
            </a:extLst>
          </p:cNvPr>
          <p:cNvSpPr>
            <a:spLocks noGrp="1"/>
          </p:cNvSpPr>
          <p:nvPr>
            <p:ph type="title"/>
          </p:nvPr>
        </p:nvSpPr>
        <p:spPr>
          <a:xfrm>
            <a:off x="5677786" y="957486"/>
            <a:ext cx="2780883" cy="3131913"/>
          </a:xfrm>
        </p:spPr>
        <p:txBody>
          <a:bodyPr vert="horz" lIns="91440" tIns="45720" rIns="91440" bIns="45720" rtlCol="0" anchor="b">
            <a:normAutofit/>
          </a:bodyPr>
          <a:lstStyle/>
          <a:p>
            <a:pPr eaLnBrk="1" hangingPunct="1"/>
            <a:r>
              <a:rPr lang="en-US" sz="4800"/>
              <a:t>How to body score</a:t>
            </a:r>
          </a:p>
        </p:txBody>
      </p:sp>
    </p:spTree>
    <p:extLst>
      <p:ext uri="{BB962C8B-B14F-4D97-AF65-F5344CB8AC3E}">
        <p14:creationId xmlns:p14="http://schemas.microsoft.com/office/powerpoint/2010/main" val="21703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33" name="Picture 2">
            <a:extLst>
              <a:ext uri="{FF2B5EF4-FFF2-40B4-BE49-F238E27FC236}">
                <a16:creationId xmlns:a16="http://schemas.microsoft.com/office/drawing/2014/main" id="{55185833-50A1-4075-9C90-F6E7B153AE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34">
            <a:extLst>
              <a:ext uri="{FF2B5EF4-FFF2-40B4-BE49-F238E27FC236}">
                <a16:creationId xmlns:a16="http://schemas.microsoft.com/office/drawing/2014/main" id="{680F41EF-72A4-4DA7-9DEB-C487B2512F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037" name="Rectangle 1036">
            <a:extLst>
              <a:ext uri="{FF2B5EF4-FFF2-40B4-BE49-F238E27FC236}">
                <a16:creationId xmlns:a16="http://schemas.microsoft.com/office/drawing/2014/main" id="{3388DE1D-1A71-4E31-AAED-0471F9983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9" name="Picture 2">
            <a:extLst>
              <a:ext uri="{FF2B5EF4-FFF2-40B4-BE49-F238E27FC236}">
                <a16:creationId xmlns:a16="http://schemas.microsoft.com/office/drawing/2014/main" id="{1904FE47-B3A5-4844-9F20-6A8853C2EB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4797C60-7B36-F3E5-1168-027C68A15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683" r="3" b="12765"/>
          <a:stretch/>
        </p:blipFill>
        <p:spPr bwMode="auto">
          <a:xfrm>
            <a:off x="20" y="10"/>
            <a:ext cx="3018550" cy="3428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52EF1D9-824C-EA10-9268-2C59C5854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250" r="33009" b="1"/>
          <a:stretch/>
        </p:blipFill>
        <p:spPr bwMode="auto">
          <a:xfrm>
            <a:off x="-2382" y="3428998"/>
            <a:ext cx="2897982" cy="3429001"/>
          </a:xfrm>
          <a:prstGeom prst="rect">
            <a:avLst/>
          </a:prstGeom>
          <a:noFill/>
          <a:extLst>
            <a:ext uri="{909E8E84-426E-40DD-AFC4-6F175D3DCCD1}">
              <a14:hiddenFill xmlns:a14="http://schemas.microsoft.com/office/drawing/2010/main">
                <a:solidFill>
                  <a:srgbClr val="FFFFFF"/>
                </a:solidFill>
              </a14:hiddenFill>
            </a:ext>
          </a:extLst>
        </p:spPr>
      </p:pic>
      <p:cxnSp>
        <p:nvCxnSpPr>
          <p:cNvPr id="1041" name="Straight Connector 1040">
            <a:extLst>
              <a:ext uri="{FF2B5EF4-FFF2-40B4-BE49-F238E27FC236}">
                <a16:creationId xmlns:a16="http://schemas.microsoft.com/office/drawing/2014/main" id="{D02BA5CC-2AC9-4650-8EF2-2F935A2912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5" idx="1"/>
          </p:cNvCxnSpPr>
          <p:nvPr>
            <p:extLst>
              <p:ext uri="{386F3935-93C4-4BCD-93E2-E3B085C9AB24}">
                <p16:designElem xmlns:p16="http://schemas.microsoft.com/office/powerpoint/2015/main" val="1"/>
              </p:ext>
            </p:extLst>
          </p:nvPr>
        </p:nvCxnSpPr>
        <p:spPr>
          <a:xfrm flipV="1">
            <a:off x="32455" y="3428999"/>
            <a:ext cx="2986115"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1043" name="Rectangle 1042">
            <a:extLst>
              <a:ext uri="{FF2B5EF4-FFF2-40B4-BE49-F238E27FC236}">
                <a16:creationId xmlns:a16="http://schemas.microsoft.com/office/drawing/2014/main" id="{D186EF0F-263A-4E77-AECD-826735E61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5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1044">
            <a:extLst>
              <a:ext uri="{FF2B5EF4-FFF2-40B4-BE49-F238E27FC236}">
                <a16:creationId xmlns:a16="http://schemas.microsoft.com/office/drawing/2014/main" id="{9EBCB54A-5AE5-4CDA-BFC3-7B3D028285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305FAE-2EBA-64FC-003C-60F0462E0CA2}"/>
              </a:ext>
            </a:extLst>
          </p:cNvPr>
          <p:cNvSpPr>
            <a:spLocks noGrp="1"/>
          </p:cNvSpPr>
          <p:nvPr>
            <p:ph type="title"/>
          </p:nvPr>
        </p:nvSpPr>
        <p:spPr>
          <a:xfrm>
            <a:off x="3400948" y="618517"/>
            <a:ext cx="5004665" cy="1596177"/>
          </a:xfrm>
        </p:spPr>
        <p:txBody>
          <a:bodyPr vert="horz" lIns="91440" tIns="45720" rIns="91440" bIns="45720" rtlCol="0" anchor="ctr">
            <a:normAutofit/>
          </a:bodyPr>
          <a:lstStyle/>
          <a:p>
            <a:pPr eaLnBrk="1" hangingPunct="1"/>
            <a:r>
              <a:rPr lang="en-US" sz="3600" dirty="0"/>
              <a:t>What is this </a:t>
            </a:r>
            <a:r>
              <a:rPr lang="en-US" sz="3600" dirty="0" err="1"/>
              <a:t>bcs</a:t>
            </a:r>
            <a:r>
              <a:rPr lang="en-US" sz="3600" dirty="0"/>
              <a:t>?</a:t>
            </a:r>
          </a:p>
        </p:txBody>
      </p:sp>
    </p:spTree>
    <p:extLst>
      <p:ext uri="{BB962C8B-B14F-4D97-AF65-F5344CB8AC3E}">
        <p14:creationId xmlns:p14="http://schemas.microsoft.com/office/powerpoint/2010/main" val="8110348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C043C-49A2-C482-9F84-0E616A9EE3B3}"/>
              </a:ext>
            </a:extLst>
          </p:cNvPr>
          <p:cNvSpPr>
            <a:spLocks noGrp="1"/>
          </p:cNvSpPr>
          <p:nvPr>
            <p:ph type="ctrTitle"/>
          </p:nvPr>
        </p:nvSpPr>
        <p:spPr>
          <a:xfrm>
            <a:off x="1312863" y="1300163"/>
            <a:ext cx="6518275" cy="2509837"/>
          </a:xfrm>
        </p:spPr>
        <p:txBody>
          <a:bodyPr/>
          <a:lstStyle/>
          <a:p>
            <a:pPr eaLnBrk="1" fontAlgn="auto" hangingPunct="1">
              <a:spcAft>
                <a:spcPts val="0"/>
              </a:spcAft>
              <a:defRPr/>
            </a:pPr>
            <a:r>
              <a:rPr lang="en-US" dirty="0"/>
              <a:t>KEY Husbandry Factors</a:t>
            </a:r>
          </a:p>
        </p:txBody>
      </p:sp>
      <p:sp>
        <p:nvSpPr>
          <p:cNvPr id="3" name="Subtitle 2">
            <a:extLst>
              <a:ext uri="{FF2B5EF4-FFF2-40B4-BE49-F238E27FC236}">
                <a16:creationId xmlns:a16="http://schemas.microsoft.com/office/drawing/2014/main" id="{92491EA8-B396-888C-FC42-044934D234B8}"/>
              </a:ext>
            </a:extLst>
          </p:cNvPr>
          <p:cNvSpPr>
            <a:spLocks noGrp="1"/>
          </p:cNvSpPr>
          <p:nvPr>
            <p:ph type="subTitle" idx="1"/>
          </p:nvPr>
        </p:nvSpPr>
        <p:spPr>
          <a:xfrm>
            <a:off x="1312863" y="3886200"/>
            <a:ext cx="6518275" cy="1371600"/>
          </a:xfrm>
        </p:spPr>
        <p:txBody>
          <a:bodyPr/>
          <a:lstStyle/>
          <a:p>
            <a:pPr eaLnBrk="1" fontAlgn="auto" hangingPunct="1">
              <a:spcAft>
                <a:spcPts val="0"/>
              </a:spcAft>
              <a:defRPr/>
            </a:pPr>
            <a:r>
              <a:rPr lang="en-US" dirty="0"/>
              <a:t>Basics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98B4-8A4E-3373-2103-79B7178DF70F}"/>
              </a:ext>
            </a:extLst>
          </p:cNvPr>
          <p:cNvSpPr>
            <a:spLocks noGrp="1"/>
          </p:cNvSpPr>
          <p:nvPr>
            <p:ph type="title"/>
          </p:nvPr>
        </p:nvSpPr>
        <p:spPr/>
        <p:txBody>
          <a:bodyPr/>
          <a:lstStyle/>
          <a:p>
            <a:pPr eaLnBrk="1" fontAlgn="auto" hangingPunct="1">
              <a:spcAft>
                <a:spcPts val="0"/>
              </a:spcAft>
              <a:defRPr/>
            </a:pPr>
            <a:r>
              <a:rPr lang="en-US" dirty="0"/>
              <a:t>Selection of breeding stock</a:t>
            </a:r>
          </a:p>
        </p:txBody>
      </p:sp>
      <p:sp>
        <p:nvSpPr>
          <p:cNvPr id="3" name="Content Placeholder 2">
            <a:extLst>
              <a:ext uri="{FF2B5EF4-FFF2-40B4-BE49-F238E27FC236}">
                <a16:creationId xmlns:a16="http://schemas.microsoft.com/office/drawing/2014/main" id="{4BCE6200-32B9-A5AC-608F-5A07D879A33F}"/>
              </a:ext>
            </a:extLst>
          </p:cNvPr>
          <p:cNvSpPr>
            <a:spLocks noGrp="1"/>
          </p:cNvSpPr>
          <p:nvPr>
            <p:ph idx="1"/>
          </p:nvPr>
        </p:nvSpPr>
        <p:spPr/>
        <p:txBody>
          <a:bodyPr>
            <a:normAutofit fontScale="70000" lnSpcReduction="20000"/>
          </a:bodyPr>
          <a:lstStyle/>
          <a:p>
            <a:pPr eaLnBrk="1" fontAlgn="auto" hangingPunct="1">
              <a:spcAft>
                <a:spcPts val="0"/>
              </a:spcAft>
              <a:defRPr/>
            </a:pPr>
            <a:r>
              <a:rPr lang="en-US" dirty="0"/>
              <a:t>Breeding stock ratio is 1 Bull – 25 Cows</a:t>
            </a:r>
          </a:p>
          <a:p>
            <a:pPr eaLnBrk="1" fontAlgn="auto" hangingPunct="1">
              <a:spcAft>
                <a:spcPts val="0"/>
              </a:spcAft>
              <a:defRPr/>
            </a:pPr>
            <a:r>
              <a:rPr lang="en-US" dirty="0"/>
              <a:t>Cows: Should have the following body characteristics:</a:t>
            </a:r>
          </a:p>
          <a:p>
            <a:pPr lvl="1" eaLnBrk="1" fontAlgn="auto" hangingPunct="1">
              <a:spcAft>
                <a:spcPts val="0"/>
              </a:spcAft>
              <a:defRPr/>
            </a:pPr>
            <a:r>
              <a:rPr lang="en-US" dirty="0"/>
              <a:t>Well-developed udder and teats,</a:t>
            </a:r>
          </a:p>
          <a:p>
            <a:pPr lvl="1" eaLnBrk="1" fontAlgn="auto" hangingPunct="1">
              <a:spcAft>
                <a:spcPts val="0"/>
              </a:spcAft>
              <a:defRPr/>
            </a:pPr>
            <a:r>
              <a:rPr lang="en-US" dirty="0"/>
              <a:t>Large hind quarters,</a:t>
            </a:r>
          </a:p>
          <a:p>
            <a:pPr lvl="1" eaLnBrk="1" fontAlgn="auto" hangingPunct="1">
              <a:spcAft>
                <a:spcPts val="0"/>
              </a:spcAft>
              <a:defRPr/>
            </a:pPr>
            <a:r>
              <a:rPr lang="en-US" dirty="0"/>
              <a:t>Docile with good mothering ability,</a:t>
            </a:r>
          </a:p>
          <a:p>
            <a:pPr lvl="1" eaLnBrk="1" fontAlgn="auto" hangingPunct="1">
              <a:spcAft>
                <a:spcPts val="0"/>
              </a:spcAft>
              <a:defRPr/>
            </a:pPr>
            <a:r>
              <a:rPr lang="en-US" dirty="0"/>
              <a:t>Good body conformation.</a:t>
            </a:r>
          </a:p>
          <a:p>
            <a:pPr eaLnBrk="1" fontAlgn="auto" hangingPunct="1">
              <a:spcAft>
                <a:spcPts val="0"/>
              </a:spcAft>
              <a:defRPr/>
            </a:pPr>
            <a:r>
              <a:rPr lang="en-US" dirty="0"/>
              <a:t>Bulls: Should have the following body characteristics; </a:t>
            </a:r>
          </a:p>
          <a:p>
            <a:pPr lvl="1" eaLnBrk="1" fontAlgn="auto" hangingPunct="1">
              <a:spcAft>
                <a:spcPts val="0"/>
              </a:spcAft>
              <a:defRPr/>
            </a:pPr>
            <a:r>
              <a:rPr lang="en-US" dirty="0"/>
              <a:t>Well developed 2 testes of equal size</a:t>
            </a:r>
          </a:p>
          <a:p>
            <a:pPr lvl="1" eaLnBrk="1" fontAlgn="auto" hangingPunct="1">
              <a:spcAft>
                <a:spcPts val="0"/>
              </a:spcAft>
              <a:defRPr/>
            </a:pPr>
            <a:r>
              <a:rPr lang="en-US" dirty="0"/>
              <a:t>Very strong hind legs</a:t>
            </a:r>
          </a:p>
          <a:p>
            <a:pPr lvl="1" eaLnBrk="1" fontAlgn="auto" hangingPunct="1">
              <a:spcAft>
                <a:spcPts val="0"/>
              </a:spcAft>
              <a:defRPr/>
            </a:pPr>
            <a:r>
              <a:rPr lang="en-US" dirty="0"/>
              <a:t>Very active and not shy (neither allow any bull to cross a cow nor cross itself)</a:t>
            </a:r>
          </a:p>
          <a:p>
            <a:pPr lvl="1" eaLnBrk="1" fontAlgn="auto" hangingPunct="1">
              <a:spcAft>
                <a:spcPts val="0"/>
              </a:spcAft>
              <a:defRPr/>
            </a:pPr>
            <a:r>
              <a:rPr lang="en-US" dirty="0"/>
              <a:t>Well built with good body conformation.</a:t>
            </a:r>
          </a:p>
          <a:p>
            <a:pPr eaLnBrk="1" fontAlgn="auto" hangingPunct="1">
              <a:spcAft>
                <a:spcPts val="0"/>
              </a:spcAft>
              <a:defRPr/>
            </a:pPr>
            <a:endParaRPr 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2E2165C7-9AC1-6E1B-5E20-14BB96844C75}"/>
              </a:ext>
            </a:extLst>
          </p:cNvPr>
          <p:cNvSpPr>
            <a:spLocks noGrp="1" noChangeArrowheads="1"/>
          </p:cNvSpPr>
          <p:nvPr>
            <p:ph type="title"/>
          </p:nvPr>
        </p:nvSpPr>
        <p:spPr/>
        <p:txBody>
          <a:bodyPr/>
          <a:lstStyle/>
          <a:p>
            <a:pPr eaLnBrk="1" fontAlgn="auto" hangingPunct="1">
              <a:spcAft>
                <a:spcPts val="0"/>
              </a:spcAft>
              <a:defRPr/>
            </a:pPr>
            <a:r>
              <a:rPr lang="en-US" altLang="en-US" sz="3800"/>
              <a:t>Bull must be capable of </a:t>
            </a:r>
            <a:br>
              <a:rPr lang="en-US" altLang="en-US" sz="3800"/>
            </a:br>
            <a:endParaRPr lang="en-US" altLang="en-US" sz="3800"/>
          </a:p>
        </p:txBody>
      </p:sp>
      <p:sp>
        <p:nvSpPr>
          <p:cNvPr id="171011" name="Rectangle 3">
            <a:extLst>
              <a:ext uri="{FF2B5EF4-FFF2-40B4-BE49-F238E27FC236}">
                <a16:creationId xmlns:a16="http://schemas.microsoft.com/office/drawing/2014/main" id="{E00838CE-9C3C-6658-6FB1-7A2CEA7AEED5}"/>
              </a:ext>
            </a:extLst>
          </p:cNvPr>
          <p:cNvSpPr>
            <a:spLocks noGrp="1" noChangeArrowheads="1"/>
          </p:cNvSpPr>
          <p:nvPr>
            <p:ph idx="1"/>
          </p:nvPr>
        </p:nvSpPr>
        <p:spPr/>
        <p:txBody>
          <a:bodyPr/>
          <a:lstStyle/>
          <a:p>
            <a:pPr lvl="3" eaLnBrk="1" fontAlgn="auto" hangingPunct="1">
              <a:spcAft>
                <a:spcPts val="0"/>
              </a:spcAft>
              <a:defRPr/>
            </a:pPr>
            <a:r>
              <a:rPr lang="en-US" altLang="en-US"/>
              <a:t>Producing fertile sperm</a:t>
            </a:r>
          </a:p>
          <a:p>
            <a:pPr lvl="3" eaLnBrk="1" fontAlgn="auto" hangingPunct="1">
              <a:spcAft>
                <a:spcPts val="0"/>
              </a:spcAft>
              <a:defRPr/>
            </a:pPr>
            <a:r>
              <a:rPr lang="en-US" altLang="en-US"/>
              <a:t>Mounting</a:t>
            </a:r>
          </a:p>
          <a:p>
            <a:pPr lvl="3" eaLnBrk="1" fontAlgn="auto" hangingPunct="1">
              <a:spcAft>
                <a:spcPts val="0"/>
              </a:spcAft>
              <a:defRPr/>
            </a:pPr>
            <a:r>
              <a:rPr lang="en-US" altLang="en-US"/>
              <a:t>Erection</a:t>
            </a:r>
          </a:p>
          <a:p>
            <a:pPr lvl="3" eaLnBrk="1" fontAlgn="auto" hangingPunct="1">
              <a:spcAft>
                <a:spcPts val="0"/>
              </a:spcAft>
              <a:defRPr/>
            </a:pPr>
            <a:r>
              <a:rPr lang="en-US" altLang="en-US"/>
              <a:t>Ejaculation</a:t>
            </a:r>
          </a:p>
          <a:p>
            <a:pPr lvl="3" eaLnBrk="1" fontAlgn="auto" hangingPunct="1">
              <a:spcAft>
                <a:spcPts val="0"/>
              </a:spcAft>
              <a:defRPr/>
            </a:pPr>
            <a:r>
              <a:rPr lang="en-US" altLang="en-US"/>
              <a:t>Settling a cow</a:t>
            </a:r>
          </a:p>
          <a:p>
            <a:pPr lvl="3" eaLnBrk="1" fontAlgn="auto" hangingPunct="1">
              <a:spcAft>
                <a:spcPts val="0"/>
              </a:spcAft>
              <a:defRPr/>
            </a:pPr>
            <a:r>
              <a:rPr lang="en-US" altLang="en-US"/>
              <a:t>Siring efficient, fast-growing calves.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98E3B-21C4-F80C-D4E8-BECE4EBBE904}"/>
              </a:ext>
            </a:extLst>
          </p:cNvPr>
          <p:cNvSpPr>
            <a:spLocks noGrp="1"/>
          </p:cNvSpPr>
          <p:nvPr>
            <p:ph type="title"/>
          </p:nvPr>
        </p:nvSpPr>
        <p:spPr/>
        <p:txBody>
          <a:bodyPr/>
          <a:lstStyle/>
          <a:p>
            <a:pPr eaLnBrk="1" fontAlgn="auto" hangingPunct="1">
              <a:spcAft>
                <a:spcPts val="0"/>
              </a:spcAft>
              <a:defRPr/>
            </a:pPr>
            <a:r>
              <a:rPr lang="en-US" dirty="0"/>
              <a:t>Land acquisition</a:t>
            </a:r>
          </a:p>
        </p:txBody>
      </p:sp>
      <p:sp>
        <p:nvSpPr>
          <p:cNvPr id="3" name="Content Placeholder 2">
            <a:extLst>
              <a:ext uri="{FF2B5EF4-FFF2-40B4-BE49-F238E27FC236}">
                <a16:creationId xmlns:a16="http://schemas.microsoft.com/office/drawing/2014/main" id="{E981486C-8BFC-CB82-DD10-79B9A342BC9F}"/>
              </a:ext>
            </a:extLst>
          </p:cNvPr>
          <p:cNvSpPr>
            <a:spLocks noGrp="1"/>
          </p:cNvSpPr>
          <p:nvPr>
            <p:ph idx="1"/>
          </p:nvPr>
        </p:nvSpPr>
        <p:spPr/>
        <p:txBody>
          <a:bodyPr/>
          <a:lstStyle/>
          <a:p>
            <a:pPr eaLnBrk="1" fontAlgn="auto" hangingPunct="1">
              <a:spcAft>
                <a:spcPts val="0"/>
              </a:spcAft>
              <a:defRPr/>
            </a:pPr>
            <a:r>
              <a:rPr lang="en-US" dirty="0"/>
              <a:t>Factors to consider in selecting a site for cattle production include the following:</a:t>
            </a:r>
          </a:p>
          <a:p>
            <a:pPr lvl="1" eaLnBrk="1" fontAlgn="auto" hangingPunct="1">
              <a:spcAft>
                <a:spcPts val="0"/>
              </a:spcAft>
              <a:defRPr/>
            </a:pPr>
            <a:r>
              <a:rPr lang="en-US" dirty="0"/>
              <a:t>Distance to neighboring residences – 1-2 km.</a:t>
            </a:r>
          </a:p>
          <a:p>
            <a:pPr lvl="1" eaLnBrk="1" fontAlgn="auto" hangingPunct="1">
              <a:spcAft>
                <a:spcPts val="0"/>
              </a:spcAft>
              <a:defRPr/>
            </a:pPr>
            <a:r>
              <a:rPr lang="en-US" dirty="0"/>
              <a:t>Nearness to a regular water source.</a:t>
            </a:r>
          </a:p>
          <a:p>
            <a:pPr lvl="1" eaLnBrk="1" fontAlgn="auto" hangingPunct="1">
              <a:spcAft>
                <a:spcPts val="0"/>
              </a:spcAft>
              <a:defRPr/>
            </a:pPr>
            <a:r>
              <a:rPr lang="en-US" dirty="0"/>
              <a:t>The land should have a slope of about 2 to 5 percent (gradient) for good drainage.</a:t>
            </a:r>
          </a:p>
          <a:p>
            <a:pPr lvl="1" eaLnBrk="1" fontAlgn="auto" hangingPunct="1">
              <a:spcAft>
                <a:spcPts val="0"/>
              </a:spcAft>
              <a:defRPr/>
            </a:pPr>
            <a:r>
              <a:rPr lang="en-US" dirty="0"/>
              <a:t>Soil type should be sandy loam.</a:t>
            </a:r>
          </a:p>
          <a:p>
            <a:pPr lvl="1" eaLnBrk="1" fontAlgn="auto" hangingPunct="1">
              <a:spcAft>
                <a:spcPts val="0"/>
              </a:spcAft>
              <a:defRPr/>
            </a:pPr>
            <a:r>
              <a:rPr lang="en-US" dirty="0"/>
              <a:t>Should be easily accessible.</a:t>
            </a:r>
          </a:p>
          <a:p>
            <a:pPr eaLnBrk="1" fontAlgn="auto" hangingPunct="1">
              <a:spcAft>
                <a:spcPts val="0"/>
              </a:spcAft>
              <a:defRP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8B57787-226F-567E-354E-E48FB39AB753}"/>
              </a:ext>
            </a:extLst>
          </p:cNvPr>
          <p:cNvSpPr>
            <a:spLocks noGrp="1" noChangeArrowheads="1"/>
          </p:cNvSpPr>
          <p:nvPr>
            <p:ph type="title"/>
          </p:nvPr>
        </p:nvSpPr>
        <p:spPr/>
        <p:txBody>
          <a:bodyPr/>
          <a:lstStyle/>
          <a:p>
            <a:pPr eaLnBrk="1" fontAlgn="auto" hangingPunct="1">
              <a:spcAft>
                <a:spcPts val="0"/>
              </a:spcAft>
              <a:defRPr/>
            </a:pPr>
            <a:r>
              <a:rPr lang="en-US" altLang="en-US"/>
              <a:t>Resistance</a:t>
            </a:r>
          </a:p>
        </p:txBody>
      </p:sp>
      <p:sp>
        <p:nvSpPr>
          <p:cNvPr id="27651" name="Rectangle 3">
            <a:extLst>
              <a:ext uri="{FF2B5EF4-FFF2-40B4-BE49-F238E27FC236}">
                <a16:creationId xmlns:a16="http://schemas.microsoft.com/office/drawing/2014/main" id="{54E40D27-D760-017A-9486-3517A68BE1E2}"/>
              </a:ext>
            </a:extLst>
          </p:cNvPr>
          <p:cNvSpPr>
            <a:spLocks noGrp="1" noChangeArrowheads="1"/>
          </p:cNvSpPr>
          <p:nvPr>
            <p:ph idx="1"/>
          </p:nvPr>
        </p:nvSpPr>
        <p:spPr/>
        <p:txBody>
          <a:bodyPr/>
          <a:lstStyle/>
          <a:p>
            <a:pPr marL="609600" indent="-609600" eaLnBrk="1" fontAlgn="auto" hangingPunct="1">
              <a:spcAft>
                <a:spcPts val="0"/>
              </a:spcAft>
              <a:defRPr/>
            </a:pPr>
            <a:r>
              <a:rPr lang="en-US" altLang="en-US"/>
              <a:t>Natural immunity</a:t>
            </a:r>
          </a:p>
          <a:p>
            <a:pPr marL="990600" lvl="1" indent="-533400" eaLnBrk="1" fontAlgn="auto" hangingPunct="1">
              <a:spcAft>
                <a:spcPts val="0"/>
              </a:spcAft>
              <a:defRPr/>
            </a:pPr>
            <a:r>
              <a:rPr lang="en-US" altLang="en-US"/>
              <a:t>Species dependent</a:t>
            </a:r>
          </a:p>
          <a:p>
            <a:pPr marL="990600" lvl="1" indent="-533400" eaLnBrk="1" fontAlgn="auto" hangingPunct="1">
              <a:spcAft>
                <a:spcPts val="0"/>
              </a:spcAft>
              <a:defRPr/>
            </a:pPr>
            <a:r>
              <a:rPr lang="en-US" altLang="en-US"/>
              <a:t>Age, environment, nutrition, fatigue, and genetic makeup</a:t>
            </a:r>
          </a:p>
          <a:p>
            <a:pPr marL="609600" indent="-609600" eaLnBrk="1" fontAlgn="auto" hangingPunct="1">
              <a:spcAft>
                <a:spcPts val="0"/>
              </a:spcAft>
              <a:defRPr/>
            </a:pPr>
            <a:endParaRPr lang="en-US" alt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9F5D-53A8-456D-F832-E475BC3656D2}"/>
              </a:ext>
            </a:extLst>
          </p:cNvPr>
          <p:cNvSpPr>
            <a:spLocks noGrp="1"/>
          </p:cNvSpPr>
          <p:nvPr>
            <p:ph type="title"/>
          </p:nvPr>
        </p:nvSpPr>
        <p:spPr/>
        <p:txBody>
          <a:bodyPr/>
          <a:lstStyle/>
          <a:p>
            <a:pPr eaLnBrk="1" fontAlgn="auto" hangingPunct="1">
              <a:spcAft>
                <a:spcPts val="0"/>
              </a:spcAft>
              <a:defRPr/>
            </a:pPr>
            <a:r>
              <a:rPr lang="en-US" dirty="0"/>
              <a:t>Housing and equipment</a:t>
            </a:r>
          </a:p>
        </p:txBody>
      </p:sp>
      <p:sp>
        <p:nvSpPr>
          <p:cNvPr id="3" name="Content Placeholder 2">
            <a:extLst>
              <a:ext uri="{FF2B5EF4-FFF2-40B4-BE49-F238E27FC236}">
                <a16:creationId xmlns:a16="http://schemas.microsoft.com/office/drawing/2014/main" id="{DCF4F57E-AEE5-266B-9ACA-9473739284C2}"/>
              </a:ext>
            </a:extLst>
          </p:cNvPr>
          <p:cNvSpPr>
            <a:spLocks noGrp="1"/>
          </p:cNvSpPr>
          <p:nvPr>
            <p:ph idx="1"/>
          </p:nvPr>
        </p:nvSpPr>
        <p:spPr/>
        <p:txBody>
          <a:bodyPr>
            <a:normAutofit fontScale="62500" lnSpcReduction="20000"/>
          </a:bodyPr>
          <a:lstStyle/>
          <a:p>
            <a:pPr eaLnBrk="1" fontAlgn="auto" hangingPunct="1">
              <a:spcAft>
                <a:spcPts val="0"/>
              </a:spcAft>
              <a:defRPr/>
            </a:pPr>
            <a:r>
              <a:rPr lang="en-US" dirty="0"/>
              <a:t>Basic requirements for a standard housing:</a:t>
            </a:r>
          </a:p>
          <a:p>
            <a:pPr lvl="1" eaLnBrk="1" fontAlgn="auto" hangingPunct="1">
              <a:spcAft>
                <a:spcPts val="0"/>
              </a:spcAft>
              <a:defRPr/>
            </a:pPr>
            <a:r>
              <a:rPr lang="en-US" dirty="0"/>
              <a:t>Positioning of the housing should be oriented length wise in the East to West direction (</a:t>
            </a:r>
            <a:r>
              <a:rPr lang="en-US" dirty="0" err="1"/>
              <a:t>ie</a:t>
            </a:r>
            <a:r>
              <a:rPr lang="en-US" dirty="0"/>
              <a:t>. against the direction of the sun rise and set) to allow for good shade, ventilation and air circulation within the house.</a:t>
            </a:r>
          </a:p>
          <a:p>
            <a:pPr lvl="1" eaLnBrk="1" fontAlgn="auto" hangingPunct="1">
              <a:spcAft>
                <a:spcPts val="0"/>
              </a:spcAft>
              <a:defRPr/>
            </a:pPr>
            <a:r>
              <a:rPr lang="en-US" dirty="0"/>
              <a:t>Provide dip for control of </a:t>
            </a:r>
            <a:r>
              <a:rPr lang="en-US" dirty="0" err="1"/>
              <a:t>ecto</a:t>
            </a:r>
            <a:r>
              <a:rPr lang="en-US" dirty="0"/>
              <a:t>-parasites.</a:t>
            </a:r>
          </a:p>
          <a:p>
            <a:pPr lvl="1" eaLnBrk="1" fontAlgn="auto" hangingPunct="1">
              <a:spcAft>
                <a:spcPts val="0"/>
              </a:spcAft>
              <a:defRPr/>
            </a:pPr>
            <a:r>
              <a:rPr lang="en-US" dirty="0"/>
              <a:t>Provide foot-baths and changing rooms for workers and visitors. (Bio-security)</a:t>
            </a:r>
          </a:p>
          <a:p>
            <a:pPr lvl="1" eaLnBrk="1" fontAlgn="auto" hangingPunct="1">
              <a:spcAft>
                <a:spcPts val="0"/>
              </a:spcAft>
              <a:defRPr/>
            </a:pPr>
            <a:r>
              <a:rPr lang="en-US" dirty="0"/>
              <a:t>Provide different sections/compartments within the structure (to house the breeding stock, growing animals and sick animals separately).</a:t>
            </a:r>
          </a:p>
          <a:p>
            <a:pPr lvl="1" eaLnBrk="1" fontAlgn="auto" hangingPunct="1">
              <a:spcAft>
                <a:spcPts val="0"/>
              </a:spcAft>
              <a:defRPr/>
            </a:pPr>
            <a:r>
              <a:rPr lang="en-US" dirty="0"/>
              <a:t>The house must be structured in a form that movement of humans as well as animals is from the section of young animals to older ones and not the other way round.</a:t>
            </a:r>
          </a:p>
          <a:p>
            <a:pPr lvl="1" eaLnBrk="1" fontAlgn="auto" hangingPunct="1">
              <a:spcAft>
                <a:spcPts val="0"/>
              </a:spcAft>
              <a:defRPr/>
            </a:pPr>
            <a:r>
              <a:rPr lang="en-US" dirty="0"/>
              <a:t>The house must be well secured to prevent undesirable elements such as vectors (pests, rodents and insects) and robbers from entering.</a:t>
            </a:r>
          </a:p>
          <a:p>
            <a:pPr lvl="1" eaLnBrk="1" fontAlgn="auto" hangingPunct="1">
              <a:spcAft>
                <a:spcPts val="0"/>
              </a:spcAft>
              <a:defRPr/>
            </a:pPr>
            <a:r>
              <a:rPr lang="en-US" dirty="0"/>
              <a:t>Floor should neither be smooth nor very rough to </a:t>
            </a:r>
            <a:r>
              <a:rPr lang="en-US" dirty="0" err="1"/>
              <a:t>harbour</a:t>
            </a:r>
            <a:r>
              <a:rPr lang="en-US" dirty="0"/>
              <a:t> pathogens or hamper cleaning</a:t>
            </a:r>
          </a:p>
          <a:p>
            <a:pPr lvl="1" eaLnBrk="1" fontAlgn="auto" hangingPunct="1">
              <a:spcAft>
                <a:spcPts val="0"/>
              </a:spcAft>
              <a:defRPr/>
            </a:pPr>
            <a:r>
              <a:rPr lang="en-US" dirty="0"/>
              <a:t>Floor must slope towards the drainage outlet of the pen for easy flow of liquid substances.</a:t>
            </a:r>
          </a:p>
          <a:p>
            <a:pPr eaLnBrk="1" fontAlgn="auto" hangingPunct="1">
              <a:spcAft>
                <a:spcPts val="0"/>
              </a:spcAft>
              <a:defRPr/>
            </a:pPr>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69B16-76A5-AA82-8AFE-D033FF177F7F}"/>
              </a:ext>
            </a:extLst>
          </p:cNvPr>
          <p:cNvSpPr>
            <a:spLocks noGrp="1"/>
          </p:cNvSpPr>
          <p:nvPr>
            <p:ph type="title"/>
          </p:nvPr>
        </p:nvSpPr>
        <p:spPr/>
        <p:txBody>
          <a:bodyPr/>
          <a:lstStyle/>
          <a:p>
            <a:pPr eaLnBrk="1" fontAlgn="auto" hangingPunct="1">
              <a:spcAft>
                <a:spcPts val="0"/>
              </a:spcAft>
              <a:defRPr/>
            </a:pPr>
            <a:r>
              <a:rPr lang="en-US" dirty="0"/>
              <a:t>Housing and equipment</a:t>
            </a:r>
          </a:p>
        </p:txBody>
      </p:sp>
      <p:sp>
        <p:nvSpPr>
          <p:cNvPr id="3" name="Content Placeholder 2">
            <a:extLst>
              <a:ext uri="{FF2B5EF4-FFF2-40B4-BE49-F238E27FC236}">
                <a16:creationId xmlns:a16="http://schemas.microsoft.com/office/drawing/2014/main" id="{C42C71F5-041F-DE82-2E5A-2655F989DA9D}"/>
              </a:ext>
            </a:extLst>
          </p:cNvPr>
          <p:cNvSpPr>
            <a:spLocks noGrp="1"/>
          </p:cNvSpPr>
          <p:nvPr>
            <p:ph idx="1"/>
          </p:nvPr>
        </p:nvSpPr>
        <p:spPr/>
        <p:txBody>
          <a:bodyPr>
            <a:normAutofit fontScale="92500" lnSpcReduction="10000"/>
          </a:bodyPr>
          <a:lstStyle/>
          <a:p>
            <a:pPr eaLnBrk="1" fontAlgn="auto" hangingPunct="1">
              <a:spcAft>
                <a:spcPts val="0"/>
              </a:spcAft>
              <a:defRPr/>
            </a:pPr>
            <a:r>
              <a:rPr lang="en-US" dirty="0"/>
              <a:t>Facilities required in a Standard Housing:</a:t>
            </a:r>
          </a:p>
          <a:p>
            <a:pPr lvl="1" eaLnBrk="1" fontAlgn="auto" hangingPunct="1">
              <a:spcAft>
                <a:spcPts val="0"/>
              </a:spcAft>
              <a:defRPr/>
            </a:pPr>
            <a:r>
              <a:rPr lang="en-US" dirty="0"/>
              <a:t>Delivery area (calving )</a:t>
            </a:r>
          </a:p>
          <a:p>
            <a:pPr lvl="1" eaLnBrk="1" fontAlgn="auto" hangingPunct="1">
              <a:spcAft>
                <a:spcPts val="0"/>
              </a:spcAft>
              <a:defRPr/>
            </a:pPr>
            <a:r>
              <a:rPr lang="en-US" dirty="0"/>
              <a:t>Nursing area (Cow/Dam and calve/young one)</a:t>
            </a:r>
          </a:p>
          <a:p>
            <a:pPr lvl="1" eaLnBrk="1" fontAlgn="auto" hangingPunct="1">
              <a:spcAft>
                <a:spcPts val="0"/>
              </a:spcAft>
              <a:defRPr/>
            </a:pPr>
            <a:r>
              <a:rPr lang="en-US" dirty="0"/>
              <a:t>Weaner/Grower/Fattener area</a:t>
            </a:r>
          </a:p>
          <a:p>
            <a:pPr lvl="1" eaLnBrk="1" fontAlgn="auto" hangingPunct="1">
              <a:spcAft>
                <a:spcPts val="0"/>
              </a:spcAft>
              <a:defRPr/>
            </a:pPr>
            <a:r>
              <a:rPr lang="en-US" dirty="0"/>
              <a:t>Bull/Sire area (bulls)</a:t>
            </a:r>
          </a:p>
          <a:p>
            <a:pPr lvl="1" eaLnBrk="1" fontAlgn="auto" hangingPunct="1">
              <a:spcAft>
                <a:spcPts val="0"/>
              </a:spcAft>
              <a:defRPr/>
            </a:pPr>
            <a:r>
              <a:rPr lang="en-US" dirty="0"/>
              <a:t>Dam area (dry/breeding cow)</a:t>
            </a:r>
          </a:p>
          <a:p>
            <a:pPr lvl="1" eaLnBrk="1" fontAlgn="auto" hangingPunct="1">
              <a:spcAft>
                <a:spcPts val="0"/>
              </a:spcAft>
              <a:defRPr/>
            </a:pPr>
            <a:r>
              <a:rPr lang="en-US" dirty="0"/>
              <a:t>Isolation pen</a:t>
            </a:r>
          </a:p>
          <a:p>
            <a:pPr lvl="1" eaLnBrk="1" fontAlgn="auto" hangingPunct="1">
              <a:spcAft>
                <a:spcPts val="0"/>
              </a:spcAft>
              <a:defRPr/>
            </a:pPr>
            <a:r>
              <a:rPr lang="en-US" dirty="0"/>
              <a:t>Water and feed troughs</a:t>
            </a:r>
          </a:p>
          <a:p>
            <a:pPr lvl="1" eaLnBrk="1" fontAlgn="auto" hangingPunct="1">
              <a:spcAft>
                <a:spcPts val="0"/>
              </a:spcAft>
              <a:defRPr/>
            </a:pPr>
            <a:r>
              <a:rPr lang="en-US" dirty="0"/>
              <a:t>Store house</a:t>
            </a:r>
          </a:p>
          <a:p>
            <a:pPr eaLnBrk="1" fontAlgn="auto" hangingPunct="1">
              <a:spcAft>
                <a:spcPts val="0"/>
              </a:spcAft>
              <a:defRPr/>
            </a:pPr>
            <a:endParaRPr lang="en-US"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83DC-D4B4-5A6F-2CDC-2CFC1D6C89B9}"/>
              </a:ext>
            </a:extLst>
          </p:cNvPr>
          <p:cNvSpPr>
            <a:spLocks noGrp="1"/>
          </p:cNvSpPr>
          <p:nvPr>
            <p:ph type="title"/>
          </p:nvPr>
        </p:nvSpPr>
        <p:spPr/>
        <p:txBody>
          <a:bodyPr/>
          <a:lstStyle/>
          <a:p>
            <a:pPr eaLnBrk="1" fontAlgn="auto" hangingPunct="1">
              <a:spcAft>
                <a:spcPts val="0"/>
              </a:spcAft>
              <a:defRPr/>
            </a:pPr>
            <a:r>
              <a:rPr lang="en-US" dirty="0"/>
              <a:t>Construction of cattle housing (KRAAL)</a:t>
            </a:r>
          </a:p>
        </p:txBody>
      </p:sp>
      <p:sp>
        <p:nvSpPr>
          <p:cNvPr id="3" name="Content Placeholder 2">
            <a:extLst>
              <a:ext uri="{FF2B5EF4-FFF2-40B4-BE49-F238E27FC236}">
                <a16:creationId xmlns:a16="http://schemas.microsoft.com/office/drawing/2014/main" id="{70E3B211-9E10-4F57-9F06-48C3835C233C}"/>
              </a:ext>
            </a:extLst>
          </p:cNvPr>
          <p:cNvSpPr>
            <a:spLocks noGrp="1"/>
          </p:cNvSpPr>
          <p:nvPr>
            <p:ph idx="1"/>
          </p:nvPr>
        </p:nvSpPr>
        <p:spPr/>
        <p:txBody>
          <a:bodyPr>
            <a:normAutofit lnSpcReduction="10000"/>
          </a:bodyPr>
          <a:lstStyle/>
          <a:p>
            <a:pPr eaLnBrk="1" fontAlgn="auto" hangingPunct="1">
              <a:spcAft>
                <a:spcPts val="0"/>
              </a:spcAft>
              <a:defRPr/>
            </a:pPr>
            <a:r>
              <a:rPr lang="en-US" dirty="0"/>
              <a:t>Suitable materials for construction of Cattle housing (Kraal)</a:t>
            </a:r>
          </a:p>
          <a:p>
            <a:pPr lvl="1" eaLnBrk="1" fontAlgn="auto" hangingPunct="1">
              <a:spcAft>
                <a:spcPts val="0"/>
              </a:spcAft>
              <a:defRPr/>
            </a:pPr>
            <a:r>
              <a:rPr lang="en-US" dirty="0"/>
              <a:t>Blocks (concrete/</a:t>
            </a:r>
            <a:r>
              <a:rPr lang="en-US" dirty="0" err="1"/>
              <a:t>lancrete</a:t>
            </a:r>
            <a:r>
              <a:rPr lang="en-US" dirty="0"/>
              <a:t>/</a:t>
            </a:r>
            <a:r>
              <a:rPr lang="en-US" dirty="0" err="1"/>
              <a:t>sancrete</a:t>
            </a:r>
            <a:r>
              <a:rPr lang="en-US" dirty="0"/>
              <a:t>)</a:t>
            </a:r>
          </a:p>
          <a:p>
            <a:pPr lvl="1" eaLnBrk="1" fontAlgn="auto" hangingPunct="1">
              <a:spcAft>
                <a:spcPts val="0"/>
              </a:spcAft>
              <a:defRPr/>
            </a:pPr>
            <a:r>
              <a:rPr lang="en-US" dirty="0"/>
              <a:t>Cement</a:t>
            </a:r>
          </a:p>
          <a:p>
            <a:pPr lvl="1" eaLnBrk="1" fontAlgn="auto" hangingPunct="1">
              <a:spcAft>
                <a:spcPts val="0"/>
              </a:spcAft>
              <a:defRPr/>
            </a:pPr>
            <a:r>
              <a:rPr lang="en-US" dirty="0"/>
              <a:t>Sand and stones</a:t>
            </a:r>
          </a:p>
          <a:p>
            <a:pPr lvl="1" eaLnBrk="1" fontAlgn="auto" hangingPunct="1">
              <a:spcAft>
                <a:spcPts val="0"/>
              </a:spcAft>
              <a:defRPr/>
            </a:pPr>
            <a:r>
              <a:rPr lang="en-US" dirty="0"/>
              <a:t>Welded mesh</a:t>
            </a:r>
          </a:p>
          <a:p>
            <a:pPr lvl="1" eaLnBrk="1" fontAlgn="auto" hangingPunct="1">
              <a:spcAft>
                <a:spcPts val="0"/>
              </a:spcAft>
              <a:defRPr/>
            </a:pPr>
            <a:r>
              <a:rPr lang="en-US" dirty="0"/>
              <a:t>Roofing sheet</a:t>
            </a:r>
          </a:p>
          <a:p>
            <a:pPr lvl="1" eaLnBrk="1" fontAlgn="auto" hangingPunct="1">
              <a:spcAft>
                <a:spcPts val="0"/>
              </a:spcAft>
              <a:defRPr/>
            </a:pPr>
            <a:r>
              <a:rPr lang="en-US" dirty="0"/>
              <a:t>Iron rods</a:t>
            </a:r>
          </a:p>
          <a:p>
            <a:pPr lvl="1" eaLnBrk="1" fontAlgn="auto" hangingPunct="1">
              <a:spcAft>
                <a:spcPts val="0"/>
              </a:spcAft>
              <a:defRPr/>
            </a:pPr>
            <a:r>
              <a:rPr lang="en-US" dirty="0"/>
              <a:t>Wood</a:t>
            </a:r>
          </a:p>
          <a:p>
            <a:pPr eaLnBrk="1" fontAlgn="auto" hangingPunct="1">
              <a:spcAft>
                <a:spcPts val="0"/>
              </a:spcAft>
              <a:defRPr/>
            </a:pPr>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7814-3E9E-5626-E6DF-61D387B3BB0E}"/>
              </a:ext>
            </a:extLst>
          </p:cNvPr>
          <p:cNvSpPr>
            <a:spLocks noGrp="1"/>
          </p:cNvSpPr>
          <p:nvPr>
            <p:ph type="title"/>
          </p:nvPr>
        </p:nvSpPr>
        <p:spPr/>
        <p:txBody>
          <a:bodyPr/>
          <a:lstStyle/>
          <a:p>
            <a:pPr eaLnBrk="1" fontAlgn="auto" hangingPunct="1">
              <a:spcAft>
                <a:spcPts val="0"/>
              </a:spcAft>
              <a:defRPr/>
            </a:pPr>
            <a:r>
              <a:rPr lang="en-US" dirty="0"/>
              <a:t>Example of Krall</a:t>
            </a:r>
          </a:p>
        </p:txBody>
      </p:sp>
      <p:pic>
        <p:nvPicPr>
          <p:cNvPr id="174083" name="Content Placeholder 4" descr="A group of animals in a fenced in area&#10;&#10;Description automatically generated">
            <a:extLst>
              <a:ext uri="{FF2B5EF4-FFF2-40B4-BE49-F238E27FC236}">
                <a16:creationId xmlns:a16="http://schemas.microsoft.com/office/drawing/2014/main" id="{A35D4F5B-87E4-FD38-3224-5B91686EAF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1838" y="2366963"/>
            <a:ext cx="5140325" cy="3424237"/>
          </a:xfr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FE02-C063-07E2-1206-0CC0A5827527}"/>
              </a:ext>
            </a:extLst>
          </p:cNvPr>
          <p:cNvSpPr>
            <a:spLocks noGrp="1"/>
          </p:cNvSpPr>
          <p:nvPr>
            <p:ph type="title"/>
          </p:nvPr>
        </p:nvSpPr>
        <p:spPr>
          <a:xfrm>
            <a:off x="685800" y="619125"/>
            <a:ext cx="7772400" cy="1057275"/>
          </a:xfrm>
        </p:spPr>
        <p:txBody>
          <a:bodyPr/>
          <a:lstStyle/>
          <a:p>
            <a:pPr eaLnBrk="1" fontAlgn="auto" hangingPunct="1">
              <a:spcAft>
                <a:spcPts val="0"/>
              </a:spcAft>
              <a:defRPr/>
            </a:pPr>
            <a:r>
              <a:rPr lang="en-US" dirty="0"/>
              <a:t>Space requirement</a:t>
            </a:r>
          </a:p>
        </p:txBody>
      </p:sp>
      <p:graphicFrame>
        <p:nvGraphicFramePr>
          <p:cNvPr id="4" name="Content Placeholder 3">
            <a:extLst>
              <a:ext uri="{FF2B5EF4-FFF2-40B4-BE49-F238E27FC236}">
                <a16:creationId xmlns:a16="http://schemas.microsoft.com/office/drawing/2014/main" id="{A0E4FD9B-8FEA-3470-DB7A-BAD470C68DB0}"/>
              </a:ext>
            </a:extLst>
          </p:cNvPr>
          <p:cNvGraphicFramePr>
            <a:graphicFrameLocks noGrp="1"/>
          </p:cNvGraphicFramePr>
          <p:nvPr>
            <p:ph idx="1"/>
          </p:nvPr>
        </p:nvGraphicFramePr>
        <p:xfrm>
          <a:off x="887413" y="1676400"/>
          <a:ext cx="7369176" cy="4800600"/>
        </p:xfrm>
        <a:graphic>
          <a:graphicData uri="http://schemas.openxmlformats.org/drawingml/2006/table">
            <a:tbl>
              <a:tblPr/>
              <a:tblGrid>
                <a:gridCol w="1842294">
                  <a:extLst>
                    <a:ext uri="{9D8B030D-6E8A-4147-A177-3AD203B41FA5}">
                      <a16:colId xmlns:a16="http://schemas.microsoft.com/office/drawing/2014/main" val="20000"/>
                    </a:ext>
                  </a:extLst>
                </a:gridCol>
                <a:gridCol w="1842294">
                  <a:extLst>
                    <a:ext uri="{9D8B030D-6E8A-4147-A177-3AD203B41FA5}">
                      <a16:colId xmlns:a16="http://schemas.microsoft.com/office/drawing/2014/main" val="20001"/>
                    </a:ext>
                  </a:extLst>
                </a:gridCol>
                <a:gridCol w="1842294">
                  <a:extLst>
                    <a:ext uri="{9D8B030D-6E8A-4147-A177-3AD203B41FA5}">
                      <a16:colId xmlns:a16="http://schemas.microsoft.com/office/drawing/2014/main" val="20002"/>
                    </a:ext>
                  </a:extLst>
                </a:gridCol>
                <a:gridCol w="1842294">
                  <a:extLst>
                    <a:ext uri="{9D8B030D-6E8A-4147-A177-3AD203B41FA5}">
                      <a16:colId xmlns:a16="http://schemas.microsoft.com/office/drawing/2014/main" val="20003"/>
                    </a:ext>
                  </a:extLst>
                </a:gridCol>
              </a:tblGrid>
              <a:tr h="384048">
                <a:tc gridSpan="4">
                  <a:txBody>
                    <a:bodyPr/>
                    <a:lstStyle/>
                    <a:p>
                      <a:pPr fontAlgn="t"/>
                      <a:r>
                        <a:rPr lang="en-US" sz="1300">
                          <a:effectLst/>
                        </a:rPr>
                        <a:t>Table 1. Space requirement</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048">
                <a:tc rowSpan="2">
                  <a:txBody>
                    <a:bodyPr/>
                    <a:lstStyle/>
                    <a:p>
                      <a:pPr fontAlgn="t"/>
                      <a:r>
                        <a:rPr lang="en-US" sz="1300">
                          <a:effectLst/>
                        </a:rPr>
                        <a:t>Class, Age and Size of Animal</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gridSpan="3">
                  <a:txBody>
                    <a:bodyPr/>
                    <a:lstStyle/>
                    <a:p>
                      <a:pPr fontAlgn="t"/>
                      <a:r>
                        <a:rPr lang="en-US" sz="1300">
                          <a:effectLst/>
                        </a:rPr>
                        <a:t>Barn/Shed/Kraal</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72084">
                <a:tc vMerge="1">
                  <a:txBody>
                    <a:bodyPr/>
                    <a:lstStyle/>
                    <a:p>
                      <a:endParaRPr lang="en-US"/>
                    </a:p>
                  </a:txBody>
                  <a:tcPr/>
                </a:tc>
                <a:tc>
                  <a:txBody>
                    <a:bodyPr/>
                    <a:lstStyle/>
                    <a:p>
                      <a:pPr fontAlgn="t"/>
                      <a:r>
                        <a:rPr lang="en-US" sz="1300" dirty="0">
                          <a:effectLst/>
                        </a:rPr>
                        <a:t>Floor Area per Animal</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Height of Wall</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Height of Ceiling  (from ground)</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2"/>
                  </a:ext>
                </a:extLst>
              </a:tr>
              <a:tr h="672084">
                <a:tc>
                  <a:txBody>
                    <a:bodyPr/>
                    <a:lstStyle/>
                    <a:p>
                      <a:pPr fontAlgn="t"/>
                      <a:r>
                        <a:rPr lang="en-US" sz="1300">
                          <a:effectLst/>
                        </a:rPr>
                        <a:t>Cows or Steer, 2 years or over</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40 - 50 ft2</a:t>
                      </a:r>
                    </a:p>
                    <a:p>
                      <a:pPr fontAlgn="t"/>
                      <a:r>
                        <a:rPr lang="en-US" sz="1300">
                          <a:effectLst/>
                        </a:rPr>
                        <a:t>(3.7 - 4.6 m2)</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4 ft</a:t>
                      </a:r>
                    </a:p>
                    <a:p>
                      <a:pPr fontAlgn="t"/>
                      <a:r>
                        <a:rPr lang="en-US" sz="1300">
                          <a:effectLst/>
                        </a:rPr>
                        <a:t>(1.2 m)</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8 - 10 ft</a:t>
                      </a:r>
                    </a:p>
                    <a:p>
                      <a:pPr fontAlgn="t"/>
                      <a:r>
                        <a:rPr lang="en-US" sz="1300">
                          <a:effectLst/>
                        </a:rPr>
                        <a:t>(2.4 - 3.0 m)</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3"/>
                  </a:ext>
                </a:extLst>
              </a:tr>
              <a:tr h="672084">
                <a:tc>
                  <a:txBody>
                    <a:bodyPr/>
                    <a:lstStyle/>
                    <a:p>
                      <a:pPr fontAlgn="t"/>
                      <a:r>
                        <a:rPr lang="en-US" sz="1300">
                          <a:effectLst/>
                        </a:rPr>
                        <a:t>Yearlings</a:t>
                      </a:r>
                    </a:p>
                    <a:p>
                      <a:pPr fontAlgn="t"/>
                      <a:r>
                        <a:rPr lang="en-US" sz="1300">
                          <a:effectLst/>
                        </a:rPr>
                        <a:t> </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30 - 40 ft2</a:t>
                      </a:r>
                    </a:p>
                    <a:p>
                      <a:pPr fontAlgn="t"/>
                      <a:r>
                        <a:rPr lang="en-US" sz="1300">
                          <a:effectLst/>
                        </a:rPr>
                        <a:t>(0.8 - 3.7 m2)</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4 ft</a:t>
                      </a:r>
                    </a:p>
                    <a:p>
                      <a:pPr fontAlgn="t"/>
                      <a:r>
                        <a:rPr lang="en-US" sz="1300">
                          <a:effectLst/>
                        </a:rPr>
                        <a:t>(1.2 m)</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8 - 10 ft</a:t>
                      </a:r>
                    </a:p>
                    <a:p>
                      <a:pPr fontAlgn="t"/>
                      <a:r>
                        <a:rPr lang="en-US" sz="1300">
                          <a:effectLst/>
                        </a:rPr>
                        <a:t>(2.4 - 3.0 m)</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4"/>
                  </a:ext>
                </a:extLst>
              </a:tr>
              <a:tr h="672084">
                <a:tc>
                  <a:txBody>
                    <a:bodyPr/>
                    <a:lstStyle/>
                    <a:p>
                      <a:pPr fontAlgn="t"/>
                      <a:r>
                        <a:rPr lang="en-US" sz="1300">
                          <a:effectLst/>
                        </a:rPr>
                        <a:t>Calves, </a:t>
                      </a:r>
                    </a:p>
                    <a:p>
                      <a:pPr fontAlgn="t"/>
                      <a:r>
                        <a:rPr lang="en-US" sz="1300">
                          <a:effectLst/>
                        </a:rPr>
                        <a:t>150 to 200</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20 - 30 ft2</a:t>
                      </a:r>
                    </a:p>
                    <a:p>
                      <a:pPr fontAlgn="t"/>
                      <a:r>
                        <a:rPr lang="en-US" sz="1300">
                          <a:effectLst/>
                        </a:rPr>
                        <a:t>(1.9 - 2.8 m2)</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4 ft</a:t>
                      </a:r>
                    </a:p>
                    <a:p>
                      <a:pPr fontAlgn="t"/>
                      <a:r>
                        <a:rPr lang="en-US" sz="1300">
                          <a:effectLst/>
                        </a:rPr>
                        <a:t>(1.2 m)</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8 - 10 ft</a:t>
                      </a:r>
                    </a:p>
                    <a:p>
                      <a:pPr fontAlgn="t"/>
                      <a:r>
                        <a:rPr lang="en-US" sz="1300">
                          <a:effectLst/>
                        </a:rPr>
                        <a:t>(2.4 - 3.0 m)</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5"/>
                  </a:ext>
                </a:extLst>
              </a:tr>
              <a:tr h="672084">
                <a:tc>
                  <a:txBody>
                    <a:bodyPr/>
                    <a:lstStyle/>
                    <a:p>
                      <a:pPr fontAlgn="t"/>
                      <a:r>
                        <a:rPr lang="en-US" sz="1300">
                          <a:effectLst/>
                        </a:rPr>
                        <a:t>Cows in maternity stall</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100 - 150 ft2</a:t>
                      </a:r>
                    </a:p>
                    <a:p>
                      <a:pPr fontAlgn="t"/>
                      <a:r>
                        <a:rPr lang="en-US" sz="1300">
                          <a:effectLst/>
                        </a:rPr>
                        <a:t>(9.3 - 14 m2)</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dirty="0">
                          <a:effectLst/>
                        </a:rPr>
                        <a:t>4 ft</a:t>
                      </a:r>
                    </a:p>
                    <a:p>
                      <a:pPr fontAlgn="t"/>
                      <a:r>
                        <a:rPr lang="en-US" sz="1300" dirty="0">
                          <a:effectLst/>
                        </a:rPr>
                        <a:t>(1.2 m)</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8 - 10 ft</a:t>
                      </a:r>
                    </a:p>
                    <a:p>
                      <a:pPr fontAlgn="t"/>
                      <a:r>
                        <a:rPr lang="en-US" sz="1300">
                          <a:effectLst/>
                        </a:rPr>
                        <a:t>(2.4 - 3.0 m)</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6"/>
                  </a:ext>
                </a:extLst>
              </a:tr>
              <a:tr h="672084">
                <a:tc>
                  <a:txBody>
                    <a:bodyPr/>
                    <a:lstStyle/>
                    <a:p>
                      <a:pPr fontAlgn="t"/>
                      <a:r>
                        <a:rPr lang="en-US" sz="1300">
                          <a:effectLst/>
                        </a:rPr>
                        <a:t>Head Bulls</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100 - 150 ft2</a:t>
                      </a:r>
                    </a:p>
                    <a:p>
                      <a:pPr fontAlgn="t"/>
                      <a:r>
                        <a:rPr lang="en-US" sz="1300">
                          <a:effectLst/>
                        </a:rPr>
                        <a:t>(9.3 - 14 m2)</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4 ft</a:t>
                      </a:r>
                    </a:p>
                    <a:p>
                      <a:pPr fontAlgn="t"/>
                      <a:r>
                        <a:rPr lang="en-US" sz="1300">
                          <a:effectLst/>
                        </a:rPr>
                        <a:t>(1.2 m)</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dirty="0">
                          <a:effectLst/>
                        </a:rPr>
                        <a:t>8 - 10 ft</a:t>
                      </a:r>
                    </a:p>
                    <a:p>
                      <a:pPr fontAlgn="t"/>
                      <a:r>
                        <a:rPr lang="en-US" sz="1300" dirty="0">
                          <a:effectLst/>
                        </a:rPr>
                        <a:t>(2.4 - 3.0 m)</a:t>
                      </a:r>
                    </a:p>
                  </a:txBody>
                  <a:tcPr marL="68474" marR="68474" marT="34242" marB="34242">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8A161-0BB0-CBF2-0B12-186D3B9D0ABA}"/>
              </a:ext>
            </a:extLst>
          </p:cNvPr>
          <p:cNvSpPr>
            <a:spLocks noGrp="1"/>
          </p:cNvSpPr>
          <p:nvPr>
            <p:ph type="title"/>
          </p:nvPr>
        </p:nvSpPr>
        <p:spPr/>
        <p:txBody>
          <a:bodyPr/>
          <a:lstStyle/>
          <a:p>
            <a:pPr eaLnBrk="1" fontAlgn="auto" hangingPunct="1">
              <a:spcAft>
                <a:spcPts val="0"/>
              </a:spcAft>
              <a:defRPr/>
            </a:pPr>
            <a:r>
              <a:rPr lang="en-US" dirty="0"/>
              <a:t>Type of Feed</a:t>
            </a:r>
          </a:p>
        </p:txBody>
      </p:sp>
      <p:sp>
        <p:nvSpPr>
          <p:cNvPr id="3" name="Content Placeholder 2">
            <a:extLst>
              <a:ext uri="{FF2B5EF4-FFF2-40B4-BE49-F238E27FC236}">
                <a16:creationId xmlns:a16="http://schemas.microsoft.com/office/drawing/2014/main" id="{9AD69182-41C6-554D-1AC0-224910B553B9}"/>
              </a:ext>
            </a:extLst>
          </p:cNvPr>
          <p:cNvSpPr>
            <a:spLocks noGrp="1"/>
          </p:cNvSpPr>
          <p:nvPr>
            <p:ph idx="1"/>
          </p:nvPr>
        </p:nvSpPr>
        <p:spPr>
          <a:xfrm>
            <a:off x="685800" y="1828800"/>
            <a:ext cx="7772400" cy="3962400"/>
          </a:xfrm>
        </p:spPr>
        <p:txBody>
          <a:bodyPr>
            <a:normAutofit fontScale="55000" lnSpcReduction="20000"/>
          </a:bodyPr>
          <a:lstStyle/>
          <a:p>
            <a:pPr eaLnBrk="1" fontAlgn="auto" hangingPunct="1">
              <a:spcAft>
                <a:spcPts val="0"/>
              </a:spcAft>
              <a:defRPr/>
            </a:pPr>
            <a:r>
              <a:rPr lang="en-US" dirty="0"/>
              <a:t>Pasture</a:t>
            </a:r>
          </a:p>
          <a:p>
            <a:pPr eaLnBrk="1" fontAlgn="auto" hangingPunct="1">
              <a:spcAft>
                <a:spcPts val="0"/>
              </a:spcAft>
              <a:defRPr/>
            </a:pPr>
            <a:r>
              <a:rPr lang="en-US" dirty="0"/>
              <a:t>A good pasture id made up of Grasses and Legumes</a:t>
            </a:r>
          </a:p>
          <a:p>
            <a:pPr eaLnBrk="1" fontAlgn="auto" hangingPunct="1">
              <a:spcAft>
                <a:spcPts val="0"/>
              </a:spcAft>
              <a:defRPr/>
            </a:pPr>
            <a:r>
              <a:rPr lang="en-US" dirty="0"/>
              <a:t>Example of Grasses</a:t>
            </a:r>
          </a:p>
          <a:p>
            <a:pPr lvl="1" eaLnBrk="1" fontAlgn="auto" hangingPunct="1">
              <a:spcAft>
                <a:spcPts val="0"/>
              </a:spcAft>
              <a:defRPr/>
            </a:pPr>
            <a:r>
              <a:rPr lang="en-US" i="1" dirty="0"/>
              <a:t>Panicum maximum</a:t>
            </a:r>
            <a:r>
              <a:rPr lang="en-US" dirty="0"/>
              <a:t> (guinea grass)</a:t>
            </a:r>
          </a:p>
          <a:p>
            <a:pPr lvl="1" eaLnBrk="1" fontAlgn="auto" hangingPunct="1">
              <a:spcAft>
                <a:spcPts val="0"/>
              </a:spcAft>
              <a:defRPr/>
            </a:pPr>
            <a:r>
              <a:rPr lang="en-US" i="1" dirty="0" err="1"/>
              <a:t>Penisetum</a:t>
            </a:r>
            <a:r>
              <a:rPr lang="en-US" i="1" dirty="0"/>
              <a:t> </a:t>
            </a:r>
            <a:r>
              <a:rPr lang="en-US" i="1" dirty="0" err="1"/>
              <a:t>pepurium</a:t>
            </a:r>
            <a:r>
              <a:rPr lang="en-US" dirty="0"/>
              <a:t> (elephant grass),</a:t>
            </a:r>
          </a:p>
          <a:p>
            <a:pPr lvl="1" eaLnBrk="1" fontAlgn="auto" hangingPunct="1">
              <a:spcAft>
                <a:spcPts val="0"/>
              </a:spcAft>
              <a:defRPr/>
            </a:pPr>
            <a:r>
              <a:rPr lang="en-US" i="1" dirty="0" err="1"/>
              <a:t>Cynodon</a:t>
            </a:r>
            <a:r>
              <a:rPr lang="en-US" i="1" dirty="0"/>
              <a:t> </a:t>
            </a:r>
            <a:r>
              <a:rPr lang="en-US" i="1" dirty="0" err="1"/>
              <a:t>nlemfuensis</a:t>
            </a:r>
            <a:r>
              <a:rPr lang="en-US" dirty="0"/>
              <a:t> (giant star grass)</a:t>
            </a:r>
          </a:p>
          <a:p>
            <a:pPr lvl="1" eaLnBrk="1" fontAlgn="auto" hangingPunct="1">
              <a:spcAft>
                <a:spcPts val="0"/>
              </a:spcAft>
              <a:defRPr/>
            </a:pPr>
            <a:r>
              <a:rPr lang="en-US" i="1" dirty="0"/>
              <a:t>Cenchrus </a:t>
            </a:r>
            <a:r>
              <a:rPr lang="en-US" i="1" dirty="0" err="1"/>
              <a:t>ciliaris</a:t>
            </a:r>
            <a:r>
              <a:rPr lang="en-US" dirty="0"/>
              <a:t> (</a:t>
            </a:r>
            <a:r>
              <a:rPr lang="en-US" dirty="0" err="1"/>
              <a:t>buffel</a:t>
            </a:r>
            <a:r>
              <a:rPr lang="en-US" dirty="0"/>
              <a:t> grass)</a:t>
            </a:r>
          </a:p>
          <a:p>
            <a:pPr lvl="1" eaLnBrk="1" fontAlgn="auto" hangingPunct="1">
              <a:spcAft>
                <a:spcPts val="0"/>
              </a:spcAft>
              <a:defRPr/>
            </a:pPr>
            <a:r>
              <a:rPr lang="en-US" i="1" dirty="0" err="1"/>
              <a:t>Brachiaria</a:t>
            </a:r>
            <a:r>
              <a:rPr lang="en-US" i="1" dirty="0"/>
              <a:t> </a:t>
            </a:r>
            <a:r>
              <a:rPr lang="en-US" i="1" dirty="0" err="1"/>
              <a:t>decumbens</a:t>
            </a:r>
            <a:r>
              <a:rPr lang="en-US" dirty="0"/>
              <a:t> (signal grass)</a:t>
            </a:r>
          </a:p>
          <a:p>
            <a:pPr eaLnBrk="1" fontAlgn="auto" hangingPunct="1">
              <a:spcAft>
                <a:spcPts val="0"/>
              </a:spcAft>
              <a:defRPr/>
            </a:pPr>
            <a:r>
              <a:rPr lang="en-US" dirty="0"/>
              <a:t>Example of Legumes:</a:t>
            </a:r>
          </a:p>
          <a:p>
            <a:pPr lvl="1" eaLnBrk="1" fontAlgn="auto" hangingPunct="1">
              <a:spcAft>
                <a:spcPts val="0"/>
              </a:spcAft>
              <a:defRPr/>
            </a:pPr>
            <a:r>
              <a:rPr lang="en-US" i="1" dirty="0"/>
              <a:t>Leucaena </a:t>
            </a:r>
            <a:r>
              <a:rPr lang="en-US" i="1" dirty="0" err="1"/>
              <a:t>leucocephala</a:t>
            </a:r>
            <a:r>
              <a:rPr lang="en-US" dirty="0"/>
              <a:t> (</a:t>
            </a:r>
            <a:r>
              <a:rPr lang="en-US" dirty="0" err="1"/>
              <a:t>Ipi</a:t>
            </a:r>
            <a:r>
              <a:rPr lang="en-US" dirty="0"/>
              <a:t>-Ipil)</a:t>
            </a:r>
          </a:p>
          <a:p>
            <a:pPr lvl="1" eaLnBrk="1" fontAlgn="auto" hangingPunct="1">
              <a:spcAft>
                <a:spcPts val="0"/>
              </a:spcAft>
              <a:defRPr/>
            </a:pPr>
            <a:r>
              <a:rPr lang="en-US" i="1" dirty="0" err="1"/>
              <a:t>Centrosema</a:t>
            </a:r>
            <a:r>
              <a:rPr lang="en-US" i="1" dirty="0"/>
              <a:t> pubescence</a:t>
            </a:r>
            <a:r>
              <a:rPr lang="en-US" dirty="0"/>
              <a:t> (</a:t>
            </a:r>
            <a:r>
              <a:rPr lang="en-US" dirty="0" err="1"/>
              <a:t>centro</a:t>
            </a:r>
            <a:r>
              <a:rPr lang="en-US" dirty="0"/>
              <a:t>)</a:t>
            </a:r>
          </a:p>
          <a:p>
            <a:pPr lvl="1" eaLnBrk="1" fontAlgn="auto" hangingPunct="1">
              <a:spcAft>
                <a:spcPts val="0"/>
              </a:spcAft>
              <a:defRPr/>
            </a:pPr>
            <a:r>
              <a:rPr lang="en-US" i="1" dirty="0"/>
              <a:t>Dolichos lablab</a:t>
            </a:r>
            <a:r>
              <a:rPr lang="en-US" dirty="0"/>
              <a:t> (</a:t>
            </a:r>
            <a:r>
              <a:rPr lang="en-US" dirty="0" err="1"/>
              <a:t>lalab</a:t>
            </a:r>
            <a:r>
              <a:rPr lang="en-US" dirty="0"/>
              <a:t> beans)</a:t>
            </a:r>
          </a:p>
          <a:p>
            <a:pPr lvl="1" eaLnBrk="1" fontAlgn="auto" hangingPunct="1">
              <a:spcAft>
                <a:spcPts val="0"/>
              </a:spcAft>
              <a:defRPr/>
            </a:pPr>
            <a:r>
              <a:rPr lang="en-US" i="1" dirty="0"/>
              <a:t>Gliricidia </a:t>
            </a:r>
            <a:r>
              <a:rPr lang="en-US" i="1" dirty="0" err="1"/>
              <a:t>sepium</a:t>
            </a:r>
            <a:r>
              <a:rPr lang="en-US" dirty="0"/>
              <a:t> (</a:t>
            </a:r>
            <a:r>
              <a:rPr lang="en-US" dirty="0" err="1"/>
              <a:t>quickstick</a:t>
            </a:r>
            <a:r>
              <a:rPr lang="en-US" dirty="0"/>
              <a:t>)</a:t>
            </a:r>
          </a:p>
          <a:p>
            <a:pPr lvl="1" eaLnBrk="1" fontAlgn="auto" hangingPunct="1">
              <a:spcAft>
                <a:spcPts val="0"/>
              </a:spcAft>
              <a:defRPr/>
            </a:pPr>
            <a:r>
              <a:rPr lang="en-US" i="1" dirty="0" err="1"/>
              <a:t>Stylosanthes</a:t>
            </a:r>
            <a:r>
              <a:rPr lang="en-US" i="1" dirty="0"/>
              <a:t> hamate</a:t>
            </a:r>
            <a:r>
              <a:rPr lang="en-US" dirty="0"/>
              <a:t> (</a:t>
            </a:r>
            <a:r>
              <a:rPr lang="en-US" dirty="0" err="1"/>
              <a:t>stylo</a:t>
            </a:r>
            <a:r>
              <a:rPr lang="en-US" dirty="0"/>
              <a:t>)</a:t>
            </a:r>
          </a:p>
          <a:p>
            <a:pPr eaLnBrk="1" fontAlgn="auto" hangingPunct="1">
              <a:spcAft>
                <a:spcPts val="0"/>
              </a:spcAft>
              <a:defRPr/>
            </a:pPr>
            <a:r>
              <a:rPr lang="en-US" dirty="0"/>
              <a:t>These pasture species can be planted as pure stand or mixture (grass x legume) and harvested/cut for animals under intensive rearing of grazed directly by animals under semi intensive system.</a:t>
            </a:r>
          </a:p>
          <a:p>
            <a:pPr eaLnBrk="1" fontAlgn="auto" hangingPunct="1">
              <a:spcAft>
                <a:spcPts val="0"/>
              </a:spcAft>
              <a:defRPr/>
            </a:pPr>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Content Placeholder 4" descr="A close-up of a field of grass">
            <a:extLst>
              <a:ext uri="{FF2B5EF4-FFF2-40B4-BE49-F238E27FC236}">
                <a16:creationId xmlns:a16="http://schemas.microsoft.com/office/drawing/2014/main" id="{2E8B4F5C-4F96-55EC-03ED-8F68926F5F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2438400"/>
            <a:ext cx="2081213" cy="1382713"/>
          </a:xfrm>
        </p:spPr>
      </p:pic>
      <p:pic>
        <p:nvPicPr>
          <p:cNvPr id="177155" name="Picture 6" descr="Long grass in a field">
            <a:extLst>
              <a:ext uri="{FF2B5EF4-FFF2-40B4-BE49-F238E27FC236}">
                <a16:creationId xmlns:a16="http://schemas.microsoft.com/office/drawing/2014/main" id="{D6DEC519-4FBB-1CEB-667E-B5D507EB6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3" y="4291013"/>
            <a:ext cx="208121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8" descr="A close-up of a green plant">
            <a:extLst>
              <a:ext uri="{FF2B5EF4-FFF2-40B4-BE49-F238E27FC236}">
                <a16:creationId xmlns:a16="http://schemas.microsoft.com/office/drawing/2014/main" id="{4AF2C364-8501-184F-048A-5B58CE62E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3" y="533400"/>
            <a:ext cx="2081212"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1F67917-9F7A-F06A-9A1E-B384CFD667E0}"/>
              </a:ext>
            </a:extLst>
          </p:cNvPr>
          <p:cNvSpPr txBox="1"/>
          <p:nvPr/>
        </p:nvSpPr>
        <p:spPr>
          <a:xfrm>
            <a:off x="4038600" y="2474913"/>
            <a:ext cx="4114800" cy="1200150"/>
          </a:xfrm>
          <a:prstGeom prst="rect">
            <a:avLst/>
          </a:prstGeom>
          <a:noFill/>
        </p:spPr>
        <p:txBody>
          <a:bodyPr>
            <a:spAutoFit/>
          </a:bodyPr>
          <a:lstStyle/>
          <a:p>
            <a:pPr eaLnBrk="1" fontAlgn="auto" hangingPunct="1">
              <a:spcBef>
                <a:spcPts val="0"/>
              </a:spcBef>
              <a:spcAft>
                <a:spcPts val="0"/>
              </a:spcAft>
              <a:defRPr/>
            </a:pPr>
            <a:r>
              <a:rPr lang="en-US" dirty="0">
                <a:latin typeface="+mn-lt"/>
              </a:rPr>
              <a:t>MATCHING</a:t>
            </a:r>
          </a:p>
          <a:p>
            <a:pPr marL="342900" indent="-342900" eaLnBrk="1" fontAlgn="auto" hangingPunct="1">
              <a:spcBef>
                <a:spcPts val="0"/>
              </a:spcBef>
              <a:spcAft>
                <a:spcPts val="0"/>
              </a:spcAft>
              <a:buFontTx/>
              <a:buAutoNum type="alphaUcPeriod"/>
              <a:defRPr/>
            </a:pPr>
            <a:r>
              <a:rPr lang="en-US" dirty="0">
                <a:latin typeface="+mn-lt"/>
              </a:rPr>
              <a:t>STYLO</a:t>
            </a:r>
          </a:p>
          <a:p>
            <a:pPr marL="342900" indent="-342900" eaLnBrk="1" fontAlgn="auto" hangingPunct="1">
              <a:spcBef>
                <a:spcPts val="0"/>
              </a:spcBef>
              <a:spcAft>
                <a:spcPts val="0"/>
              </a:spcAft>
              <a:buFontTx/>
              <a:buAutoNum type="alphaUcPeriod"/>
              <a:defRPr/>
            </a:pPr>
            <a:r>
              <a:rPr lang="en-US" dirty="0">
                <a:latin typeface="+mn-lt"/>
              </a:rPr>
              <a:t>GUINEA GRASS</a:t>
            </a:r>
          </a:p>
          <a:p>
            <a:pPr marL="342900" indent="-342900" eaLnBrk="1" fontAlgn="auto" hangingPunct="1">
              <a:spcBef>
                <a:spcPts val="0"/>
              </a:spcBef>
              <a:spcAft>
                <a:spcPts val="0"/>
              </a:spcAft>
              <a:buFontTx/>
              <a:buAutoNum type="alphaUcPeriod"/>
              <a:defRPr/>
            </a:pPr>
            <a:r>
              <a:rPr lang="en-US" dirty="0">
                <a:latin typeface="+mn-lt"/>
              </a:rPr>
              <a:t>ELEPHANT GRASS</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87E33-A488-FA1D-D6BD-1B3A5D7CCFA8}"/>
              </a:ext>
            </a:extLst>
          </p:cNvPr>
          <p:cNvSpPr>
            <a:spLocks noGrp="1"/>
          </p:cNvSpPr>
          <p:nvPr>
            <p:ph type="title"/>
          </p:nvPr>
        </p:nvSpPr>
        <p:spPr/>
        <p:txBody>
          <a:bodyPr/>
          <a:lstStyle/>
          <a:p>
            <a:pPr eaLnBrk="1" fontAlgn="auto" hangingPunct="1">
              <a:spcAft>
                <a:spcPts val="0"/>
              </a:spcAft>
              <a:defRPr/>
            </a:pPr>
            <a:r>
              <a:rPr lang="en-US" dirty="0"/>
              <a:t>Type of Feed</a:t>
            </a:r>
          </a:p>
        </p:txBody>
      </p:sp>
      <p:sp>
        <p:nvSpPr>
          <p:cNvPr id="3" name="Content Placeholder 2">
            <a:extLst>
              <a:ext uri="{FF2B5EF4-FFF2-40B4-BE49-F238E27FC236}">
                <a16:creationId xmlns:a16="http://schemas.microsoft.com/office/drawing/2014/main" id="{2462D4B3-6C9E-DD72-3A02-6A0828DB0278}"/>
              </a:ext>
            </a:extLst>
          </p:cNvPr>
          <p:cNvSpPr>
            <a:spLocks noGrp="1"/>
          </p:cNvSpPr>
          <p:nvPr>
            <p:ph idx="1"/>
          </p:nvPr>
        </p:nvSpPr>
        <p:spPr>
          <a:xfrm>
            <a:off x="685800" y="1752600"/>
            <a:ext cx="7772400" cy="4038600"/>
          </a:xfrm>
        </p:spPr>
        <p:txBody>
          <a:bodyPr>
            <a:normAutofit fontScale="62500" lnSpcReduction="20000"/>
          </a:bodyPr>
          <a:lstStyle/>
          <a:p>
            <a:pPr eaLnBrk="1" fontAlgn="auto" hangingPunct="1">
              <a:spcAft>
                <a:spcPts val="0"/>
              </a:spcAft>
              <a:defRPr/>
            </a:pPr>
            <a:r>
              <a:rPr lang="en-US" dirty="0" err="1"/>
              <a:t>Agro</a:t>
            </a:r>
            <a:r>
              <a:rPr lang="en-US" dirty="0"/>
              <a:t> by products:</a:t>
            </a:r>
          </a:p>
          <a:p>
            <a:pPr lvl="1" eaLnBrk="1" fontAlgn="auto" hangingPunct="1">
              <a:spcAft>
                <a:spcPts val="0"/>
              </a:spcAft>
              <a:defRPr/>
            </a:pPr>
            <a:r>
              <a:rPr lang="en-US" dirty="0"/>
              <a:t>Wheat bran</a:t>
            </a:r>
          </a:p>
          <a:p>
            <a:pPr lvl="1" eaLnBrk="1" fontAlgn="auto" hangingPunct="1">
              <a:spcAft>
                <a:spcPts val="0"/>
              </a:spcAft>
              <a:defRPr/>
            </a:pPr>
            <a:r>
              <a:rPr lang="en-US" dirty="0"/>
              <a:t>Spent malt</a:t>
            </a:r>
          </a:p>
          <a:p>
            <a:pPr lvl="1" eaLnBrk="1" fontAlgn="auto" hangingPunct="1">
              <a:spcAft>
                <a:spcPts val="0"/>
              </a:spcAft>
              <a:defRPr/>
            </a:pPr>
            <a:r>
              <a:rPr lang="en-US" dirty="0"/>
              <a:t>Rice straw</a:t>
            </a:r>
          </a:p>
          <a:p>
            <a:pPr lvl="1" eaLnBrk="1" fontAlgn="auto" hangingPunct="1">
              <a:spcAft>
                <a:spcPts val="0"/>
              </a:spcAft>
              <a:defRPr/>
            </a:pPr>
            <a:r>
              <a:rPr lang="en-US" dirty="0"/>
              <a:t>Maize/sorghum stover</a:t>
            </a:r>
          </a:p>
          <a:p>
            <a:pPr lvl="1" eaLnBrk="1" fontAlgn="auto" hangingPunct="1">
              <a:spcAft>
                <a:spcPts val="0"/>
              </a:spcAft>
              <a:defRPr/>
            </a:pPr>
            <a:r>
              <a:rPr lang="en-US" dirty="0"/>
              <a:t>Groundnut/cowpea vines</a:t>
            </a:r>
          </a:p>
          <a:p>
            <a:pPr lvl="1" eaLnBrk="1" fontAlgn="auto" hangingPunct="1">
              <a:spcAft>
                <a:spcPts val="0"/>
              </a:spcAft>
              <a:defRPr/>
            </a:pPr>
            <a:r>
              <a:rPr lang="en-US" dirty="0"/>
              <a:t>Cassava peels</a:t>
            </a:r>
          </a:p>
          <a:p>
            <a:pPr eaLnBrk="1" fontAlgn="auto" hangingPunct="1">
              <a:spcAft>
                <a:spcPts val="0"/>
              </a:spcAft>
              <a:defRPr/>
            </a:pPr>
            <a:r>
              <a:rPr lang="en-US" dirty="0"/>
              <a:t> </a:t>
            </a:r>
          </a:p>
          <a:p>
            <a:pPr eaLnBrk="1" fontAlgn="auto" hangingPunct="1">
              <a:spcAft>
                <a:spcPts val="0"/>
              </a:spcAft>
              <a:defRPr/>
            </a:pPr>
            <a:r>
              <a:rPr lang="en-US" dirty="0"/>
              <a:t>Concentrate:</a:t>
            </a:r>
          </a:p>
          <a:p>
            <a:pPr eaLnBrk="1" fontAlgn="auto" hangingPunct="1">
              <a:spcAft>
                <a:spcPts val="0"/>
              </a:spcAft>
              <a:defRPr/>
            </a:pPr>
            <a:r>
              <a:rPr lang="en-US" dirty="0"/>
              <a:t>Calve starter concentrate is made up of the following ingredients</a:t>
            </a:r>
          </a:p>
          <a:p>
            <a:pPr lvl="1" eaLnBrk="1" fontAlgn="auto" hangingPunct="1">
              <a:spcAft>
                <a:spcPts val="0"/>
              </a:spcAft>
              <a:defRPr/>
            </a:pPr>
            <a:r>
              <a:rPr lang="en-US" i="1" dirty="0"/>
              <a:t>Sorghum – 35 kg</a:t>
            </a:r>
            <a:endParaRPr lang="en-US" dirty="0"/>
          </a:p>
          <a:p>
            <a:pPr lvl="1" eaLnBrk="1" fontAlgn="auto" hangingPunct="1">
              <a:spcAft>
                <a:spcPts val="0"/>
              </a:spcAft>
              <a:defRPr/>
            </a:pPr>
            <a:r>
              <a:rPr lang="en-US" i="1" dirty="0"/>
              <a:t>Cotton seed – 5 kg</a:t>
            </a:r>
            <a:endParaRPr lang="en-US" dirty="0"/>
          </a:p>
          <a:p>
            <a:pPr lvl="1" eaLnBrk="1" fontAlgn="auto" hangingPunct="1">
              <a:spcAft>
                <a:spcPts val="0"/>
              </a:spcAft>
              <a:defRPr/>
            </a:pPr>
            <a:r>
              <a:rPr lang="en-US" i="1" dirty="0"/>
              <a:t>Wheat bran – 30 kg</a:t>
            </a:r>
            <a:endParaRPr lang="en-US" dirty="0"/>
          </a:p>
          <a:p>
            <a:pPr lvl="1" eaLnBrk="1" fontAlgn="auto" hangingPunct="1">
              <a:spcAft>
                <a:spcPts val="0"/>
              </a:spcAft>
              <a:defRPr/>
            </a:pPr>
            <a:r>
              <a:rPr lang="en-US" i="1" dirty="0"/>
              <a:t>Maize – 10 kg</a:t>
            </a:r>
            <a:endParaRPr lang="en-US" dirty="0"/>
          </a:p>
          <a:p>
            <a:pPr lvl="1" eaLnBrk="1" fontAlgn="auto" hangingPunct="1">
              <a:spcAft>
                <a:spcPts val="0"/>
              </a:spcAft>
              <a:defRPr/>
            </a:pPr>
            <a:r>
              <a:rPr lang="en-US" i="1" dirty="0"/>
              <a:t>Groundnut cake – 20 kg</a:t>
            </a:r>
            <a:endParaRPr lang="en-US" dirty="0"/>
          </a:p>
          <a:p>
            <a:pPr eaLnBrk="1" fontAlgn="auto" hangingPunct="1">
              <a:spcAft>
                <a:spcPts val="0"/>
              </a:spcAft>
              <a:defRPr/>
            </a:pPr>
            <a:endParaRPr lang="en-US"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F375-D49C-17F3-B73A-3B8A4AB83981}"/>
              </a:ext>
            </a:extLst>
          </p:cNvPr>
          <p:cNvSpPr>
            <a:spLocks noGrp="1"/>
          </p:cNvSpPr>
          <p:nvPr>
            <p:ph type="title"/>
          </p:nvPr>
        </p:nvSpPr>
        <p:spPr/>
        <p:txBody>
          <a:bodyPr/>
          <a:lstStyle/>
          <a:p>
            <a:pPr eaLnBrk="1" fontAlgn="auto" hangingPunct="1">
              <a:spcAft>
                <a:spcPts val="0"/>
              </a:spcAft>
              <a:defRPr/>
            </a:pPr>
            <a:r>
              <a:rPr lang="en-US" dirty="0"/>
              <a:t>Feeding schedule for calves</a:t>
            </a:r>
          </a:p>
        </p:txBody>
      </p:sp>
      <p:graphicFrame>
        <p:nvGraphicFramePr>
          <p:cNvPr id="4" name="Content Placeholder 3">
            <a:extLst>
              <a:ext uri="{FF2B5EF4-FFF2-40B4-BE49-F238E27FC236}">
                <a16:creationId xmlns:a16="http://schemas.microsoft.com/office/drawing/2014/main" id="{A14302DD-BD27-90A0-347F-B1C7D0027AE6}"/>
              </a:ext>
            </a:extLst>
          </p:cNvPr>
          <p:cNvGraphicFramePr>
            <a:graphicFrameLocks noGrp="1"/>
          </p:cNvGraphicFramePr>
          <p:nvPr>
            <p:ph idx="1"/>
          </p:nvPr>
        </p:nvGraphicFramePr>
        <p:xfrm>
          <a:off x="685800" y="2525713"/>
          <a:ext cx="7772400" cy="3106738"/>
        </p:xfrm>
        <a:graphic>
          <a:graphicData uri="http://schemas.openxmlformats.org/drawingml/2006/table">
            <a:tbl>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288999">
                <a:tc gridSpan="4">
                  <a:txBody>
                    <a:bodyPr/>
                    <a:lstStyle/>
                    <a:p>
                      <a:pPr fontAlgn="t"/>
                      <a:r>
                        <a:rPr lang="en-US" sz="1400">
                          <a:effectLst/>
                        </a:rPr>
                        <a:t>Table 2. Feeding schedule for calves up to 6 months</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5747">
                <a:tc>
                  <a:txBody>
                    <a:bodyPr/>
                    <a:lstStyle/>
                    <a:p>
                      <a:pPr fontAlgn="t"/>
                      <a:r>
                        <a:rPr lang="en-US" sz="1400">
                          <a:effectLst/>
                        </a:rPr>
                        <a:t>Age of calf</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Approx. body weight (kg)</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Quantity of milk (kg)</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Quantity of calf starter (g)</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1"/>
                  </a:ext>
                </a:extLst>
              </a:tr>
              <a:tr h="288999">
                <a:tc>
                  <a:txBody>
                    <a:bodyPr/>
                    <a:lstStyle/>
                    <a:p>
                      <a:pPr fontAlgn="t"/>
                      <a:r>
                        <a:rPr lang="en-US" sz="1400">
                          <a:effectLst/>
                        </a:rPr>
                        <a:t>4 days to 4 weeks</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25</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2.5</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Small qty.</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2"/>
                  </a:ext>
                </a:extLst>
              </a:tr>
              <a:tr h="288999">
                <a:tc>
                  <a:txBody>
                    <a:bodyPr/>
                    <a:lstStyle/>
                    <a:p>
                      <a:pPr fontAlgn="t"/>
                      <a:r>
                        <a:rPr lang="en-US" sz="1400">
                          <a:effectLst/>
                        </a:rPr>
                        <a:t>4 - 6 weeks</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30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3.0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50 - 100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3"/>
                  </a:ext>
                </a:extLst>
              </a:tr>
              <a:tr h="288999">
                <a:tc>
                  <a:txBody>
                    <a:bodyPr/>
                    <a:lstStyle/>
                    <a:p>
                      <a:pPr fontAlgn="t"/>
                      <a:r>
                        <a:rPr lang="en-US" sz="1400">
                          <a:effectLst/>
                        </a:rPr>
                        <a:t>6 - 8 weeks</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35</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2.5</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100 - 250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4"/>
                  </a:ext>
                </a:extLst>
              </a:tr>
              <a:tr h="288999">
                <a:tc>
                  <a:txBody>
                    <a:bodyPr/>
                    <a:lstStyle/>
                    <a:p>
                      <a:pPr fontAlgn="t"/>
                      <a:r>
                        <a:rPr lang="en-US" sz="1400">
                          <a:effectLst/>
                        </a:rPr>
                        <a:t>8 - 10 weeks</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40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2.0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250 - 350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5"/>
                  </a:ext>
                </a:extLst>
              </a:tr>
              <a:tr h="288999">
                <a:tc>
                  <a:txBody>
                    <a:bodyPr/>
                    <a:lstStyle/>
                    <a:p>
                      <a:pPr fontAlgn="t"/>
                      <a:r>
                        <a:rPr lang="en-US" sz="1400">
                          <a:effectLst/>
                        </a:rPr>
                        <a:t>10 - 12 weeks</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45</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1.5</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350 - 500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6"/>
                  </a:ext>
                </a:extLst>
              </a:tr>
              <a:tr h="288999">
                <a:tc>
                  <a:txBody>
                    <a:bodyPr/>
                    <a:lstStyle/>
                    <a:p>
                      <a:pPr fontAlgn="t"/>
                      <a:r>
                        <a:rPr lang="en-US" sz="1400">
                          <a:effectLst/>
                        </a:rPr>
                        <a:t>12 - 16 weeks</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55</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500 - 750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7"/>
                  </a:ext>
                </a:extLst>
              </a:tr>
              <a:tr h="288999">
                <a:tc>
                  <a:txBody>
                    <a:bodyPr/>
                    <a:lstStyle/>
                    <a:p>
                      <a:pPr fontAlgn="t"/>
                      <a:r>
                        <a:rPr lang="en-US" sz="1400">
                          <a:effectLst/>
                        </a:rPr>
                        <a:t>16 - 20 weeks</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65</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750 - 1,000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8"/>
                  </a:ext>
                </a:extLst>
              </a:tr>
              <a:tr h="288999">
                <a:tc>
                  <a:txBody>
                    <a:bodyPr/>
                    <a:lstStyle/>
                    <a:p>
                      <a:pPr fontAlgn="t"/>
                      <a:r>
                        <a:rPr lang="en-US" sz="1400">
                          <a:effectLst/>
                        </a:rPr>
                        <a:t>20 - 24 weeks</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75</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dirty="0">
                          <a:effectLst/>
                        </a:rPr>
                        <a:t>1,000 - 1,500</a:t>
                      </a:r>
                    </a:p>
                  </a:txBody>
                  <a:tcPr marL="72220" marR="72220" marT="36125" marB="3612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A817-256C-F945-F204-B556D3DAA448}"/>
              </a:ext>
            </a:extLst>
          </p:cNvPr>
          <p:cNvSpPr>
            <a:spLocks noGrp="1"/>
          </p:cNvSpPr>
          <p:nvPr>
            <p:ph type="title"/>
          </p:nvPr>
        </p:nvSpPr>
        <p:spPr/>
        <p:txBody>
          <a:bodyPr/>
          <a:lstStyle/>
          <a:p>
            <a:pPr eaLnBrk="1" fontAlgn="auto" hangingPunct="1">
              <a:spcAft>
                <a:spcPts val="0"/>
              </a:spcAft>
              <a:defRPr/>
            </a:pPr>
            <a:r>
              <a:rPr lang="en-US" dirty="0"/>
              <a:t>Concentrate for 6 </a:t>
            </a:r>
            <a:r>
              <a:rPr lang="en-US" dirty="0" err="1"/>
              <a:t>mos</a:t>
            </a:r>
            <a:r>
              <a:rPr lang="en-US" dirty="0"/>
              <a:t> and beyond</a:t>
            </a:r>
          </a:p>
        </p:txBody>
      </p:sp>
      <p:sp>
        <p:nvSpPr>
          <p:cNvPr id="3" name="Content Placeholder 2">
            <a:extLst>
              <a:ext uri="{FF2B5EF4-FFF2-40B4-BE49-F238E27FC236}">
                <a16:creationId xmlns:a16="http://schemas.microsoft.com/office/drawing/2014/main" id="{F72BBD71-3B48-B4C6-3718-59C81D5C77DD}"/>
              </a:ext>
            </a:extLst>
          </p:cNvPr>
          <p:cNvSpPr>
            <a:spLocks noGrp="1"/>
          </p:cNvSpPr>
          <p:nvPr>
            <p:ph idx="1"/>
          </p:nvPr>
        </p:nvSpPr>
        <p:spPr/>
        <p:txBody>
          <a:bodyPr/>
          <a:lstStyle/>
          <a:p>
            <a:pPr eaLnBrk="1" fontAlgn="auto" hangingPunct="1">
              <a:spcAft>
                <a:spcPts val="0"/>
              </a:spcAft>
              <a:defRPr/>
            </a:pPr>
            <a:r>
              <a:rPr lang="en-US" dirty="0"/>
              <a:t>Concentrate mixture for 6 months onwards:</a:t>
            </a:r>
          </a:p>
          <a:p>
            <a:pPr lvl="1" eaLnBrk="1" fontAlgn="auto" hangingPunct="1">
              <a:spcAft>
                <a:spcPts val="0"/>
              </a:spcAft>
              <a:defRPr/>
            </a:pPr>
            <a:r>
              <a:rPr lang="en-US" i="1" dirty="0"/>
              <a:t>Copra cake – 30 kg</a:t>
            </a:r>
            <a:endParaRPr lang="en-US" dirty="0"/>
          </a:p>
          <a:p>
            <a:pPr lvl="1" eaLnBrk="1" fontAlgn="auto" hangingPunct="1">
              <a:spcAft>
                <a:spcPts val="0"/>
              </a:spcAft>
              <a:defRPr/>
            </a:pPr>
            <a:r>
              <a:rPr lang="en-US" i="1" dirty="0"/>
              <a:t>Cotton seed cake – 10 kg</a:t>
            </a:r>
            <a:endParaRPr lang="en-US" dirty="0"/>
          </a:p>
          <a:p>
            <a:pPr lvl="1" eaLnBrk="1" fontAlgn="auto" hangingPunct="1">
              <a:spcAft>
                <a:spcPts val="0"/>
              </a:spcAft>
              <a:defRPr/>
            </a:pPr>
            <a:r>
              <a:rPr lang="en-US" i="1" dirty="0"/>
              <a:t>Rice bran – 30 kg</a:t>
            </a:r>
            <a:endParaRPr lang="en-US" dirty="0"/>
          </a:p>
          <a:p>
            <a:pPr lvl="1" eaLnBrk="1" fontAlgn="auto" hangingPunct="1">
              <a:spcAft>
                <a:spcPts val="0"/>
              </a:spcAft>
              <a:defRPr/>
            </a:pPr>
            <a:r>
              <a:rPr lang="en-US" i="1" dirty="0"/>
              <a:t>Yellow maize 27 kg</a:t>
            </a:r>
            <a:endParaRPr lang="en-US" dirty="0"/>
          </a:p>
          <a:p>
            <a:pPr lvl="1" eaLnBrk="1" fontAlgn="auto" hangingPunct="1">
              <a:spcAft>
                <a:spcPts val="0"/>
              </a:spcAft>
              <a:defRPr/>
            </a:pPr>
            <a:r>
              <a:rPr lang="en-US" i="1" dirty="0"/>
              <a:t>Mineral mixture – 2 kg</a:t>
            </a:r>
            <a:endParaRPr lang="en-US" dirty="0"/>
          </a:p>
          <a:p>
            <a:pPr lvl="1" eaLnBrk="1" fontAlgn="auto" hangingPunct="1">
              <a:spcAft>
                <a:spcPts val="0"/>
              </a:spcAft>
              <a:defRPr/>
            </a:pPr>
            <a:r>
              <a:rPr lang="en-US" i="1" dirty="0"/>
              <a:t>Salt – 1 kg</a:t>
            </a:r>
            <a:endParaRPr lang="en-US" dirty="0"/>
          </a:p>
          <a:p>
            <a:pPr eaLnBrk="1" fontAlgn="auto" hangingPunct="1">
              <a:spcAft>
                <a:spcPts val="0"/>
              </a:spcAft>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2A17ECF-5EE9-9DA4-1C19-6CA93C7BC8FC}"/>
              </a:ext>
            </a:extLst>
          </p:cNvPr>
          <p:cNvSpPr>
            <a:spLocks noGrp="1" noChangeArrowheads="1"/>
          </p:cNvSpPr>
          <p:nvPr>
            <p:ph type="title"/>
          </p:nvPr>
        </p:nvSpPr>
        <p:spPr/>
        <p:txBody>
          <a:bodyPr/>
          <a:lstStyle/>
          <a:p>
            <a:pPr eaLnBrk="1" fontAlgn="auto" hangingPunct="1">
              <a:spcAft>
                <a:spcPts val="0"/>
              </a:spcAft>
              <a:defRPr/>
            </a:pPr>
            <a:r>
              <a:rPr lang="en-US" altLang="en-US" dirty="0"/>
              <a:t> Sanga</a:t>
            </a:r>
          </a:p>
        </p:txBody>
      </p:sp>
      <p:pic>
        <p:nvPicPr>
          <p:cNvPr id="35843" name="Picture 4" descr="A cow with horns standing on a field&#10;&#10;Description automatically generated">
            <a:extLst>
              <a:ext uri="{FF2B5EF4-FFF2-40B4-BE49-F238E27FC236}">
                <a16:creationId xmlns:a16="http://schemas.microsoft.com/office/drawing/2014/main" id="{3738FF57-5D25-E5CA-DAF3-7930523F0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62200"/>
            <a:ext cx="424815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5">
            <a:extLst>
              <a:ext uri="{FF2B5EF4-FFF2-40B4-BE49-F238E27FC236}">
                <a16:creationId xmlns:a16="http://schemas.microsoft.com/office/drawing/2014/main" id="{FED847ED-B6A7-D908-0160-FCABADC44F5D}"/>
              </a:ext>
            </a:extLst>
          </p:cNvPr>
          <p:cNvSpPr txBox="1">
            <a:spLocks noChangeArrowheads="1"/>
          </p:cNvSpPr>
          <p:nvPr/>
        </p:nvSpPr>
        <p:spPr bwMode="auto">
          <a:xfrm>
            <a:off x="5000625" y="1905000"/>
            <a:ext cx="381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Is a cross breed between White Fulani and West Africa Short Horn. The breed is basically a beef animal but in Ghana it is considered as a dual (both beef and milk) purpose animal. It is relatively small in body size with a short and sturdy neck. The hump is rudimentary and usually inconspicuous. It has a short and concave back with an elevated rump. Milk yield is about 2 litres per day and the live weight at maturity, averages 300kg. They constitute 76% of the cattle used for milk production in the smallholder dairy herds of the Accra Plains (Obese et al., 1999).</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F950-7A21-0964-7EA4-2C45A7F177B7}"/>
              </a:ext>
            </a:extLst>
          </p:cNvPr>
          <p:cNvSpPr>
            <a:spLocks noGrp="1"/>
          </p:cNvSpPr>
          <p:nvPr>
            <p:ph type="title"/>
          </p:nvPr>
        </p:nvSpPr>
        <p:spPr/>
        <p:txBody>
          <a:bodyPr/>
          <a:lstStyle/>
          <a:p>
            <a:pPr eaLnBrk="1" fontAlgn="auto" hangingPunct="1">
              <a:spcAft>
                <a:spcPts val="0"/>
              </a:spcAft>
              <a:defRPr/>
            </a:pPr>
            <a:endParaRPr lang="en-US"/>
          </a:p>
        </p:txBody>
      </p:sp>
      <p:graphicFrame>
        <p:nvGraphicFramePr>
          <p:cNvPr id="4" name="Content Placeholder 3">
            <a:extLst>
              <a:ext uri="{FF2B5EF4-FFF2-40B4-BE49-F238E27FC236}">
                <a16:creationId xmlns:a16="http://schemas.microsoft.com/office/drawing/2014/main" id="{1C641C73-3316-D078-F4DA-B21BF22AD560}"/>
              </a:ext>
            </a:extLst>
          </p:cNvPr>
          <p:cNvGraphicFramePr>
            <a:graphicFrameLocks noGrp="1"/>
          </p:cNvGraphicFramePr>
          <p:nvPr>
            <p:ph sz="quarter" idx="13"/>
          </p:nvPr>
        </p:nvGraphicFramePr>
        <p:xfrm>
          <a:off x="685800" y="3068638"/>
          <a:ext cx="7772400" cy="2020886"/>
        </p:xfrm>
        <a:graphic>
          <a:graphicData uri="http://schemas.openxmlformats.org/drawingml/2006/table">
            <a:tbl>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288698">
                <a:tc gridSpan="4">
                  <a:txBody>
                    <a:bodyPr/>
                    <a:lstStyle/>
                    <a:p>
                      <a:pPr fontAlgn="t"/>
                      <a:r>
                        <a:rPr lang="en-US" sz="1400">
                          <a:effectLst/>
                        </a:rPr>
                        <a:t>Table 3. Concentrate mixture for 6 months and above</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8698">
                <a:tc>
                  <a:txBody>
                    <a:bodyPr/>
                    <a:lstStyle/>
                    <a:p>
                      <a:pPr fontAlgn="t"/>
                      <a:r>
                        <a:rPr lang="en-US" sz="1400">
                          <a:effectLst/>
                        </a:rPr>
                        <a:t>Age (months)</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Approx. Body Wt. (kg)</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Concentrate mixture (kg)</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Grass (kg)</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1"/>
                  </a:ext>
                </a:extLst>
              </a:tr>
              <a:tr h="288698">
                <a:tc>
                  <a:txBody>
                    <a:bodyPr/>
                    <a:lstStyle/>
                    <a:p>
                      <a:pPr fontAlgn="t"/>
                      <a:r>
                        <a:rPr lang="en-US" sz="1400">
                          <a:effectLst/>
                        </a:rPr>
                        <a:t>6 - 9</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70 - 100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1.5 -1.75</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5 - 10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2"/>
                  </a:ext>
                </a:extLst>
              </a:tr>
              <a:tr h="288698">
                <a:tc>
                  <a:txBody>
                    <a:bodyPr/>
                    <a:lstStyle/>
                    <a:p>
                      <a:pPr fontAlgn="t"/>
                      <a:r>
                        <a:rPr lang="en-US" sz="1400">
                          <a:effectLst/>
                        </a:rPr>
                        <a:t>9 - 15</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100 - 150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1.75 – 2.25</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10 – 15</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3"/>
                  </a:ext>
                </a:extLst>
              </a:tr>
              <a:tr h="288698">
                <a:tc>
                  <a:txBody>
                    <a:bodyPr/>
                    <a:lstStyle/>
                    <a:p>
                      <a:pPr fontAlgn="t"/>
                      <a:r>
                        <a:rPr lang="en-US" sz="1400">
                          <a:effectLst/>
                        </a:rPr>
                        <a:t>15 - 20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150 - 200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2.25 - 2.50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15 – 20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4"/>
                  </a:ext>
                </a:extLst>
              </a:tr>
              <a:tr h="288698">
                <a:tc>
                  <a:txBody>
                    <a:bodyPr/>
                    <a:lstStyle/>
                    <a:p>
                      <a:pPr fontAlgn="t"/>
                      <a:r>
                        <a:rPr lang="en-US" sz="1400">
                          <a:effectLst/>
                        </a:rPr>
                        <a:t>Above 20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200 - 300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2.50 – 2.75</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15 – 20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5"/>
                  </a:ext>
                </a:extLst>
              </a:tr>
              <a:tr h="288698">
                <a:tc>
                  <a:txBody>
                    <a:bodyPr/>
                    <a:lstStyle/>
                    <a:p>
                      <a:pPr fontAlgn="t"/>
                      <a:r>
                        <a:rPr lang="en-US" sz="1400">
                          <a:effectLst/>
                        </a:rPr>
                        <a:t>Bulls</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400 - 500</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2.5 – 3</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dirty="0">
                          <a:effectLst/>
                        </a:rPr>
                        <a:t>20 – 25</a:t>
                      </a:r>
                    </a:p>
                  </a:txBody>
                  <a:tcPr marL="72220" marR="72220" marT="36087" marB="360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7581-1DDB-1D00-F9A1-B16F62F3ED48}"/>
              </a:ext>
            </a:extLst>
          </p:cNvPr>
          <p:cNvSpPr>
            <a:spLocks noGrp="1"/>
          </p:cNvSpPr>
          <p:nvPr>
            <p:ph type="title"/>
          </p:nvPr>
        </p:nvSpPr>
        <p:spPr/>
        <p:txBody>
          <a:bodyPr/>
          <a:lstStyle/>
          <a:p>
            <a:pPr eaLnBrk="1" fontAlgn="auto" hangingPunct="1">
              <a:spcAft>
                <a:spcPts val="0"/>
              </a:spcAft>
              <a:defRPr/>
            </a:pPr>
            <a:r>
              <a:rPr lang="en-US" dirty="0"/>
              <a:t>Dry matter requirement</a:t>
            </a:r>
          </a:p>
        </p:txBody>
      </p:sp>
      <p:sp>
        <p:nvSpPr>
          <p:cNvPr id="182275" name="TextBox 3">
            <a:extLst>
              <a:ext uri="{FF2B5EF4-FFF2-40B4-BE49-F238E27FC236}">
                <a16:creationId xmlns:a16="http://schemas.microsoft.com/office/drawing/2014/main" id="{F841F411-F5CD-ABF9-58FF-F8476EDDB99F}"/>
              </a:ext>
            </a:extLst>
          </p:cNvPr>
          <p:cNvSpPr txBox="1">
            <a:spLocks noChangeArrowheads="1"/>
          </p:cNvSpPr>
          <p:nvPr/>
        </p:nvSpPr>
        <p:spPr bwMode="auto">
          <a:xfrm>
            <a:off x="685800" y="2822575"/>
            <a:ext cx="7848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The total dry matter requirement of cattle is around 2-3 % of their body weight</a:t>
            </a:r>
          </a:p>
          <a:p>
            <a:pPr eaLnBrk="1" hangingPunct="1">
              <a:lnSpc>
                <a:spcPct val="100000"/>
              </a:lnSpc>
              <a:spcBef>
                <a:spcPct val="0"/>
              </a:spcBef>
              <a:buClrTx/>
              <a:buFontTx/>
              <a:buNone/>
            </a:pPr>
            <a:r>
              <a:rPr lang="en-US" altLang="en-US" sz="1800"/>
              <a:t>It is recommended to give minerals block or urea molasses block always when animals are fed on only fodder.</a:t>
            </a:r>
          </a:p>
          <a:p>
            <a:pPr eaLnBrk="1" hangingPunct="1">
              <a:lnSpc>
                <a:spcPct val="100000"/>
              </a:lnSpc>
              <a:spcBef>
                <a:spcPct val="0"/>
              </a:spcBef>
              <a:buClrTx/>
              <a:buFontTx/>
              <a:buNone/>
            </a:pPr>
            <a:r>
              <a:rPr lang="en-US" altLang="en-US" sz="1800"/>
              <a:t>Hay refers to a grass that is cut and dried to use as animal fodder. Feeding hay is a fact of life in cattle production. It is usually fed as a supplement for cattle in dry seasons when feed is scarce in Ghana. Hay such as rice straw can be treated with urea at a rate of 1kg urea to 10 litres of water applied to 20 kg of straw.</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04CF-E3C1-F637-7803-D5598A528011}"/>
              </a:ext>
            </a:extLst>
          </p:cNvPr>
          <p:cNvSpPr>
            <a:spLocks noGrp="1"/>
          </p:cNvSpPr>
          <p:nvPr>
            <p:ph type="title"/>
          </p:nvPr>
        </p:nvSpPr>
        <p:spPr/>
        <p:txBody>
          <a:bodyPr/>
          <a:lstStyle/>
          <a:p>
            <a:pPr eaLnBrk="1" fontAlgn="auto" hangingPunct="1">
              <a:spcAft>
                <a:spcPts val="0"/>
              </a:spcAft>
              <a:defRPr/>
            </a:pPr>
            <a:r>
              <a:rPr lang="en-US" dirty="0"/>
              <a:t>Health Management/ Medication/ vaccination Regime</a:t>
            </a:r>
          </a:p>
        </p:txBody>
      </p:sp>
      <p:sp>
        <p:nvSpPr>
          <p:cNvPr id="183299" name="TextBox 3">
            <a:extLst>
              <a:ext uri="{FF2B5EF4-FFF2-40B4-BE49-F238E27FC236}">
                <a16:creationId xmlns:a16="http://schemas.microsoft.com/office/drawing/2014/main" id="{CCB748D3-68C2-0FA8-5879-2F452489A181}"/>
              </a:ext>
            </a:extLst>
          </p:cNvPr>
          <p:cNvSpPr txBox="1">
            <a:spLocks noChangeArrowheads="1"/>
          </p:cNvSpPr>
          <p:nvPr/>
        </p:nvSpPr>
        <p:spPr bwMode="auto">
          <a:xfrm>
            <a:off x="838200" y="3200400"/>
            <a:ext cx="7467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Improved health management requires regular cleaning of kraals and vaccination of the animals against scheduled diseases such as Foot &amp; mouth, Anthrax, Brucellosis, Lumpy skin and Rinderpest. </a:t>
            </a:r>
          </a:p>
          <a:p>
            <a:pPr eaLnBrk="1" hangingPunct="1">
              <a:lnSpc>
                <a:spcPct val="100000"/>
              </a:lnSpc>
              <a:spcBef>
                <a:spcPct val="0"/>
              </a:spcBef>
              <a:buClrTx/>
              <a:buFontTx/>
              <a:buNone/>
            </a:pPr>
            <a:r>
              <a:rPr lang="en-US" altLang="en-US" sz="1800"/>
              <a:t>Some cattle medication:: Antibiotics, Sulphadimidine, Dewormer, Acaricide , Vitamins  etc</a:t>
            </a:r>
          </a:p>
          <a:p>
            <a:pPr eaLnBrk="1" hangingPunct="1">
              <a:lnSpc>
                <a:spcPct val="100000"/>
              </a:lnSpc>
              <a:spcBef>
                <a:spcPct val="0"/>
              </a:spcBef>
              <a:buClrTx/>
              <a:buFontTx/>
              <a:buNone/>
            </a:pPr>
            <a:r>
              <a:rPr lang="en-US" altLang="en-US" sz="1800"/>
              <a:t>Vaccination Schedule for Cattle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50CF2-C781-243A-508C-72E03B46ED34}"/>
              </a:ext>
            </a:extLst>
          </p:cNvPr>
          <p:cNvSpPr>
            <a:spLocks noGrp="1"/>
          </p:cNvSpPr>
          <p:nvPr>
            <p:ph type="title"/>
          </p:nvPr>
        </p:nvSpPr>
        <p:spPr/>
        <p:txBody>
          <a:bodyPr/>
          <a:lstStyle/>
          <a:p>
            <a:pPr eaLnBrk="1" fontAlgn="auto" hangingPunct="1">
              <a:spcAft>
                <a:spcPts val="0"/>
              </a:spcAft>
              <a:defRPr/>
            </a:pPr>
            <a:r>
              <a:rPr lang="en-US" dirty="0"/>
              <a:t>Vaccination schedule</a:t>
            </a:r>
          </a:p>
        </p:txBody>
      </p:sp>
      <p:graphicFrame>
        <p:nvGraphicFramePr>
          <p:cNvPr id="3" name="Table 2">
            <a:extLst>
              <a:ext uri="{FF2B5EF4-FFF2-40B4-BE49-F238E27FC236}">
                <a16:creationId xmlns:a16="http://schemas.microsoft.com/office/drawing/2014/main" id="{34104DC9-96E7-130E-5840-C3B0B053B130}"/>
              </a:ext>
            </a:extLst>
          </p:cNvPr>
          <p:cNvGraphicFramePr>
            <a:graphicFrameLocks noGrp="1"/>
          </p:cNvGraphicFramePr>
          <p:nvPr/>
        </p:nvGraphicFramePr>
        <p:xfrm>
          <a:off x="811213" y="2341563"/>
          <a:ext cx="7521576" cy="3476627"/>
        </p:xfrm>
        <a:graphic>
          <a:graphicData uri="http://schemas.openxmlformats.org/drawingml/2006/table">
            <a:tbl>
              <a:tblPr/>
              <a:tblGrid>
                <a:gridCol w="1880394">
                  <a:extLst>
                    <a:ext uri="{9D8B030D-6E8A-4147-A177-3AD203B41FA5}">
                      <a16:colId xmlns:a16="http://schemas.microsoft.com/office/drawing/2014/main" val="20000"/>
                    </a:ext>
                  </a:extLst>
                </a:gridCol>
                <a:gridCol w="1880394">
                  <a:extLst>
                    <a:ext uri="{9D8B030D-6E8A-4147-A177-3AD203B41FA5}">
                      <a16:colId xmlns:a16="http://schemas.microsoft.com/office/drawing/2014/main" val="20001"/>
                    </a:ext>
                  </a:extLst>
                </a:gridCol>
                <a:gridCol w="1880394">
                  <a:extLst>
                    <a:ext uri="{9D8B030D-6E8A-4147-A177-3AD203B41FA5}">
                      <a16:colId xmlns:a16="http://schemas.microsoft.com/office/drawing/2014/main" val="20002"/>
                    </a:ext>
                  </a:extLst>
                </a:gridCol>
                <a:gridCol w="1880394">
                  <a:extLst>
                    <a:ext uri="{9D8B030D-6E8A-4147-A177-3AD203B41FA5}">
                      <a16:colId xmlns:a16="http://schemas.microsoft.com/office/drawing/2014/main" val="20003"/>
                    </a:ext>
                  </a:extLst>
                </a:gridCol>
              </a:tblGrid>
              <a:tr h="496661">
                <a:tc>
                  <a:txBody>
                    <a:bodyPr/>
                    <a:lstStyle/>
                    <a:p>
                      <a:pPr fontAlgn="t"/>
                      <a:r>
                        <a:rPr lang="en-US" sz="1400">
                          <a:effectLst/>
                        </a:rPr>
                        <a:t>SN</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Disease</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Age</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When to vaccinate</a:t>
                      </a:r>
                    </a:p>
                    <a:p>
                      <a:pPr fontAlgn="t"/>
                      <a:r>
                        <a:rPr lang="en-US" sz="1400">
                          <a:effectLst/>
                        </a:rPr>
                        <a:t>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r h="496661">
                <a:tc>
                  <a:txBody>
                    <a:bodyPr/>
                    <a:lstStyle/>
                    <a:p>
                      <a:pPr fontAlgn="t"/>
                      <a:r>
                        <a:rPr lang="en-US" sz="1400">
                          <a:effectLst/>
                        </a:rPr>
                        <a:t>1</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Foot and Mouth Disease (FMD)</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4 months and above</a:t>
                      </a:r>
                    </a:p>
                    <a:p>
                      <a:pPr fontAlgn="t"/>
                      <a:r>
                        <a:rPr lang="en-US" sz="1400">
                          <a:effectLst/>
                        </a:rPr>
                        <a:t>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Every six months</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1"/>
                  </a:ext>
                </a:extLst>
              </a:tr>
              <a:tr h="496661">
                <a:tc>
                  <a:txBody>
                    <a:bodyPr/>
                    <a:lstStyle/>
                    <a:p>
                      <a:pPr fontAlgn="t"/>
                      <a:r>
                        <a:rPr lang="en-US" sz="1400">
                          <a:effectLst/>
                        </a:rPr>
                        <a:t>2</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Haemorrhagic Septicaemia (HS)</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4 months and above</a:t>
                      </a:r>
                    </a:p>
                    <a:p>
                      <a:pPr fontAlgn="t"/>
                      <a:r>
                        <a:rPr lang="en-US" sz="1400">
                          <a:effectLst/>
                        </a:rPr>
                        <a:t>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Biannually in endemic areas</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2"/>
                  </a:ext>
                </a:extLst>
              </a:tr>
              <a:tr h="496661">
                <a:tc>
                  <a:txBody>
                    <a:bodyPr/>
                    <a:lstStyle/>
                    <a:p>
                      <a:pPr fontAlgn="t"/>
                      <a:r>
                        <a:rPr lang="en-US" sz="1400">
                          <a:effectLst/>
                        </a:rPr>
                        <a:t>3</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Black Quarter (BQ)</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4 months and above</a:t>
                      </a:r>
                    </a:p>
                    <a:p>
                      <a:pPr fontAlgn="t"/>
                      <a:r>
                        <a:rPr lang="en-US" sz="1400">
                          <a:effectLst/>
                        </a:rPr>
                        <a:t>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Annually in endemic areas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3"/>
                  </a:ext>
                </a:extLst>
              </a:tr>
              <a:tr h="496661">
                <a:tc>
                  <a:txBody>
                    <a:bodyPr/>
                    <a:lstStyle/>
                    <a:p>
                      <a:pPr fontAlgn="t"/>
                      <a:r>
                        <a:rPr lang="en-US" sz="1400">
                          <a:effectLst/>
                        </a:rPr>
                        <a:t>4</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Brucellosis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4 -8 months of age (only in female calves)</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Once in a lifetime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4"/>
                  </a:ext>
                </a:extLst>
              </a:tr>
              <a:tr h="496661">
                <a:tc>
                  <a:txBody>
                    <a:bodyPr/>
                    <a:lstStyle/>
                    <a:p>
                      <a:pPr fontAlgn="t"/>
                      <a:r>
                        <a:rPr lang="en-US" sz="1400">
                          <a:effectLst/>
                        </a:rPr>
                        <a:t>5</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Theileriosis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4 months and above</a:t>
                      </a:r>
                    </a:p>
                    <a:p>
                      <a:pPr fontAlgn="t"/>
                      <a:r>
                        <a:rPr lang="en-US" sz="1400">
                          <a:effectLst/>
                        </a:rPr>
                        <a:t>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Once in a lifetime.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5"/>
                  </a:ext>
                </a:extLst>
              </a:tr>
              <a:tr h="496661">
                <a:tc>
                  <a:txBody>
                    <a:bodyPr/>
                    <a:lstStyle/>
                    <a:p>
                      <a:pPr fontAlgn="t"/>
                      <a:r>
                        <a:rPr lang="en-US" sz="1400">
                          <a:effectLst/>
                        </a:rPr>
                        <a:t>6</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Anthrax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a:effectLst/>
                        </a:rPr>
                        <a:t>4 months and above</a:t>
                      </a:r>
                    </a:p>
                    <a:p>
                      <a:pPr fontAlgn="t"/>
                      <a:r>
                        <a:rPr lang="en-US" sz="1400">
                          <a:effectLst/>
                        </a:rPr>
                        <a:t> </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400" dirty="0">
                          <a:effectLst/>
                        </a:rPr>
                        <a:t>Annually in endemic are</a:t>
                      </a:r>
                    </a:p>
                  </a:txBody>
                  <a:tcPr marL="69889" marR="69889" marT="34935" marB="3493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FC7-4284-6017-529E-6E0530798723}"/>
              </a:ext>
            </a:extLst>
          </p:cNvPr>
          <p:cNvSpPr>
            <a:spLocks noGrp="1"/>
          </p:cNvSpPr>
          <p:nvPr>
            <p:ph type="title"/>
          </p:nvPr>
        </p:nvSpPr>
        <p:spPr/>
        <p:txBody>
          <a:bodyPr/>
          <a:lstStyle/>
          <a:p>
            <a:pPr eaLnBrk="1" fontAlgn="auto" hangingPunct="1">
              <a:spcAft>
                <a:spcPts val="0"/>
              </a:spcAft>
              <a:defRPr/>
            </a:pPr>
            <a:r>
              <a:rPr lang="en-US" dirty="0"/>
              <a:t>Breeding cattle</a:t>
            </a:r>
          </a:p>
        </p:txBody>
      </p:sp>
      <p:sp>
        <p:nvSpPr>
          <p:cNvPr id="185347" name="TextBox 3">
            <a:extLst>
              <a:ext uri="{FF2B5EF4-FFF2-40B4-BE49-F238E27FC236}">
                <a16:creationId xmlns:a16="http://schemas.microsoft.com/office/drawing/2014/main" id="{572E2BBB-08FB-5567-2A15-28212B13F94F}"/>
              </a:ext>
            </a:extLst>
          </p:cNvPr>
          <p:cNvSpPr txBox="1">
            <a:spLocks noChangeArrowheads="1"/>
          </p:cNvSpPr>
          <p:nvPr/>
        </p:nvSpPr>
        <p:spPr bwMode="auto">
          <a:xfrm>
            <a:off x="457200" y="2413000"/>
            <a:ext cx="845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Mating takes place when the cow is on heat every 21 days. Heat last for 3 days  </a:t>
            </a:r>
          </a:p>
          <a:p>
            <a:pPr eaLnBrk="1" hangingPunct="1">
              <a:lnSpc>
                <a:spcPct val="100000"/>
              </a:lnSpc>
              <a:spcBef>
                <a:spcPct val="0"/>
              </a:spcBef>
              <a:buClrTx/>
              <a:buFontTx/>
              <a:buNone/>
            </a:pPr>
            <a:r>
              <a:rPr lang="en-US" altLang="en-US" sz="1800"/>
              <a:t>Sign of heat:  </a:t>
            </a:r>
          </a:p>
          <a:p>
            <a:pPr eaLnBrk="1" hangingPunct="1">
              <a:lnSpc>
                <a:spcPct val="100000"/>
              </a:lnSpc>
              <a:spcBef>
                <a:spcPct val="0"/>
              </a:spcBef>
              <a:buClrTx/>
            </a:pPr>
            <a:r>
              <a:rPr lang="en-US" altLang="en-US" sz="1800"/>
              <a:t>The female mounts other cows</a:t>
            </a:r>
          </a:p>
          <a:p>
            <a:pPr eaLnBrk="1" hangingPunct="1">
              <a:lnSpc>
                <a:spcPct val="100000"/>
              </a:lnSpc>
              <a:spcBef>
                <a:spcPct val="0"/>
              </a:spcBef>
              <a:buClrTx/>
            </a:pPr>
            <a:r>
              <a:rPr lang="en-US" altLang="en-US" sz="1800"/>
              <a:t>It allows others in the flock to mount it.</a:t>
            </a:r>
          </a:p>
          <a:p>
            <a:pPr eaLnBrk="1" hangingPunct="1">
              <a:lnSpc>
                <a:spcPct val="100000"/>
              </a:lnSpc>
              <a:spcBef>
                <a:spcPct val="0"/>
              </a:spcBef>
              <a:buClrTx/>
            </a:pPr>
            <a:r>
              <a:rPr lang="en-US" altLang="en-US" sz="1800"/>
              <a:t>It becomes restless and</a:t>
            </a:r>
          </a:p>
          <a:p>
            <a:pPr eaLnBrk="1" hangingPunct="1">
              <a:lnSpc>
                <a:spcPct val="100000"/>
              </a:lnSpc>
              <a:spcBef>
                <a:spcPct val="0"/>
              </a:spcBef>
              <a:buClrTx/>
            </a:pPr>
            <a:r>
              <a:rPr lang="en-US" altLang="en-US" sz="1800"/>
              <a:t>Its vulva becomes red</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3F24878C-F9CA-A75B-0A0B-1728DA505A11}"/>
              </a:ext>
            </a:extLst>
          </p:cNvPr>
          <p:cNvSpPr>
            <a:spLocks noGrp="1" noChangeArrowheads="1"/>
          </p:cNvSpPr>
          <p:nvPr>
            <p:ph type="title"/>
          </p:nvPr>
        </p:nvSpPr>
        <p:spPr/>
        <p:txBody>
          <a:bodyPr/>
          <a:lstStyle/>
          <a:p>
            <a:pPr eaLnBrk="1" fontAlgn="auto" hangingPunct="1">
              <a:spcAft>
                <a:spcPts val="0"/>
              </a:spcAft>
              <a:defRPr/>
            </a:pPr>
            <a:r>
              <a:rPr lang="en-US" altLang="en-US" sz="3800"/>
              <a:t>Heat detection-  </a:t>
            </a:r>
            <a:br>
              <a:rPr lang="en-US" altLang="en-US" sz="3800"/>
            </a:br>
            <a:endParaRPr lang="en-US" altLang="en-US" sz="3800"/>
          </a:p>
        </p:txBody>
      </p:sp>
      <p:sp>
        <p:nvSpPr>
          <p:cNvPr id="256003" name="Rectangle 3">
            <a:extLst>
              <a:ext uri="{FF2B5EF4-FFF2-40B4-BE49-F238E27FC236}">
                <a16:creationId xmlns:a16="http://schemas.microsoft.com/office/drawing/2014/main" id="{0E561624-5B02-012E-F48A-CE8B1154A4CD}"/>
              </a:ext>
            </a:extLst>
          </p:cNvPr>
          <p:cNvSpPr>
            <a:spLocks noGrp="1" noChangeArrowheads="1"/>
          </p:cNvSpPr>
          <p:nvPr>
            <p:ph idx="1"/>
          </p:nvPr>
        </p:nvSpPr>
        <p:spPr/>
        <p:txBody>
          <a:bodyPr/>
          <a:lstStyle/>
          <a:p>
            <a:pPr eaLnBrk="1" fontAlgn="auto" hangingPunct="1">
              <a:spcAft>
                <a:spcPts val="0"/>
              </a:spcAft>
              <a:defRPr/>
            </a:pPr>
            <a:r>
              <a:rPr lang="en-US" altLang="en-US"/>
              <a:t>An experienced observer with a well-trained eye can do a good job by observing the herd for ½ to 1 hour early in the morning and ½ to 1 hour in the evening.  25% of cows exhibit signs of estrus between 6 PM and midnight.  40% between midnight and 6 Am</a:t>
            </a:r>
          </a:p>
          <a:p>
            <a:pPr eaLnBrk="1" fontAlgn="auto" hangingPunct="1">
              <a:spcAft>
                <a:spcPts val="0"/>
              </a:spcAft>
              <a:defRPr/>
            </a:pPr>
            <a:endParaRPr lang="en-US" alt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7F87E215-E9FD-BDE1-BAA7-89F591B7EF75}"/>
              </a:ext>
            </a:extLst>
          </p:cNvPr>
          <p:cNvSpPr>
            <a:spLocks noGrp="1" noChangeArrowheads="1"/>
          </p:cNvSpPr>
          <p:nvPr>
            <p:ph type="title"/>
          </p:nvPr>
        </p:nvSpPr>
        <p:spPr/>
        <p:txBody>
          <a:bodyPr/>
          <a:lstStyle/>
          <a:p>
            <a:pPr eaLnBrk="1" fontAlgn="auto" hangingPunct="1">
              <a:spcAft>
                <a:spcPts val="0"/>
              </a:spcAft>
              <a:defRPr/>
            </a:pPr>
            <a:r>
              <a:rPr lang="en-US" altLang="en-US"/>
              <a:t>Estrus</a:t>
            </a:r>
          </a:p>
        </p:txBody>
      </p:sp>
      <p:sp>
        <p:nvSpPr>
          <p:cNvPr id="257027" name="Rectangle 3">
            <a:extLst>
              <a:ext uri="{FF2B5EF4-FFF2-40B4-BE49-F238E27FC236}">
                <a16:creationId xmlns:a16="http://schemas.microsoft.com/office/drawing/2014/main" id="{A6877D79-830B-2D19-53C2-1BE43C19FA7B}"/>
              </a:ext>
            </a:extLst>
          </p:cNvPr>
          <p:cNvSpPr>
            <a:spLocks noGrp="1" noChangeArrowheads="1"/>
          </p:cNvSpPr>
          <p:nvPr>
            <p:ph idx="1"/>
          </p:nvPr>
        </p:nvSpPr>
        <p:spPr/>
        <p:txBody>
          <a:bodyPr/>
          <a:lstStyle/>
          <a:p>
            <a:pPr eaLnBrk="1" fontAlgn="auto" hangingPunct="1">
              <a:lnSpc>
                <a:spcPct val="90000"/>
              </a:lnSpc>
              <a:spcAft>
                <a:spcPts val="0"/>
              </a:spcAft>
              <a:defRPr/>
            </a:pPr>
            <a:r>
              <a:rPr lang="en-US" altLang="en-US"/>
              <a:t>Estrus (heat) is a fairly well-defined period that occurs in nonpregnanct cows once each 19-23 days.  This period is characterized by increased sexual activity and acceptance of the bull by the post-pubertal heifer or cow.  I t begins with the first acceptance of the bull and ends with the last acceptance.  Anywhere from 3-6 hours (Brahman) to 12-18 hours (European cattle)</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DEF770BA-B0EE-DADB-F4E4-BEC548FF73BC}"/>
              </a:ext>
            </a:extLst>
          </p:cNvPr>
          <p:cNvSpPr>
            <a:spLocks noGrp="1" noChangeArrowheads="1"/>
          </p:cNvSpPr>
          <p:nvPr>
            <p:ph type="title"/>
          </p:nvPr>
        </p:nvSpPr>
        <p:spPr/>
        <p:txBody>
          <a:bodyPr/>
          <a:lstStyle/>
          <a:p>
            <a:pPr eaLnBrk="1" fontAlgn="auto" hangingPunct="1">
              <a:spcAft>
                <a:spcPts val="0"/>
              </a:spcAft>
              <a:defRPr/>
            </a:pPr>
            <a:r>
              <a:rPr lang="en-US" altLang="en-US"/>
              <a:t>Heat detection aids</a:t>
            </a:r>
          </a:p>
        </p:txBody>
      </p:sp>
      <p:sp>
        <p:nvSpPr>
          <p:cNvPr id="258051" name="Rectangle 3">
            <a:extLst>
              <a:ext uri="{FF2B5EF4-FFF2-40B4-BE49-F238E27FC236}">
                <a16:creationId xmlns:a16="http://schemas.microsoft.com/office/drawing/2014/main" id="{02507597-CE6D-B855-4344-C160119BCDE1}"/>
              </a:ext>
            </a:extLst>
          </p:cNvPr>
          <p:cNvSpPr>
            <a:spLocks noGrp="1" noChangeArrowheads="1"/>
          </p:cNvSpPr>
          <p:nvPr>
            <p:ph idx="1"/>
          </p:nvPr>
        </p:nvSpPr>
        <p:spPr/>
        <p:txBody>
          <a:bodyPr/>
          <a:lstStyle/>
          <a:p>
            <a:pPr eaLnBrk="1" fontAlgn="auto" hangingPunct="1">
              <a:spcAft>
                <a:spcPts val="0"/>
              </a:spcAft>
              <a:defRPr/>
            </a:pPr>
            <a:endParaRPr lang="en-US" altLang="en-US"/>
          </a:p>
          <a:p>
            <a:pPr eaLnBrk="1" fontAlgn="auto" hangingPunct="1">
              <a:spcAft>
                <a:spcPts val="0"/>
              </a:spcAft>
              <a:defRPr/>
            </a:pPr>
            <a:r>
              <a:rPr lang="en-US" altLang="en-US"/>
              <a:t>Heat patches,</a:t>
            </a:r>
          </a:p>
          <a:p>
            <a:pPr eaLnBrk="1" fontAlgn="auto" hangingPunct="1">
              <a:spcAft>
                <a:spcPts val="0"/>
              </a:spcAft>
              <a:defRPr/>
            </a:pPr>
            <a:r>
              <a:rPr lang="en-US" altLang="en-US"/>
              <a:t>Grease marks</a:t>
            </a:r>
          </a:p>
          <a:p>
            <a:pPr eaLnBrk="1" fontAlgn="auto" hangingPunct="1">
              <a:spcAft>
                <a:spcPts val="0"/>
              </a:spcAft>
              <a:defRPr/>
            </a:pPr>
            <a:r>
              <a:rPr lang="en-US" altLang="en-US"/>
              <a:t>Teaser or marker bulls</a:t>
            </a:r>
          </a:p>
          <a:p>
            <a:pPr eaLnBrk="1" fontAlgn="auto" hangingPunct="1">
              <a:spcAft>
                <a:spcPts val="0"/>
              </a:spcAft>
              <a:defRPr/>
            </a:pPr>
            <a:r>
              <a:rPr lang="en-US" altLang="en-US"/>
              <a:t>Wax marker sticks</a:t>
            </a:r>
          </a:p>
          <a:p>
            <a:pPr eaLnBrk="1" fontAlgn="auto" hangingPunct="1">
              <a:spcAft>
                <a:spcPts val="0"/>
              </a:spcAft>
              <a:defRPr/>
            </a:pPr>
            <a:r>
              <a:rPr lang="en-US" altLang="en-US"/>
              <a:t>Chin ball marker</a:t>
            </a:r>
          </a:p>
          <a:p>
            <a:pPr eaLnBrk="1" fontAlgn="auto" hangingPunct="1">
              <a:spcAft>
                <a:spcPts val="0"/>
              </a:spcAft>
              <a:defRPr/>
            </a:pPr>
            <a:endParaRPr lang="en-US" alt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4ACAA5F7-39DE-BC2E-0824-5D8710FF1336}"/>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259075" name="Rectangle 3">
            <a:extLst>
              <a:ext uri="{FF2B5EF4-FFF2-40B4-BE49-F238E27FC236}">
                <a16:creationId xmlns:a16="http://schemas.microsoft.com/office/drawing/2014/main" id="{431EFA6A-2F03-3383-1A17-587303623A38}"/>
              </a:ext>
            </a:extLst>
          </p:cNvPr>
          <p:cNvSpPr>
            <a:spLocks noGrp="1" noChangeArrowheads="1"/>
          </p:cNvSpPr>
          <p:nvPr>
            <p:ph idx="1"/>
          </p:nvPr>
        </p:nvSpPr>
        <p:spPr/>
        <p:txBody>
          <a:bodyPr/>
          <a:lstStyle/>
          <a:p>
            <a:pPr eaLnBrk="1" fontAlgn="auto" hangingPunct="1">
              <a:spcAft>
                <a:spcPts val="0"/>
              </a:spcAft>
              <a:defRPr/>
            </a:pPr>
            <a:r>
              <a:rPr lang="en-US" altLang="en-US"/>
              <a:t>Visual heat detection</a:t>
            </a:r>
          </a:p>
          <a:p>
            <a:pPr eaLnBrk="1" fontAlgn="auto" hangingPunct="1">
              <a:spcAft>
                <a:spcPts val="0"/>
              </a:spcAft>
              <a:defRPr/>
            </a:pPr>
            <a:r>
              <a:rPr lang="en-US" altLang="en-US"/>
              <a:t>Usually occurs between 2-6 in the morning</a:t>
            </a:r>
          </a:p>
          <a:p>
            <a:pPr eaLnBrk="1" fontAlgn="auto" hangingPunct="1">
              <a:spcAft>
                <a:spcPts val="0"/>
              </a:spcAft>
              <a:defRPr/>
            </a:pPr>
            <a:endParaRPr lang="en-US" alt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23B1D886-DBEE-5D66-CED6-A54DB402548A}"/>
              </a:ext>
            </a:extLst>
          </p:cNvPr>
          <p:cNvSpPr>
            <a:spLocks noGrp="1" noChangeArrowheads="1"/>
          </p:cNvSpPr>
          <p:nvPr>
            <p:ph type="title"/>
          </p:nvPr>
        </p:nvSpPr>
        <p:spPr/>
        <p:txBody>
          <a:bodyPr/>
          <a:lstStyle/>
          <a:p>
            <a:pPr eaLnBrk="1" fontAlgn="auto" hangingPunct="1">
              <a:spcAft>
                <a:spcPts val="0"/>
              </a:spcAft>
              <a:defRPr/>
            </a:pPr>
            <a:r>
              <a:rPr lang="en-US" altLang="en-US" sz="3800"/>
              <a:t>Behavioral changes</a:t>
            </a:r>
            <a:br>
              <a:rPr lang="en-US" altLang="en-US" sz="3800"/>
            </a:br>
            <a:endParaRPr lang="en-US" altLang="en-US" sz="3800"/>
          </a:p>
        </p:txBody>
      </p:sp>
      <p:sp>
        <p:nvSpPr>
          <p:cNvPr id="260099" name="Rectangle 3">
            <a:extLst>
              <a:ext uri="{FF2B5EF4-FFF2-40B4-BE49-F238E27FC236}">
                <a16:creationId xmlns:a16="http://schemas.microsoft.com/office/drawing/2014/main" id="{F6D8A146-FAA6-5CDE-6B88-050CF2F3F05C}"/>
              </a:ext>
            </a:extLst>
          </p:cNvPr>
          <p:cNvSpPr>
            <a:spLocks noGrp="1" noChangeArrowheads="1"/>
          </p:cNvSpPr>
          <p:nvPr>
            <p:ph idx="1"/>
          </p:nvPr>
        </p:nvSpPr>
        <p:spPr/>
        <p:txBody>
          <a:bodyPr>
            <a:normAutofit fontScale="92500" lnSpcReduction="20000"/>
          </a:bodyPr>
          <a:lstStyle/>
          <a:p>
            <a:pPr marL="1035050" lvl="1" indent="-577850" eaLnBrk="1" fontAlgn="auto" hangingPunct="1">
              <a:lnSpc>
                <a:spcPct val="80000"/>
              </a:lnSpc>
              <a:spcAft>
                <a:spcPts val="0"/>
              </a:spcAft>
              <a:defRPr/>
            </a:pPr>
            <a:r>
              <a:rPr lang="en-US" altLang="en-US" sz="2000"/>
              <a:t>Restless</a:t>
            </a:r>
          </a:p>
          <a:p>
            <a:pPr marL="1035050" lvl="1" indent="-577850" eaLnBrk="1" fontAlgn="auto" hangingPunct="1">
              <a:lnSpc>
                <a:spcPct val="80000"/>
              </a:lnSpc>
              <a:spcAft>
                <a:spcPts val="0"/>
              </a:spcAft>
              <a:defRPr/>
            </a:pPr>
            <a:r>
              <a:rPr lang="en-US" altLang="en-US" sz="2000"/>
              <a:t>Females isolate, twitch their tails</a:t>
            </a:r>
          </a:p>
          <a:p>
            <a:pPr marL="1035050" lvl="1" indent="-577850" eaLnBrk="1" fontAlgn="auto" hangingPunct="1">
              <a:lnSpc>
                <a:spcPct val="80000"/>
              </a:lnSpc>
              <a:spcAft>
                <a:spcPts val="0"/>
              </a:spcAft>
              <a:defRPr/>
            </a:pPr>
            <a:r>
              <a:rPr lang="en-US" altLang="en-US" sz="2000"/>
              <a:t>Clear, thick mucous discharge- if cloudy, milky-white or pussy then may have a vaginal or uterine infection</a:t>
            </a:r>
          </a:p>
          <a:p>
            <a:pPr marL="1035050" lvl="1" indent="-577850" eaLnBrk="1" fontAlgn="auto" hangingPunct="1">
              <a:lnSpc>
                <a:spcPct val="80000"/>
              </a:lnSpc>
              <a:spcAft>
                <a:spcPts val="0"/>
              </a:spcAft>
              <a:defRPr/>
            </a:pPr>
            <a:r>
              <a:rPr lang="en-US" altLang="en-US" sz="2000"/>
              <a:t>Mounting- A cow in heart will follow others, stand beside them, and put her head on their rumps or backs.  When cows being mounted does not attempt to escape, she usually is in standing heat</a:t>
            </a:r>
          </a:p>
          <a:p>
            <a:pPr marL="1409700" lvl="2" indent="-495300" eaLnBrk="1" fontAlgn="auto" hangingPunct="1">
              <a:lnSpc>
                <a:spcPct val="80000"/>
              </a:lnSpc>
              <a:spcAft>
                <a:spcPts val="0"/>
              </a:spcAft>
              <a:defRPr/>
            </a:pPr>
            <a:r>
              <a:rPr lang="en-US" altLang="en-US" sz="1800"/>
              <a:t>Can be the mounter or the mountee</a:t>
            </a:r>
          </a:p>
          <a:p>
            <a:pPr marL="1035050" lvl="1" indent="-577850" eaLnBrk="1" fontAlgn="auto" hangingPunct="1">
              <a:lnSpc>
                <a:spcPct val="80000"/>
              </a:lnSpc>
              <a:spcAft>
                <a:spcPts val="0"/>
              </a:spcAft>
              <a:defRPr/>
            </a:pPr>
            <a:r>
              <a:rPr lang="en-US" altLang="en-US" sz="2000"/>
              <a:t>tail raised-mucous</a:t>
            </a:r>
          </a:p>
          <a:p>
            <a:pPr marL="1035050" lvl="1" indent="-577850" eaLnBrk="1" fontAlgn="auto" hangingPunct="1">
              <a:lnSpc>
                <a:spcPct val="80000"/>
              </a:lnSpc>
              <a:spcAft>
                <a:spcPts val="0"/>
              </a:spcAft>
              <a:defRPr/>
            </a:pPr>
            <a:r>
              <a:rPr lang="en-US" altLang="en-US" sz="2000"/>
              <a:t>Roughened tail head or mud on back indicating cow trying to ride her.</a:t>
            </a:r>
          </a:p>
          <a:p>
            <a:pPr marL="1035050" lvl="1" indent="-577850" eaLnBrk="1" fontAlgn="auto" hangingPunct="1">
              <a:lnSpc>
                <a:spcPct val="80000"/>
              </a:lnSpc>
              <a:spcAft>
                <a:spcPts val="0"/>
              </a:spcAft>
              <a:defRPr/>
            </a:pPr>
            <a:r>
              <a:rPr lang="en-US" altLang="en-US" sz="2000"/>
              <a:t>If you see blood then in heat 2-3 days ago.</a:t>
            </a:r>
          </a:p>
          <a:p>
            <a:pPr marL="1035050" lvl="1" indent="-577850" eaLnBrk="1" fontAlgn="auto" hangingPunct="1">
              <a:lnSpc>
                <a:spcPct val="80000"/>
              </a:lnSpc>
              <a:spcAft>
                <a:spcPts val="0"/>
              </a:spcAft>
              <a:defRPr/>
            </a:pPr>
            <a:r>
              <a:rPr lang="en-US" altLang="en-US" sz="2000"/>
              <a:t>If heat activity in morning- breed at night</a:t>
            </a:r>
          </a:p>
          <a:p>
            <a:pPr marL="1035050" lvl="1" indent="-577850" eaLnBrk="1" fontAlgn="auto" hangingPunct="1">
              <a:lnSpc>
                <a:spcPct val="80000"/>
              </a:lnSpc>
              <a:spcAft>
                <a:spcPts val="0"/>
              </a:spcAft>
              <a:defRPr/>
            </a:pPr>
            <a:r>
              <a:rPr lang="en-US" altLang="en-US" sz="2000"/>
              <a:t>If heat activity at night-then breed in morning</a:t>
            </a:r>
          </a:p>
          <a:p>
            <a:pPr marL="660400" indent="-660400" eaLnBrk="1" fontAlgn="auto" hangingPunct="1">
              <a:lnSpc>
                <a:spcPct val="80000"/>
              </a:lnSpc>
              <a:spcAft>
                <a:spcPts val="0"/>
              </a:spcAft>
              <a:defRPr/>
            </a:pPr>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7ADDE9F-7F21-386F-6F1C-22727DBF223D}"/>
              </a:ext>
            </a:extLst>
          </p:cNvPr>
          <p:cNvSpPr>
            <a:spLocks noGrp="1" noChangeArrowheads="1"/>
          </p:cNvSpPr>
          <p:nvPr>
            <p:ph type="title"/>
          </p:nvPr>
        </p:nvSpPr>
        <p:spPr/>
        <p:txBody>
          <a:bodyPr/>
          <a:lstStyle/>
          <a:p>
            <a:pPr eaLnBrk="1" fontAlgn="auto" hangingPunct="1">
              <a:spcAft>
                <a:spcPts val="0"/>
              </a:spcAft>
              <a:defRPr/>
            </a:pPr>
            <a:r>
              <a:rPr lang="en-US" altLang="en-US"/>
              <a:t>Immune response</a:t>
            </a:r>
          </a:p>
        </p:txBody>
      </p:sp>
      <p:sp>
        <p:nvSpPr>
          <p:cNvPr id="29699" name="Rectangle 3">
            <a:extLst>
              <a:ext uri="{FF2B5EF4-FFF2-40B4-BE49-F238E27FC236}">
                <a16:creationId xmlns:a16="http://schemas.microsoft.com/office/drawing/2014/main" id="{182B7AFD-668C-38D1-6054-1BFE27A1AE42}"/>
              </a:ext>
            </a:extLst>
          </p:cNvPr>
          <p:cNvSpPr>
            <a:spLocks noGrp="1" noChangeArrowheads="1"/>
          </p:cNvSpPr>
          <p:nvPr>
            <p:ph idx="1"/>
          </p:nvPr>
        </p:nvSpPr>
        <p:spPr/>
        <p:txBody>
          <a:bodyPr>
            <a:normAutofit fontScale="92500" lnSpcReduction="10000"/>
          </a:bodyPr>
          <a:lstStyle/>
          <a:p>
            <a:pPr marL="660400" indent="-660400" eaLnBrk="1" fontAlgn="auto" hangingPunct="1">
              <a:lnSpc>
                <a:spcPct val="80000"/>
              </a:lnSpc>
              <a:spcAft>
                <a:spcPts val="0"/>
              </a:spcAft>
              <a:defRPr/>
            </a:pPr>
            <a:r>
              <a:rPr lang="en-US" altLang="en-US" sz="1800"/>
              <a:t>Immune response: the process of recognizing and destroying antigen</a:t>
            </a:r>
          </a:p>
          <a:p>
            <a:pPr marL="1035050" lvl="1" indent="-577850" eaLnBrk="1" fontAlgn="auto" hangingPunct="1">
              <a:lnSpc>
                <a:spcPct val="80000"/>
              </a:lnSpc>
              <a:spcAft>
                <a:spcPts val="0"/>
              </a:spcAft>
              <a:defRPr/>
            </a:pPr>
            <a:r>
              <a:rPr lang="en-US" altLang="en-US" sz="1700"/>
              <a:t>Humoral immune response- production of an antibody in response to exposure to an antigen</a:t>
            </a:r>
          </a:p>
          <a:p>
            <a:pPr marL="1035050" lvl="1" indent="-577850" eaLnBrk="1" fontAlgn="auto" hangingPunct="1">
              <a:lnSpc>
                <a:spcPct val="80000"/>
              </a:lnSpc>
              <a:spcAft>
                <a:spcPts val="0"/>
              </a:spcAft>
              <a:defRPr/>
            </a:pPr>
            <a:r>
              <a:rPr lang="en-US" altLang="en-US" sz="1700"/>
              <a:t>Anamnestic response-exposure to same antigen result in more rapid and stronger response than the first</a:t>
            </a:r>
          </a:p>
          <a:p>
            <a:pPr marL="1035050" lvl="1" indent="-577850" eaLnBrk="1" fontAlgn="auto" hangingPunct="1">
              <a:lnSpc>
                <a:spcPct val="80000"/>
              </a:lnSpc>
              <a:spcAft>
                <a:spcPts val="0"/>
              </a:spcAft>
              <a:defRPr/>
            </a:pPr>
            <a:r>
              <a:rPr lang="en-US" altLang="en-US" sz="1700"/>
              <a:t>Negative phase-If second exposure to antigen is too close to the first, there is actually a drop in the amount of antibodies in the blood for a few days until secondary immune response is under way</a:t>
            </a:r>
          </a:p>
          <a:p>
            <a:pPr marL="1035050" lvl="1" indent="-577850" eaLnBrk="1" fontAlgn="auto" hangingPunct="1">
              <a:lnSpc>
                <a:spcPct val="80000"/>
              </a:lnSpc>
              <a:spcAft>
                <a:spcPts val="0"/>
              </a:spcAft>
              <a:defRPr/>
            </a:pPr>
            <a:r>
              <a:rPr lang="en-US" altLang="en-US" sz="1700"/>
              <a:t>Cell-mediated response: is similar to humoral in that second gives higher response but it cannot be transferred with serum</a:t>
            </a:r>
          </a:p>
          <a:p>
            <a:pPr marL="1409700" lvl="2" indent="-495300" eaLnBrk="1" fontAlgn="auto" hangingPunct="1">
              <a:lnSpc>
                <a:spcPct val="80000"/>
              </a:lnSpc>
              <a:spcAft>
                <a:spcPts val="0"/>
              </a:spcAft>
              <a:defRPr/>
            </a:pPr>
            <a:r>
              <a:rPr lang="en-US" altLang="en-US"/>
              <a:t>Only transferred via cells (lymphocytes)</a:t>
            </a:r>
          </a:p>
          <a:p>
            <a:pPr marL="1035050" lvl="1" indent="-577850" eaLnBrk="1" fontAlgn="auto" hangingPunct="1">
              <a:lnSpc>
                <a:spcPct val="80000"/>
              </a:lnSpc>
              <a:spcAft>
                <a:spcPts val="0"/>
              </a:spcAft>
              <a:defRPr/>
            </a:pPr>
            <a:r>
              <a:rPr lang="en-US" altLang="en-US" sz="1700"/>
              <a:t>Tolerance: Immune system does not recognize the substance as foreign and therefore does not try to get rid of the antigen</a:t>
            </a:r>
          </a:p>
          <a:p>
            <a:pPr marL="1409700" lvl="2" indent="-495300" eaLnBrk="1" fontAlgn="auto" hangingPunct="1">
              <a:lnSpc>
                <a:spcPct val="80000"/>
              </a:lnSpc>
              <a:spcAft>
                <a:spcPts val="0"/>
              </a:spcAft>
              <a:defRPr/>
            </a:pPr>
            <a:r>
              <a:rPr lang="en-US" altLang="en-US"/>
              <a:t>Allergy shots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19C519FE-D02F-E936-F560-D978DD397973}"/>
              </a:ext>
            </a:extLst>
          </p:cNvPr>
          <p:cNvSpPr>
            <a:spLocks noGrp="1" noChangeArrowheads="1"/>
          </p:cNvSpPr>
          <p:nvPr>
            <p:ph type="title"/>
          </p:nvPr>
        </p:nvSpPr>
        <p:spPr/>
        <p:txBody>
          <a:bodyPr/>
          <a:lstStyle/>
          <a:p>
            <a:pPr eaLnBrk="1" fontAlgn="auto" hangingPunct="1">
              <a:spcAft>
                <a:spcPts val="0"/>
              </a:spcAft>
              <a:defRPr/>
            </a:pPr>
            <a:r>
              <a:rPr lang="en-US" altLang="en-US"/>
              <a:t>Behavioral changes</a:t>
            </a:r>
          </a:p>
        </p:txBody>
      </p:sp>
      <p:sp>
        <p:nvSpPr>
          <p:cNvPr id="261123" name="Rectangle 3">
            <a:extLst>
              <a:ext uri="{FF2B5EF4-FFF2-40B4-BE49-F238E27FC236}">
                <a16:creationId xmlns:a16="http://schemas.microsoft.com/office/drawing/2014/main" id="{FBF686CF-37D8-2FBC-6B86-D4DF5A9141B9}"/>
              </a:ext>
            </a:extLst>
          </p:cNvPr>
          <p:cNvSpPr>
            <a:spLocks noGrp="1" noChangeArrowheads="1"/>
          </p:cNvSpPr>
          <p:nvPr>
            <p:ph idx="1"/>
          </p:nvPr>
        </p:nvSpPr>
        <p:spPr/>
        <p:txBody>
          <a:bodyPr/>
          <a:lstStyle/>
          <a:p>
            <a:pPr eaLnBrk="1" fontAlgn="auto" hangingPunct="1">
              <a:lnSpc>
                <a:spcPct val="80000"/>
              </a:lnSpc>
              <a:spcAft>
                <a:spcPts val="0"/>
              </a:spcAft>
              <a:defRPr/>
            </a:pPr>
            <a:r>
              <a:rPr lang="en-US" altLang="en-US" sz="1600"/>
              <a:t>2. The most obvious behavioral estrous activity is mounting. Wren a cow in heat tries to mount another not in heat, the mounted cow will not stand quietly and allow the other cow to mount. A cow in heat, may also follow others, stand beside them, and put her head on their rumps or backs. She may throw her head as if to mount, wrinkle her nose, and snort. If you are unsure which cow is in heat, be patient and continue to observe the herd. If the suspected cow continues in this activity, more</a:t>
            </a:r>
          </a:p>
          <a:p>
            <a:pPr eaLnBrk="1" fontAlgn="auto" hangingPunct="1">
              <a:lnSpc>
                <a:spcPct val="80000"/>
              </a:lnSpc>
              <a:spcAft>
                <a:spcPts val="0"/>
              </a:spcAft>
              <a:defRPr/>
            </a:pPr>
            <a:r>
              <a:rPr lang="en-US" altLang="en-US" sz="1600"/>
              <a:t>than likely she is in heat and should be watched until she allows other cows to mount and ride her.</a:t>
            </a:r>
          </a:p>
          <a:p>
            <a:pPr eaLnBrk="1" fontAlgn="auto" hangingPunct="1">
              <a:lnSpc>
                <a:spcPct val="80000"/>
              </a:lnSpc>
              <a:spcAft>
                <a:spcPts val="0"/>
              </a:spcAft>
              <a:defRPr/>
            </a:pPr>
            <a:r>
              <a:rPr lang="en-US" altLang="en-US" sz="1600"/>
              <a:t>The time interval between a cow's attempts to mount may be as long as 20 minutes and can depend somewhat on the lot surface. If the lot is concrete, it can become slick and reduce visual activity, and a casual look at the herd will not reveal the number of cows in heat.</a:t>
            </a:r>
          </a:p>
          <a:p>
            <a:pPr eaLnBrk="1" fontAlgn="auto" hangingPunct="1">
              <a:lnSpc>
                <a:spcPct val="80000"/>
              </a:lnSpc>
              <a:spcAft>
                <a:spcPts val="0"/>
              </a:spcAft>
              <a:defRPr/>
            </a:pPr>
            <a:r>
              <a:rPr lang="en-US" altLang="en-US" sz="1600"/>
              <a:t>Two cows may be in heat at the same time. When the cow being mounted does not attempt, to escape, she usually is in standing heat.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7977-4166-580B-3F49-06664A239DBE}"/>
              </a:ext>
            </a:extLst>
          </p:cNvPr>
          <p:cNvSpPr>
            <a:spLocks noGrp="1"/>
          </p:cNvSpPr>
          <p:nvPr>
            <p:ph type="title"/>
          </p:nvPr>
        </p:nvSpPr>
        <p:spPr>
          <a:xfrm>
            <a:off x="685331" y="609600"/>
            <a:ext cx="2951766" cy="2023252"/>
          </a:xfrm>
        </p:spPr>
        <p:txBody>
          <a:bodyPr/>
          <a:lstStyle/>
          <a:p>
            <a:r>
              <a:rPr lang="en-US" dirty="0"/>
              <a:t>Mounting Behavior in cows</a:t>
            </a:r>
          </a:p>
        </p:txBody>
      </p:sp>
      <p:sp>
        <p:nvSpPr>
          <p:cNvPr id="3" name="Content Placeholder 2">
            <a:extLst>
              <a:ext uri="{FF2B5EF4-FFF2-40B4-BE49-F238E27FC236}">
                <a16:creationId xmlns:a16="http://schemas.microsoft.com/office/drawing/2014/main" id="{FECD1D4A-20E9-9859-FCFA-0EB97EF24EC1}"/>
              </a:ext>
            </a:extLst>
          </p:cNvPr>
          <p:cNvSpPr>
            <a:spLocks noGrp="1"/>
          </p:cNvSpPr>
          <p:nvPr>
            <p:ph sz="quarter" idx="13"/>
          </p:nvPr>
        </p:nvSpPr>
        <p:spPr>
          <a:xfrm>
            <a:off x="3808547" y="609601"/>
            <a:ext cx="4650122" cy="5181599"/>
          </a:xfrm>
        </p:spPr>
        <p:txBody>
          <a:bodyPr/>
          <a:lstStyle/>
          <a:p>
            <a:r>
              <a:rPr lang="en-US" dirty="0">
                <a:hlinkClick r:id="rId2"/>
              </a:rPr>
              <a:t>cow mounting behavior</a:t>
            </a:r>
            <a:endParaRPr lang="en-US" dirty="0"/>
          </a:p>
          <a:p>
            <a:endParaRPr lang="en-US" dirty="0"/>
          </a:p>
        </p:txBody>
      </p:sp>
      <p:sp>
        <p:nvSpPr>
          <p:cNvPr id="6" name="Text Placeholder 5">
            <a:extLst>
              <a:ext uri="{FF2B5EF4-FFF2-40B4-BE49-F238E27FC236}">
                <a16:creationId xmlns:a16="http://schemas.microsoft.com/office/drawing/2014/main" id="{7A00C67E-9FC2-9643-4532-F10D1E0A6DA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642065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Rectangle 12">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Cows mounting a Cow in Heat at Dairy Farm">
            <a:hlinkClick r:id="" action="ppaction://media"/>
            <a:extLst>
              <a:ext uri="{FF2B5EF4-FFF2-40B4-BE49-F238E27FC236}">
                <a16:creationId xmlns:a16="http://schemas.microsoft.com/office/drawing/2014/main" id="{51F804F7-45AC-52CD-758A-30D05EBDAAE0}"/>
              </a:ext>
            </a:extLst>
          </p:cNvPr>
          <p:cNvPicPr>
            <a:picLocks noGrp="1" noRot="1" noChangeAspect="1"/>
          </p:cNvPicPr>
          <p:nvPr>
            <p:ph sz="quarter" idx="13"/>
            <a:videoFile r:link="rId1"/>
          </p:nvPr>
        </p:nvPicPr>
        <p:blipFill>
          <a:blip r:embed="rId5"/>
          <a:stretch>
            <a:fillRect/>
          </a:stretch>
        </p:blipFill>
        <p:spPr>
          <a:xfrm>
            <a:off x="1682008" y="957486"/>
            <a:ext cx="5814743"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71324"/>
          <a:stretch/>
        </p:blipFill>
        <p:spPr>
          <a:xfrm>
            <a:off x="0" y="0"/>
            <a:ext cx="2622176" cy="6858000"/>
          </a:xfrm>
          <a:prstGeom prst="rect">
            <a:avLst/>
          </a:prstGeom>
        </p:spPr>
      </p:pic>
      <p:sp>
        <p:nvSpPr>
          <p:cNvPr id="2" name="Title 1">
            <a:extLst>
              <a:ext uri="{FF2B5EF4-FFF2-40B4-BE49-F238E27FC236}">
                <a16:creationId xmlns:a16="http://schemas.microsoft.com/office/drawing/2014/main" id="{CF746C43-753A-00A8-146B-BDA52C288DCE}"/>
              </a:ext>
            </a:extLst>
          </p:cNvPr>
          <p:cNvSpPr>
            <a:spLocks noGrp="1"/>
          </p:cNvSpPr>
          <p:nvPr>
            <p:ph type="title"/>
          </p:nvPr>
        </p:nvSpPr>
        <p:spPr>
          <a:xfrm>
            <a:off x="476408" y="4562855"/>
            <a:ext cx="8187274" cy="1137554"/>
          </a:xfrm>
        </p:spPr>
        <p:txBody>
          <a:bodyPr vert="horz" lIns="91440" tIns="45720" rIns="91440" bIns="45720" rtlCol="0" anchor="b">
            <a:normAutofit/>
          </a:bodyPr>
          <a:lstStyle/>
          <a:p>
            <a:pPr eaLnBrk="1" hangingPunct="1"/>
            <a:r>
              <a:rPr lang="en-US" sz="4400"/>
              <a:t>Mounting Behavior in COws</a:t>
            </a:r>
          </a:p>
        </p:txBody>
      </p:sp>
      <p:pic>
        <p:nvPicPr>
          <p:cNvPr id="17" name="Picture 16">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61810" r="21258"/>
          <a:stretch/>
        </p:blipFill>
        <p:spPr>
          <a:xfrm>
            <a:off x="0" y="4238951"/>
            <a:ext cx="7200177" cy="2619049"/>
          </a:xfrm>
          <a:prstGeom prst="rect">
            <a:avLst/>
          </a:prstGeom>
        </p:spPr>
      </p:pic>
    </p:spTree>
    <p:extLst>
      <p:ext uri="{BB962C8B-B14F-4D97-AF65-F5344CB8AC3E}">
        <p14:creationId xmlns:p14="http://schemas.microsoft.com/office/powerpoint/2010/main" val="36348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B509CDF9-E7FE-FEBE-4E9D-B299A591ED6F}"/>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93539" name="Picture 3">
            <a:extLst>
              <a:ext uri="{FF2B5EF4-FFF2-40B4-BE49-F238E27FC236}">
                <a16:creationId xmlns:a16="http://schemas.microsoft.com/office/drawing/2014/main" id="{CA2F1622-9691-C512-FB53-6D79164E28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27450" y="3189288"/>
            <a:ext cx="1689100" cy="177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0" name="Picture 4">
            <a:extLst>
              <a:ext uri="{FF2B5EF4-FFF2-40B4-BE49-F238E27FC236}">
                <a16:creationId xmlns:a16="http://schemas.microsoft.com/office/drawing/2014/main" id="{FA7F16F6-6DDC-A1AC-3E08-8567537CB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971800"/>
            <a:ext cx="5143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32529EE0-22D3-8389-E078-F1B8471E44D3}"/>
              </a:ext>
            </a:extLst>
          </p:cNvPr>
          <p:cNvSpPr>
            <a:spLocks noGrp="1" noChangeArrowheads="1"/>
          </p:cNvSpPr>
          <p:nvPr>
            <p:ph type="title"/>
          </p:nvPr>
        </p:nvSpPr>
        <p:spPr/>
        <p:txBody>
          <a:bodyPr/>
          <a:lstStyle/>
          <a:p>
            <a:pPr eaLnBrk="1" fontAlgn="auto" hangingPunct="1">
              <a:spcAft>
                <a:spcPts val="0"/>
              </a:spcAft>
              <a:defRPr/>
            </a:pPr>
            <a:r>
              <a:rPr lang="en-US" altLang="en-US" sz="3800"/>
              <a:t>Heat detection aids</a:t>
            </a:r>
            <a:br>
              <a:rPr lang="en-US" altLang="en-US" sz="3800"/>
            </a:br>
            <a:endParaRPr lang="en-US" altLang="en-US" sz="3800"/>
          </a:p>
        </p:txBody>
      </p:sp>
      <p:sp>
        <p:nvSpPr>
          <p:cNvPr id="264195" name="Rectangle 3">
            <a:extLst>
              <a:ext uri="{FF2B5EF4-FFF2-40B4-BE49-F238E27FC236}">
                <a16:creationId xmlns:a16="http://schemas.microsoft.com/office/drawing/2014/main" id="{2605FE8D-DCDA-3241-D1D4-4C01019FE0EF}"/>
              </a:ext>
            </a:extLst>
          </p:cNvPr>
          <p:cNvSpPr>
            <a:spLocks noGrp="1" noChangeArrowheads="1"/>
          </p:cNvSpPr>
          <p:nvPr>
            <p:ph idx="1"/>
          </p:nvPr>
        </p:nvSpPr>
        <p:spPr/>
        <p:txBody>
          <a:bodyPr/>
          <a:lstStyle/>
          <a:p>
            <a:pPr eaLnBrk="1" fontAlgn="auto" hangingPunct="1">
              <a:spcAft>
                <a:spcPts val="0"/>
              </a:spcAft>
              <a:defRPr/>
            </a:pPr>
            <a:r>
              <a:rPr lang="en-US" altLang="en-US"/>
              <a:t>Heat patch- plastic heat-detecting device (patch) is glued to the top of the sacrum (back) between the tail head and the hooks (hipbones)</a:t>
            </a:r>
          </a:p>
          <a:p>
            <a:pPr lvl="1" eaLnBrk="1" fontAlgn="auto" hangingPunct="1">
              <a:spcAft>
                <a:spcPts val="0"/>
              </a:spcAft>
              <a:defRPr/>
            </a:pPr>
            <a:r>
              <a:rPr lang="en-US" altLang="en-US"/>
              <a:t>Once ridden clear fluid in patch is ruptured and red dye makes whole fluid area red</a:t>
            </a:r>
          </a:p>
          <a:p>
            <a:pPr lvl="1" eaLnBrk="1" fontAlgn="auto" hangingPunct="1">
              <a:spcAft>
                <a:spcPts val="0"/>
              </a:spcAft>
              <a:defRPr/>
            </a:pPr>
            <a:r>
              <a:rPr lang="en-US" altLang="en-US"/>
              <a:t>E.G. kamar patch and Bovine Beacon Patch</a:t>
            </a:r>
          </a:p>
          <a:p>
            <a:pPr eaLnBrk="1" fontAlgn="auto" hangingPunct="1">
              <a:spcAft>
                <a:spcPts val="0"/>
              </a:spcAft>
              <a:defRPr/>
            </a:pPr>
            <a:endParaRPr lang="en-US" alt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AE51F654-9B2E-F432-CF38-947EF56D9852}"/>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267267" name="Rectangle 3">
            <a:extLst>
              <a:ext uri="{FF2B5EF4-FFF2-40B4-BE49-F238E27FC236}">
                <a16:creationId xmlns:a16="http://schemas.microsoft.com/office/drawing/2014/main" id="{09517C6E-66C3-FD54-5907-5CA5CD365A95}"/>
              </a:ext>
            </a:extLst>
          </p:cNvPr>
          <p:cNvSpPr>
            <a:spLocks noGrp="1" noChangeArrowheads="1"/>
          </p:cNvSpPr>
          <p:nvPr>
            <p:ph idx="1"/>
          </p:nvPr>
        </p:nvSpPr>
        <p:spPr/>
        <p:txBody>
          <a:bodyPr/>
          <a:lstStyle/>
          <a:p>
            <a:pPr marL="609600" indent="-609600" eaLnBrk="1" fontAlgn="auto" hangingPunct="1">
              <a:spcAft>
                <a:spcPts val="0"/>
              </a:spcAft>
              <a:buFontTx/>
              <a:buAutoNum type="arabicPeriod"/>
              <a:defRPr/>
            </a:pPr>
            <a:r>
              <a:rPr lang="en-US" altLang="en-US"/>
              <a:t>Colored Wax Marker- Tail head marking- thick deposit of wax on very top of tail head- when ridden the wax is spread down the sides of the tail head onto the rump.</a:t>
            </a:r>
          </a:p>
          <a:p>
            <a:pPr marL="609600" indent="-609600" eaLnBrk="1" fontAlgn="auto" hangingPunct="1">
              <a:spcAft>
                <a:spcPts val="0"/>
              </a:spcAft>
              <a:defRPr/>
            </a:pPr>
            <a:endParaRPr lang="en-US" alt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EAF74A88-7FC9-4CFA-B112-57EF876EE288}"/>
              </a:ext>
            </a:extLst>
          </p:cNvPr>
          <p:cNvSpPr>
            <a:spLocks noGrp="1" noChangeArrowheads="1"/>
          </p:cNvSpPr>
          <p:nvPr>
            <p:ph type="title"/>
          </p:nvPr>
        </p:nvSpPr>
        <p:spPr/>
        <p:txBody>
          <a:bodyPr/>
          <a:lstStyle/>
          <a:p>
            <a:pPr eaLnBrk="1" fontAlgn="auto" hangingPunct="1">
              <a:spcAft>
                <a:spcPts val="0"/>
              </a:spcAft>
              <a:defRPr/>
            </a:pPr>
            <a:r>
              <a:rPr lang="en-US" altLang="en-US"/>
              <a:t>Anatomy of the area</a:t>
            </a:r>
          </a:p>
        </p:txBody>
      </p:sp>
      <p:pic>
        <p:nvPicPr>
          <p:cNvPr id="196611" name="Picture 3">
            <a:extLst>
              <a:ext uri="{FF2B5EF4-FFF2-40B4-BE49-F238E27FC236}">
                <a16:creationId xmlns:a16="http://schemas.microsoft.com/office/drawing/2014/main" id="{1B8B32FA-B3B9-F7A7-31E5-D181494C4E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2463" y="1830388"/>
            <a:ext cx="5540375" cy="3919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37F8E3DB-1339-9AC2-84F5-869745FF1D1C}"/>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97635" name="Picture 3">
            <a:extLst>
              <a:ext uri="{FF2B5EF4-FFF2-40B4-BE49-F238E27FC236}">
                <a16:creationId xmlns:a16="http://schemas.microsoft.com/office/drawing/2014/main" id="{1C8D26EA-9630-E5B0-0042-7EA6A1BEA7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4575" y="2589213"/>
            <a:ext cx="1974850" cy="297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D08E40F6-4041-2A5A-5997-7F1ACEC762FE}"/>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98659" name="Picture 3">
            <a:extLst>
              <a:ext uri="{FF2B5EF4-FFF2-40B4-BE49-F238E27FC236}">
                <a16:creationId xmlns:a16="http://schemas.microsoft.com/office/drawing/2014/main" id="{ADB09174-5DA1-6255-BBA6-D024407E53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3038" y="1843088"/>
            <a:ext cx="3160712" cy="3062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09F6D966-F2EC-FF2D-0110-6FD42DFCFC3C}"/>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99683" name="Picture 3">
            <a:extLst>
              <a:ext uri="{FF2B5EF4-FFF2-40B4-BE49-F238E27FC236}">
                <a16:creationId xmlns:a16="http://schemas.microsoft.com/office/drawing/2014/main" id="{AC1A0CD9-8878-EE5A-6671-6432F77C39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7138" y="1852613"/>
            <a:ext cx="3421062" cy="2989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5EBD398-A328-49F2-68D0-E2A1A6DB76AA}"/>
              </a:ext>
            </a:extLst>
          </p:cNvPr>
          <p:cNvSpPr>
            <a:spLocks noGrp="1" noChangeArrowheads="1"/>
          </p:cNvSpPr>
          <p:nvPr>
            <p:ph type="title"/>
          </p:nvPr>
        </p:nvSpPr>
        <p:spPr/>
        <p:txBody>
          <a:bodyPr/>
          <a:lstStyle/>
          <a:p>
            <a:pPr eaLnBrk="1" fontAlgn="auto" hangingPunct="1">
              <a:spcAft>
                <a:spcPts val="0"/>
              </a:spcAft>
              <a:defRPr/>
            </a:pPr>
            <a:r>
              <a:rPr lang="en-US" altLang="en-US"/>
              <a:t>Sanitation Steps</a:t>
            </a:r>
          </a:p>
        </p:txBody>
      </p:sp>
      <p:sp>
        <p:nvSpPr>
          <p:cNvPr id="30723" name="Rectangle 3">
            <a:extLst>
              <a:ext uri="{FF2B5EF4-FFF2-40B4-BE49-F238E27FC236}">
                <a16:creationId xmlns:a16="http://schemas.microsoft.com/office/drawing/2014/main" id="{256AA357-6D4E-722A-C943-559DFD7AE07D}"/>
              </a:ext>
            </a:extLst>
          </p:cNvPr>
          <p:cNvSpPr>
            <a:spLocks noGrp="1" noChangeArrowheads="1"/>
          </p:cNvSpPr>
          <p:nvPr>
            <p:ph idx="1"/>
          </p:nvPr>
        </p:nvSpPr>
        <p:spPr/>
        <p:txBody>
          <a:bodyPr>
            <a:normAutofit fontScale="92500" lnSpcReduction="20000"/>
          </a:bodyPr>
          <a:lstStyle/>
          <a:p>
            <a:pPr marL="1035050" lvl="1" indent="-577850" eaLnBrk="1" fontAlgn="auto" hangingPunct="1">
              <a:spcAft>
                <a:spcPts val="0"/>
              </a:spcAft>
              <a:defRPr/>
            </a:pPr>
            <a:r>
              <a:rPr lang="en-US" altLang="en-US" sz="2200"/>
              <a:t>The number of organisms in the environment and the incidence of disease outbreaks can be reduced by the implementation of sanitation practices.</a:t>
            </a:r>
          </a:p>
          <a:p>
            <a:pPr marL="1035050" lvl="1" indent="-577850" eaLnBrk="1" fontAlgn="auto" hangingPunct="1">
              <a:spcAft>
                <a:spcPts val="0"/>
              </a:spcAft>
              <a:defRPr/>
            </a:pPr>
            <a:r>
              <a:rPr lang="en-US" altLang="en-US" sz="2200"/>
              <a:t>Step # 1- thorough cleaning, including the mechanical removal of waste, manure, and organic material.</a:t>
            </a:r>
          </a:p>
          <a:p>
            <a:pPr marL="1409700" lvl="2" indent="-495300" eaLnBrk="1" fontAlgn="auto" hangingPunct="1">
              <a:spcAft>
                <a:spcPts val="0"/>
              </a:spcAft>
              <a:defRPr/>
            </a:pPr>
            <a:r>
              <a:rPr lang="en-US" altLang="en-US"/>
              <a:t>Organic material provides nutrients and provides protection</a:t>
            </a:r>
          </a:p>
          <a:p>
            <a:pPr marL="1409700" lvl="2" indent="-495300" eaLnBrk="1" fontAlgn="auto" hangingPunct="1">
              <a:spcAft>
                <a:spcPts val="0"/>
              </a:spcAft>
              <a:defRPr/>
            </a:pPr>
            <a:r>
              <a:rPr lang="en-US" altLang="en-US"/>
              <a:t>Adding soaps will help remove organic material</a:t>
            </a:r>
          </a:p>
          <a:p>
            <a:pPr marL="1035050" lvl="1" indent="-577850" eaLnBrk="1" fontAlgn="auto" hangingPunct="1">
              <a:spcAft>
                <a:spcPts val="0"/>
              </a:spcAft>
              <a:defRPr/>
            </a:pPr>
            <a:r>
              <a:rPr lang="en-US" altLang="en-US" sz="2200"/>
              <a:t>Step # 2-Intelligent and application of antiseptics and disinfectants is the second step</a:t>
            </a:r>
          </a:p>
          <a:p>
            <a:pPr marL="660400" indent="-660400" eaLnBrk="1" fontAlgn="auto" hangingPunct="1">
              <a:spcAft>
                <a:spcPts val="0"/>
              </a:spcAft>
              <a:defRPr/>
            </a:pPr>
            <a:endParaRPr lang="en-US" altLang="en-US" sz="240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1" name="Rectangle 3">
            <a:extLst>
              <a:ext uri="{FF2B5EF4-FFF2-40B4-BE49-F238E27FC236}">
                <a16:creationId xmlns:a16="http://schemas.microsoft.com/office/drawing/2014/main" id="{6BBFDFCC-23A0-273C-C3E5-8A90E0595AE9}"/>
              </a:ext>
            </a:extLst>
          </p:cNvPr>
          <p:cNvSpPr>
            <a:spLocks noGrp="1" noChangeArrowheads="1"/>
          </p:cNvSpPr>
          <p:nvPr>
            <p:ph idx="1"/>
          </p:nvPr>
        </p:nvSpPr>
        <p:spPr/>
        <p:txBody>
          <a:bodyPr/>
          <a:lstStyle/>
          <a:p>
            <a:pPr eaLnBrk="1" fontAlgn="auto" hangingPunct="1">
              <a:spcAft>
                <a:spcPts val="0"/>
              </a:spcAft>
              <a:defRPr/>
            </a:pPr>
            <a:r>
              <a:rPr lang="en-US" altLang="en-US"/>
              <a:t>Normal calving</a:t>
            </a:r>
          </a:p>
          <a:p>
            <a:pPr eaLnBrk="1" fontAlgn="auto" hangingPunct="1">
              <a:spcAft>
                <a:spcPts val="0"/>
              </a:spcAft>
              <a:defRPr/>
            </a:pPr>
            <a:r>
              <a:rPr lang="en-US" altLang="en-US"/>
              <a:t>Up to several days before calving, some cows have increased distension of udder.  Distention of abdomen.  Ligaments around tail head and in pelvic area relax and sink to increase the size of the birth canal.</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Rectangle 3">
            <a:extLst>
              <a:ext uri="{FF2B5EF4-FFF2-40B4-BE49-F238E27FC236}">
                <a16:creationId xmlns:a16="http://schemas.microsoft.com/office/drawing/2014/main" id="{427D1577-77FE-79B4-F11C-610FDE7F514C}"/>
              </a:ext>
            </a:extLst>
          </p:cNvPr>
          <p:cNvSpPr>
            <a:spLocks noGrp="1" noChangeArrowheads="1"/>
          </p:cNvSpPr>
          <p:nvPr>
            <p:ph idx="1"/>
          </p:nvPr>
        </p:nvSpPr>
        <p:spPr>
          <a:xfrm>
            <a:off x="457200" y="1219200"/>
            <a:ext cx="8229600" cy="4906963"/>
          </a:xfrm>
        </p:spPr>
        <p:txBody>
          <a:bodyPr/>
          <a:lstStyle/>
          <a:p>
            <a:pPr eaLnBrk="1" fontAlgn="auto" hangingPunct="1">
              <a:spcAft>
                <a:spcPts val="0"/>
              </a:spcAft>
              <a:defRPr/>
            </a:pPr>
            <a:r>
              <a:rPr lang="en-US" altLang="en-US" dirty="0"/>
              <a:t>Stage 1-Preparatory</a:t>
            </a:r>
          </a:p>
          <a:p>
            <a:pPr eaLnBrk="1" fontAlgn="auto" hangingPunct="1">
              <a:spcAft>
                <a:spcPts val="0"/>
              </a:spcAft>
              <a:defRPr/>
            </a:pPr>
            <a:r>
              <a:rPr lang="en-US" altLang="en-US" dirty="0"/>
              <a:t>2-6 priors to expulsion</a:t>
            </a:r>
          </a:p>
          <a:p>
            <a:pPr eaLnBrk="1" fontAlgn="auto" hangingPunct="1">
              <a:spcAft>
                <a:spcPts val="0"/>
              </a:spcAft>
              <a:defRPr/>
            </a:pPr>
            <a:r>
              <a:rPr lang="en-US" altLang="en-US" dirty="0"/>
              <a:t>Normal- calf is rotated into position of least resistance</a:t>
            </a:r>
          </a:p>
          <a:p>
            <a:pPr eaLnBrk="1" fontAlgn="auto" hangingPunct="1">
              <a:spcAft>
                <a:spcPts val="0"/>
              </a:spcAft>
              <a:defRPr/>
            </a:pPr>
            <a:r>
              <a:rPr lang="en-US" altLang="en-US" dirty="0"/>
              <a:t>Cows become antsy and nervous</a:t>
            </a:r>
          </a:p>
          <a:p>
            <a:pPr eaLnBrk="1" fontAlgn="auto" hangingPunct="1">
              <a:spcAft>
                <a:spcPts val="0"/>
              </a:spcAft>
              <a:defRPr/>
            </a:pPr>
            <a:r>
              <a:rPr lang="en-US" altLang="en-US" dirty="0"/>
              <a:t>Labor begins- cervix dilates, and rhythmic contractions of the uterus begins.</a:t>
            </a:r>
          </a:p>
          <a:p>
            <a:pPr eaLnBrk="1" fontAlgn="auto" hangingPunct="1">
              <a:spcAft>
                <a:spcPts val="0"/>
              </a:spcAft>
              <a:defRPr/>
            </a:pPr>
            <a:r>
              <a:rPr lang="en-US" altLang="en-US" dirty="0"/>
              <a:t>Contractions start at every 15 minutes.  </a:t>
            </a:r>
          </a:p>
          <a:p>
            <a:pPr eaLnBrk="1" fontAlgn="auto" hangingPunct="1">
              <a:spcAft>
                <a:spcPts val="0"/>
              </a:spcAft>
              <a:defRPr/>
            </a:pPr>
            <a:r>
              <a:rPr lang="en-US" altLang="en-US" dirty="0"/>
              <a:t>At end of predatory stage, cervix expands to create a continuous canal.</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a:extLst>
              <a:ext uri="{FF2B5EF4-FFF2-40B4-BE49-F238E27FC236}">
                <a16:creationId xmlns:a16="http://schemas.microsoft.com/office/drawing/2014/main" id="{CDBF1A89-E39A-55DD-8D48-BD0D679F9FAB}"/>
              </a:ext>
            </a:extLst>
          </p:cNvPr>
          <p:cNvSpPr>
            <a:spLocks noGrp="1" noChangeArrowheads="1"/>
          </p:cNvSpPr>
          <p:nvPr>
            <p:ph idx="1"/>
          </p:nvPr>
        </p:nvSpPr>
        <p:spPr>
          <a:xfrm>
            <a:off x="457200" y="1295400"/>
            <a:ext cx="8229600" cy="4830763"/>
          </a:xfrm>
        </p:spPr>
        <p:txBody>
          <a:bodyPr>
            <a:normAutofit lnSpcReduction="10000"/>
          </a:bodyPr>
          <a:lstStyle/>
          <a:p>
            <a:pPr eaLnBrk="1" fontAlgn="auto" hangingPunct="1">
              <a:lnSpc>
                <a:spcPct val="80000"/>
              </a:lnSpc>
              <a:spcAft>
                <a:spcPts val="0"/>
              </a:spcAft>
              <a:defRPr/>
            </a:pPr>
            <a:r>
              <a:rPr lang="en-US" altLang="en-US" sz="2400" dirty="0"/>
              <a:t>Stage 2-Delivery.</a:t>
            </a:r>
          </a:p>
          <a:p>
            <a:pPr eaLnBrk="1" fontAlgn="auto" hangingPunct="1">
              <a:lnSpc>
                <a:spcPct val="80000"/>
              </a:lnSpc>
              <a:spcAft>
                <a:spcPts val="0"/>
              </a:spcAft>
              <a:defRPr/>
            </a:pPr>
            <a:r>
              <a:rPr lang="en-US" altLang="en-US" sz="2400" dirty="0"/>
              <a:t>Uterine contractions increase in frequency about 2 minutes apart, duration, and intensity once the water sac is broken- followed by voluntary contractions of the diaphragm and abdominal muscles.  I</a:t>
            </a:r>
          </a:p>
          <a:p>
            <a:pPr eaLnBrk="1" fontAlgn="auto" hangingPunct="1">
              <a:lnSpc>
                <a:spcPct val="80000"/>
              </a:lnSpc>
              <a:spcAft>
                <a:spcPts val="0"/>
              </a:spcAft>
              <a:defRPr/>
            </a:pPr>
            <a:r>
              <a:rPr lang="en-US" altLang="en-US" sz="2400" dirty="0"/>
              <a:t>In normal delivery, the calf’s forelegs and head, surrounded by membranes, are forced through the canal and protrude from the vulva.  All this in about 15-30 minutes.</a:t>
            </a:r>
          </a:p>
          <a:p>
            <a:pPr eaLnBrk="1" fontAlgn="auto" hangingPunct="1">
              <a:lnSpc>
                <a:spcPct val="80000"/>
              </a:lnSpc>
              <a:spcAft>
                <a:spcPts val="0"/>
              </a:spcAft>
              <a:defRPr/>
            </a:pPr>
            <a:r>
              <a:rPr lang="en-US" altLang="en-US" sz="2400" dirty="0"/>
              <a:t>The delivery stage is normally completed in less that one hour.  If delivery is normal, proceed to stage 3.  Delivery should be accomplished within 1 ½ to 2 hours after the water sac ruptures.  Calf normally born without membranes.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1AB2A597-939B-E518-2557-C9CA9056F6A7}"/>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203779" name="Picture 3">
            <a:extLst>
              <a:ext uri="{FF2B5EF4-FFF2-40B4-BE49-F238E27FC236}">
                <a16:creationId xmlns:a16="http://schemas.microsoft.com/office/drawing/2014/main" id="{3AD92914-F731-E8D7-D14F-144D1739CE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6200" y="1833563"/>
            <a:ext cx="7196138" cy="3309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5485330C-5386-845A-CF68-4EAD298A27D8}"/>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344067" name="Rectangle 3">
            <a:extLst>
              <a:ext uri="{FF2B5EF4-FFF2-40B4-BE49-F238E27FC236}">
                <a16:creationId xmlns:a16="http://schemas.microsoft.com/office/drawing/2014/main" id="{EBC6F075-72FB-14CF-9235-4C0DF2D6ED81}"/>
              </a:ext>
            </a:extLst>
          </p:cNvPr>
          <p:cNvSpPr>
            <a:spLocks noGrp="1" noChangeArrowheads="1"/>
          </p:cNvSpPr>
          <p:nvPr>
            <p:ph idx="1"/>
          </p:nvPr>
        </p:nvSpPr>
        <p:spPr/>
        <p:txBody>
          <a:bodyPr/>
          <a:lstStyle/>
          <a:p>
            <a:pPr eaLnBrk="1" fontAlgn="auto" hangingPunct="1">
              <a:spcAft>
                <a:spcPts val="0"/>
              </a:spcAft>
              <a:defRPr/>
            </a:pPr>
            <a:r>
              <a:rPr lang="en-US" altLang="en-US"/>
              <a:t>Calf should be breathing within 10-60 seconds after expulsion.</a:t>
            </a:r>
          </a:p>
          <a:p>
            <a:pPr eaLnBrk="1" fontAlgn="auto" hangingPunct="1">
              <a:spcAft>
                <a:spcPts val="0"/>
              </a:spcAft>
              <a:defRPr/>
            </a:pPr>
            <a:r>
              <a:rPr lang="en-US" altLang="en-US"/>
              <a:t>Tickle calf’s nose</a:t>
            </a:r>
          </a:p>
          <a:p>
            <a:pPr eaLnBrk="1" fontAlgn="auto" hangingPunct="1">
              <a:spcAft>
                <a:spcPts val="0"/>
              </a:spcAft>
              <a:defRPr/>
            </a:pPr>
            <a:r>
              <a:rPr lang="en-US" altLang="en-US"/>
              <a:t>The calf can be rubbed vigorously with an old gunnysack or coarse towel.</a:t>
            </a:r>
          </a:p>
          <a:p>
            <a:pPr eaLnBrk="1" fontAlgn="auto" hangingPunct="1">
              <a:spcAft>
                <a:spcPts val="0"/>
              </a:spcAft>
              <a:defRPr/>
            </a:pPr>
            <a:r>
              <a:rPr lang="en-US" altLang="en-US"/>
              <a:t>Can grasp back legs and vigorously shake the calf up and down to stimulate breathing.</a:t>
            </a:r>
          </a:p>
          <a:p>
            <a:pPr eaLnBrk="1" fontAlgn="auto" hangingPunct="1">
              <a:spcAft>
                <a:spcPts val="0"/>
              </a:spcAft>
              <a:defRPr/>
            </a:pPr>
            <a:endParaRPr lang="en-US" alt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1C9D88BA-45F0-D73F-C946-F5D92C9CA48A}"/>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345091" name="Rectangle 3">
            <a:extLst>
              <a:ext uri="{FF2B5EF4-FFF2-40B4-BE49-F238E27FC236}">
                <a16:creationId xmlns:a16="http://schemas.microsoft.com/office/drawing/2014/main" id="{8E89A887-C997-799E-918D-6DD1ED167754}"/>
              </a:ext>
            </a:extLst>
          </p:cNvPr>
          <p:cNvSpPr>
            <a:spLocks noGrp="1" noChangeArrowheads="1"/>
          </p:cNvSpPr>
          <p:nvPr>
            <p:ph idx="1"/>
          </p:nvPr>
        </p:nvSpPr>
        <p:spPr/>
        <p:txBody>
          <a:bodyPr>
            <a:normAutofit fontScale="92500"/>
          </a:bodyPr>
          <a:lstStyle/>
          <a:p>
            <a:pPr eaLnBrk="1" fontAlgn="auto" hangingPunct="1">
              <a:lnSpc>
                <a:spcPct val="80000"/>
              </a:lnSpc>
              <a:spcAft>
                <a:spcPts val="0"/>
              </a:spcAft>
              <a:defRPr/>
            </a:pPr>
            <a:r>
              <a:rPr lang="en-US" altLang="en-US" sz="2400"/>
              <a:t>Stage 3- Cleaning</a:t>
            </a:r>
          </a:p>
          <a:p>
            <a:pPr eaLnBrk="1" fontAlgn="auto" hangingPunct="1">
              <a:lnSpc>
                <a:spcPct val="80000"/>
              </a:lnSpc>
              <a:spcAft>
                <a:spcPts val="0"/>
              </a:spcAft>
              <a:defRPr/>
            </a:pPr>
            <a:r>
              <a:rPr lang="en-US" altLang="en-US" sz="2400"/>
              <a:t>Cow normally will lick the calf immediately after birth and remove any remaining membranes.</a:t>
            </a:r>
          </a:p>
          <a:p>
            <a:pPr eaLnBrk="1" fontAlgn="auto" hangingPunct="1">
              <a:lnSpc>
                <a:spcPct val="80000"/>
              </a:lnSpc>
              <a:spcAft>
                <a:spcPts val="0"/>
              </a:spcAft>
              <a:defRPr/>
            </a:pPr>
            <a:r>
              <a:rPr lang="en-US" altLang="en-US" sz="2400"/>
              <a:t>Treat the calf’s umbilical cord with strong tincture of iodine</a:t>
            </a:r>
          </a:p>
          <a:p>
            <a:pPr eaLnBrk="1" fontAlgn="auto" hangingPunct="1">
              <a:lnSpc>
                <a:spcPct val="80000"/>
              </a:lnSpc>
              <a:spcAft>
                <a:spcPts val="0"/>
              </a:spcAft>
              <a:defRPr/>
            </a:pPr>
            <a:r>
              <a:rPr lang="en-US" altLang="en-US" sz="2400"/>
              <a:t>Calf usually stands within 30 minutes post calving.</a:t>
            </a:r>
          </a:p>
          <a:p>
            <a:pPr eaLnBrk="1" fontAlgn="auto" hangingPunct="1">
              <a:lnSpc>
                <a:spcPct val="80000"/>
              </a:lnSpc>
              <a:spcAft>
                <a:spcPts val="0"/>
              </a:spcAft>
              <a:defRPr/>
            </a:pPr>
            <a:r>
              <a:rPr lang="en-US" altLang="en-US" sz="2400"/>
              <a:t>Calf should receive colostrums (cow’s first milk as soon as possible after birth to provide mild laxative effect.</a:t>
            </a:r>
          </a:p>
          <a:p>
            <a:pPr eaLnBrk="1" fontAlgn="auto" hangingPunct="1">
              <a:lnSpc>
                <a:spcPct val="80000"/>
              </a:lnSpc>
              <a:spcAft>
                <a:spcPts val="0"/>
              </a:spcAft>
              <a:defRPr/>
            </a:pPr>
            <a:r>
              <a:rPr lang="en-US" altLang="en-US" sz="2400"/>
              <a:t>Placenta is usually expelled within 2-12 hours.</a:t>
            </a:r>
          </a:p>
          <a:p>
            <a:pPr eaLnBrk="1" fontAlgn="auto" hangingPunct="1">
              <a:lnSpc>
                <a:spcPct val="80000"/>
              </a:lnSpc>
              <a:spcAft>
                <a:spcPts val="0"/>
              </a:spcAft>
              <a:defRPr/>
            </a:pPr>
            <a:endParaRPr lang="en-US" altLang="en-US" sz="240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8CAC3-19C3-731E-F667-6AD580ECB1BB}"/>
              </a:ext>
            </a:extLst>
          </p:cNvPr>
          <p:cNvSpPr>
            <a:spLocks noGrp="1"/>
          </p:cNvSpPr>
          <p:nvPr>
            <p:ph type="title"/>
          </p:nvPr>
        </p:nvSpPr>
        <p:spPr/>
        <p:txBody>
          <a:bodyPr/>
          <a:lstStyle/>
          <a:p>
            <a:pPr eaLnBrk="1" fontAlgn="auto" hangingPunct="1">
              <a:spcAft>
                <a:spcPts val="0"/>
              </a:spcAft>
              <a:defRPr/>
            </a:pPr>
            <a:r>
              <a:rPr lang="en-US" dirty="0"/>
              <a:t>Normal Calving</a:t>
            </a:r>
          </a:p>
        </p:txBody>
      </p:sp>
      <p:pic>
        <p:nvPicPr>
          <p:cNvPr id="4" name="Online Media 3" title="Cow Giving Birth To A Calf | The Calving Process">
            <a:hlinkClick r:id="" action="ppaction://media"/>
            <a:extLst>
              <a:ext uri="{FF2B5EF4-FFF2-40B4-BE49-F238E27FC236}">
                <a16:creationId xmlns:a16="http://schemas.microsoft.com/office/drawing/2014/main" id="{028AD339-1AB0-9636-A168-3B504CD64476}"/>
              </a:ext>
            </a:extLst>
          </p:cNvPr>
          <p:cNvPicPr>
            <a:picLocks noGrp="1" noRot="1" noChangeAspect="1"/>
          </p:cNvPicPr>
          <p:nvPr>
            <p:ph idx="1"/>
            <a:videoFile r:link="rId1"/>
          </p:nvPr>
        </p:nvPicPr>
        <p:blipFill>
          <a:blip r:embed="rId3"/>
          <a:stretch>
            <a:fillRect/>
          </a:stretch>
        </p:blipFill>
        <p:spPr>
          <a:xfrm>
            <a:off x="1541463" y="2366963"/>
            <a:ext cx="6061075" cy="34242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a:extLst>
              <a:ext uri="{FF2B5EF4-FFF2-40B4-BE49-F238E27FC236}">
                <a16:creationId xmlns:a16="http://schemas.microsoft.com/office/drawing/2014/main" id="{ACEEA06A-E591-83C3-CCE7-A8E272D95F57}"/>
              </a:ext>
            </a:extLst>
          </p:cNvPr>
          <p:cNvSpPr>
            <a:spLocks noGrp="1" noChangeArrowheads="1"/>
          </p:cNvSpPr>
          <p:nvPr>
            <p:ph type="title"/>
          </p:nvPr>
        </p:nvSpPr>
        <p:spPr/>
        <p:txBody>
          <a:bodyPr/>
          <a:lstStyle/>
          <a:p>
            <a:pPr eaLnBrk="1" fontAlgn="auto" hangingPunct="1">
              <a:spcAft>
                <a:spcPts val="0"/>
              </a:spcAft>
              <a:defRPr/>
            </a:pPr>
            <a:r>
              <a:rPr lang="en-US" altLang="en-US"/>
              <a:t>Newborn</a:t>
            </a:r>
          </a:p>
        </p:txBody>
      </p:sp>
      <p:pic>
        <p:nvPicPr>
          <p:cNvPr id="207875" name="Picture 3">
            <a:extLst>
              <a:ext uri="{FF2B5EF4-FFF2-40B4-BE49-F238E27FC236}">
                <a16:creationId xmlns:a16="http://schemas.microsoft.com/office/drawing/2014/main" id="{0C360245-F934-C565-D2B3-482A699C93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3900" y="2973388"/>
            <a:ext cx="1525588" cy="156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7876" name="Picture 4">
            <a:extLst>
              <a:ext uri="{FF2B5EF4-FFF2-40B4-BE49-F238E27FC236}">
                <a16:creationId xmlns:a16="http://schemas.microsoft.com/office/drawing/2014/main" id="{1F8EDA68-CBFC-C15C-060D-B98642F9E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124200"/>
            <a:ext cx="1409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7" name="Picture 5">
            <a:extLst>
              <a:ext uri="{FF2B5EF4-FFF2-40B4-BE49-F238E27FC236}">
                <a16:creationId xmlns:a16="http://schemas.microsoft.com/office/drawing/2014/main" id="{E32BFF1F-3C21-48C8-E40E-AB3C52873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048000"/>
            <a:ext cx="1095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Rectangle 6">
            <a:extLst>
              <a:ext uri="{FF2B5EF4-FFF2-40B4-BE49-F238E27FC236}">
                <a16:creationId xmlns:a16="http://schemas.microsoft.com/office/drawing/2014/main" id="{516840A2-F48D-58E8-6E80-561E5D10262E}"/>
              </a:ext>
            </a:extLst>
          </p:cNvPr>
          <p:cNvSpPr>
            <a:spLocks noChangeArrowheads="1"/>
          </p:cNvSpPr>
          <p:nvPr/>
        </p:nvSpPr>
        <p:spPr bwMode="auto">
          <a:xfrm>
            <a:off x="6172200" y="4572000"/>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Mature</a:t>
            </a:r>
          </a:p>
        </p:txBody>
      </p:sp>
      <p:graphicFrame>
        <p:nvGraphicFramePr>
          <p:cNvPr id="365575" name="Group 7">
            <a:extLst>
              <a:ext uri="{FF2B5EF4-FFF2-40B4-BE49-F238E27FC236}">
                <a16:creationId xmlns:a16="http://schemas.microsoft.com/office/drawing/2014/main" id="{61A3868C-EA21-8630-6042-A4CBC877FDF3}"/>
              </a:ext>
            </a:extLst>
          </p:cNvPr>
          <p:cNvGraphicFramePr>
            <a:graphicFrameLocks noGrp="1"/>
          </p:cNvGraphicFramePr>
          <p:nvPr/>
        </p:nvGraphicFramePr>
        <p:xfrm>
          <a:off x="4191000" y="4495800"/>
          <a:ext cx="904875" cy="1054100"/>
        </p:xfrm>
        <a:graphic>
          <a:graphicData uri="http://schemas.openxmlformats.org/drawingml/2006/table">
            <a:tbl>
              <a:tblPr/>
              <a:tblGrid>
                <a:gridCol w="904875">
                  <a:extLst>
                    <a:ext uri="{9D8B030D-6E8A-4147-A177-3AD203B41FA5}">
                      <a16:colId xmlns:a16="http://schemas.microsoft.com/office/drawing/2014/main" val="20000"/>
                    </a:ext>
                  </a:extLst>
                </a:gridCol>
              </a:tblGrid>
              <a:tr h="1054100">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folHlink"/>
                        </a:buClr>
                        <a:buSzPct val="90000"/>
                        <a:buFont typeface="Wingdings" panose="05000000000000000000" pitchFamily="2" charset="2"/>
                        <a:buNone/>
                        <a:tabLst/>
                      </a:pPr>
                      <a:r>
                        <a:rPr kumimoji="0" lang="en-US" altLang="en-US" sz="1000" b="0" i="0" u="none" strike="noStrike" cap="none" normalizeH="0" baseline="0">
                          <a:ln>
                            <a:noFill/>
                          </a:ln>
                          <a:solidFill>
                            <a:srgbClr val="000000"/>
                          </a:solidFill>
                          <a:effectLst/>
                          <a:latin typeface="Arial" panose="020B0604020202020204" pitchFamily="34" charset="0"/>
                          <a:cs typeface="Times New Roman" panose="02020603050405020304" pitchFamily="18" charset="0"/>
                        </a:rPr>
                        <a:t>3 to 4 mo. </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7881" name="Rectangle 13">
            <a:extLst>
              <a:ext uri="{FF2B5EF4-FFF2-40B4-BE49-F238E27FC236}">
                <a16:creationId xmlns:a16="http://schemas.microsoft.com/office/drawing/2014/main" id="{57065AB6-26E1-2B85-0606-31B4E31B8211}"/>
              </a:ext>
            </a:extLst>
          </p:cNvPr>
          <p:cNvSpPr>
            <a:spLocks noChangeArrowheads="1"/>
          </p:cNvSpPr>
          <p:nvPr/>
        </p:nvSpPr>
        <p:spPr bwMode="auto">
          <a:xfrm>
            <a:off x="4119563" y="3689350"/>
            <a:ext cx="18415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br>
              <a:rPr lang="en-US" altLang="en-US" sz="1100"/>
            </a:br>
            <a:endParaRPr lang="en-US" altLang="en-US" sz="1800"/>
          </a:p>
        </p:txBody>
      </p:sp>
      <p:sp>
        <p:nvSpPr>
          <p:cNvPr id="207882" name="Rectangle 14">
            <a:extLst>
              <a:ext uri="{FF2B5EF4-FFF2-40B4-BE49-F238E27FC236}">
                <a16:creationId xmlns:a16="http://schemas.microsoft.com/office/drawing/2014/main" id="{A91A5090-7937-9C55-B948-A218B0CAB9D3}"/>
              </a:ext>
            </a:extLst>
          </p:cNvPr>
          <p:cNvSpPr>
            <a:spLocks noChangeArrowheads="1"/>
          </p:cNvSpPr>
          <p:nvPr/>
        </p:nvSpPr>
        <p:spPr bwMode="auto">
          <a:xfrm>
            <a:off x="1905000" y="495300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Newborn</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48D8CDA1-6B31-250C-D664-A3B35A7BDABD}"/>
              </a:ext>
            </a:extLst>
          </p:cNvPr>
          <p:cNvSpPr>
            <a:spLocks noGrp="1" noChangeArrowheads="1"/>
          </p:cNvSpPr>
          <p:nvPr>
            <p:ph type="title"/>
          </p:nvPr>
        </p:nvSpPr>
        <p:spPr/>
        <p:txBody>
          <a:bodyPr/>
          <a:lstStyle/>
          <a:p>
            <a:pPr eaLnBrk="1" fontAlgn="auto" hangingPunct="1">
              <a:spcAft>
                <a:spcPts val="0"/>
              </a:spcAft>
              <a:defRPr/>
            </a:pPr>
            <a:r>
              <a:rPr lang="en-US" altLang="en-US"/>
              <a:t>Neonatal Care of Calves</a:t>
            </a:r>
          </a:p>
        </p:txBody>
      </p:sp>
      <p:sp>
        <p:nvSpPr>
          <p:cNvPr id="366595" name="Rectangle 3">
            <a:extLst>
              <a:ext uri="{FF2B5EF4-FFF2-40B4-BE49-F238E27FC236}">
                <a16:creationId xmlns:a16="http://schemas.microsoft.com/office/drawing/2014/main" id="{6587AF03-2273-05BC-2D1C-4881E706F956}"/>
              </a:ext>
            </a:extLst>
          </p:cNvPr>
          <p:cNvSpPr>
            <a:spLocks noGrp="1" noChangeArrowheads="1"/>
          </p:cNvSpPr>
          <p:nvPr>
            <p:ph idx="1"/>
          </p:nvPr>
        </p:nvSpPr>
        <p:spPr/>
        <p:txBody>
          <a:bodyPr>
            <a:normAutofit fontScale="77500" lnSpcReduction="20000"/>
          </a:bodyPr>
          <a:lstStyle/>
          <a:p>
            <a:pPr eaLnBrk="1" fontAlgn="auto" hangingPunct="1">
              <a:spcAft>
                <a:spcPts val="0"/>
              </a:spcAft>
              <a:defRPr/>
            </a:pPr>
            <a:r>
              <a:rPr lang="en-US" altLang="en-US" sz="2400"/>
              <a:t>Basic Calf Care</a:t>
            </a:r>
          </a:p>
          <a:p>
            <a:pPr lvl="3" eaLnBrk="1" fontAlgn="auto" hangingPunct="1">
              <a:spcAft>
                <a:spcPts val="0"/>
              </a:spcAft>
              <a:defRPr/>
            </a:pPr>
            <a:r>
              <a:rPr lang="en-US" altLang="en-US" sz="1800"/>
              <a:t>Post partum- need to soak a navel with a dip</a:t>
            </a:r>
          </a:p>
          <a:p>
            <a:pPr lvl="3" eaLnBrk="1" fontAlgn="auto" hangingPunct="1">
              <a:spcAft>
                <a:spcPts val="0"/>
              </a:spcAft>
              <a:defRPr/>
            </a:pPr>
            <a:r>
              <a:rPr lang="en-US" altLang="en-US" sz="1800"/>
              <a:t>Equipment required:</a:t>
            </a:r>
          </a:p>
          <a:p>
            <a:pPr lvl="4" eaLnBrk="1" fontAlgn="auto" hangingPunct="1">
              <a:spcAft>
                <a:spcPts val="0"/>
              </a:spcAft>
              <a:defRPr/>
            </a:pPr>
            <a:r>
              <a:rPr lang="en-US" altLang="en-US" sz="1800"/>
              <a:t>Navel dip solution</a:t>
            </a:r>
          </a:p>
          <a:p>
            <a:pPr lvl="4" eaLnBrk="1" fontAlgn="auto" hangingPunct="1">
              <a:spcAft>
                <a:spcPts val="0"/>
              </a:spcAft>
              <a:defRPr/>
            </a:pPr>
            <a:r>
              <a:rPr lang="en-US" altLang="en-US" sz="1800"/>
              <a:t>Shallow container</a:t>
            </a:r>
          </a:p>
          <a:p>
            <a:pPr lvl="1" eaLnBrk="1" fontAlgn="auto" hangingPunct="1">
              <a:spcAft>
                <a:spcPts val="0"/>
              </a:spcAft>
              <a:defRPr/>
            </a:pPr>
            <a:r>
              <a:rPr lang="en-US" altLang="en-US" sz="2200"/>
              <a:t>Action required:</a:t>
            </a:r>
          </a:p>
          <a:p>
            <a:pPr lvl="1" eaLnBrk="1" fontAlgn="auto" hangingPunct="1">
              <a:spcAft>
                <a:spcPts val="0"/>
              </a:spcAft>
              <a:defRPr/>
            </a:pPr>
            <a:r>
              <a:rPr lang="en-US" altLang="en-US" sz="2200"/>
              <a:t>Fill container with dip solution</a:t>
            </a:r>
          </a:p>
          <a:p>
            <a:pPr lvl="1" eaLnBrk="1" fontAlgn="auto" hangingPunct="1">
              <a:spcAft>
                <a:spcPts val="0"/>
              </a:spcAft>
              <a:defRPr/>
            </a:pPr>
            <a:r>
              <a:rPr lang="en-US" altLang="en-US" sz="2200"/>
              <a:t>Cover umbilical cord and its base with dip before they come in contact with adult cow manure or any other objects highly contaminated with bacteria.</a:t>
            </a:r>
          </a:p>
          <a:p>
            <a:pPr lvl="1" eaLnBrk="1" fontAlgn="auto" hangingPunct="1">
              <a:spcAft>
                <a:spcPts val="0"/>
              </a:spcAft>
              <a:defRPr/>
            </a:pPr>
            <a:r>
              <a:rPr lang="en-US" altLang="en-US" sz="2200"/>
              <a:t>Repeat dipping after the dam has licked off the calf.</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a:extLst>
              <a:ext uri="{FF2B5EF4-FFF2-40B4-BE49-F238E27FC236}">
                <a16:creationId xmlns:a16="http://schemas.microsoft.com/office/drawing/2014/main" id="{E0C1D8EB-F75D-754F-66A1-F2563E6C0EF0}"/>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368643" name="Rectangle 3">
            <a:extLst>
              <a:ext uri="{FF2B5EF4-FFF2-40B4-BE49-F238E27FC236}">
                <a16:creationId xmlns:a16="http://schemas.microsoft.com/office/drawing/2014/main" id="{45700E2F-C3B6-936F-F51E-1F7BDA066945}"/>
              </a:ext>
            </a:extLst>
          </p:cNvPr>
          <p:cNvSpPr>
            <a:spLocks noGrp="1" noChangeArrowheads="1"/>
          </p:cNvSpPr>
          <p:nvPr>
            <p:ph idx="1"/>
          </p:nvPr>
        </p:nvSpPr>
        <p:spPr/>
        <p:txBody>
          <a:bodyPr/>
          <a:lstStyle/>
          <a:p>
            <a:pPr marL="533400" indent="-533400" eaLnBrk="1" fontAlgn="auto" hangingPunct="1">
              <a:lnSpc>
                <a:spcPct val="90000"/>
              </a:lnSpc>
              <a:spcAft>
                <a:spcPts val="0"/>
              </a:spcAft>
              <a:defRPr/>
            </a:pPr>
            <a:r>
              <a:rPr lang="en-US" altLang="en-US"/>
              <a:t>Facts</a:t>
            </a:r>
          </a:p>
          <a:p>
            <a:pPr marL="952500" lvl="1" indent="-495300" eaLnBrk="1" fontAlgn="auto" hangingPunct="1">
              <a:lnSpc>
                <a:spcPct val="90000"/>
              </a:lnSpc>
              <a:spcAft>
                <a:spcPts val="0"/>
              </a:spcAft>
              <a:defRPr/>
            </a:pPr>
            <a:r>
              <a:rPr lang="en-US" altLang="en-US"/>
              <a:t>Iodine concentration in dip gives good bacterial kill</a:t>
            </a:r>
          </a:p>
          <a:p>
            <a:pPr marL="952500" lvl="1" indent="-495300" eaLnBrk="1" fontAlgn="auto" hangingPunct="1">
              <a:lnSpc>
                <a:spcPct val="90000"/>
              </a:lnSpc>
              <a:spcAft>
                <a:spcPts val="0"/>
              </a:spcAft>
              <a:defRPr/>
            </a:pPr>
            <a:r>
              <a:rPr lang="en-US" altLang="en-US"/>
              <a:t>Alcohol in dip solution has drying effect on umbilical cord</a:t>
            </a:r>
          </a:p>
          <a:p>
            <a:pPr marL="952500" lvl="1" indent="-495300" eaLnBrk="1" fontAlgn="auto" hangingPunct="1">
              <a:lnSpc>
                <a:spcPct val="90000"/>
              </a:lnSpc>
              <a:spcAft>
                <a:spcPts val="0"/>
              </a:spcAft>
              <a:defRPr/>
            </a:pPr>
            <a:r>
              <a:rPr lang="en-US" altLang="en-US"/>
              <a:t>Repeated dipping ensures good bacterial control and cord closure</a:t>
            </a:r>
          </a:p>
          <a:p>
            <a:pPr marL="952500" lvl="1" indent="-495300" eaLnBrk="1" fontAlgn="auto" hangingPunct="1">
              <a:lnSpc>
                <a:spcPct val="90000"/>
              </a:lnSpc>
              <a:spcAft>
                <a:spcPts val="0"/>
              </a:spcAft>
              <a:defRPr/>
            </a:pPr>
            <a:r>
              <a:rPr lang="en-US" altLang="en-US"/>
              <a:t>Urgency of dipping is due to direct connection of umbilical cord to liver.  An open cord is a direct route for bacteria into the blood stream.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137E670-EEEA-CA78-9A11-DF534C90C21F}"/>
              </a:ext>
            </a:extLst>
          </p:cNvPr>
          <p:cNvSpPr>
            <a:spLocks noGrp="1" noChangeArrowheads="1"/>
          </p:cNvSpPr>
          <p:nvPr>
            <p:ph type="title"/>
          </p:nvPr>
        </p:nvSpPr>
        <p:spPr/>
        <p:txBody>
          <a:bodyPr/>
          <a:lstStyle/>
          <a:p>
            <a:pPr eaLnBrk="1" fontAlgn="auto" hangingPunct="1">
              <a:spcAft>
                <a:spcPts val="0"/>
              </a:spcAft>
              <a:defRPr/>
            </a:pPr>
            <a:r>
              <a:rPr lang="en-US" altLang="en-US"/>
              <a:t>Antiseptic</a:t>
            </a:r>
          </a:p>
        </p:txBody>
      </p:sp>
      <p:sp>
        <p:nvSpPr>
          <p:cNvPr id="31747" name="Rectangle 3">
            <a:extLst>
              <a:ext uri="{FF2B5EF4-FFF2-40B4-BE49-F238E27FC236}">
                <a16:creationId xmlns:a16="http://schemas.microsoft.com/office/drawing/2014/main" id="{703E634A-2A0B-65E2-2DE3-8F17A6CE8010}"/>
              </a:ext>
            </a:extLst>
          </p:cNvPr>
          <p:cNvSpPr>
            <a:spLocks noGrp="1" noChangeArrowheads="1"/>
          </p:cNvSpPr>
          <p:nvPr>
            <p:ph idx="1"/>
          </p:nvPr>
        </p:nvSpPr>
        <p:spPr/>
        <p:txBody>
          <a:bodyPr/>
          <a:lstStyle/>
          <a:p>
            <a:pPr marL="1035050" lvl="1" indent="-577850" eaLnBrk="1" fontAlgn="auto" hangingPunct="1">
              <a:spcAft>
                <a:spcPts val="0"/>
              </a:spcAft>
              <a:defRPr/>
            </a:pPr>
            <a:r>
              <a:rPr lang="en-US" altLang="en-US"/>
              <a:t>Substances that kill or prevent the growth of microorganisms- applied to living tissue</a:t>
            </a:r>
          </a:p>
          <a:p>
            <a:pPr marL="1409700" lvl="2" indent="-495300" eaLnBrk="1" fontAlgn="auto" hangingPunct="1">
              <a:spcAft>
                <a:spcPts val="0"/>
              </a:spcAft>
              <a:defRPr/>
            </a:pPr>
            <a:r>
              <a:rPr lang="en-US" altLang="en-US"/>
              <a:t>Characteristics of ideal antiseptic</a:t>
            </a:r>
          </a:p>
          <a:p>
            <a:pPr marL="1784350" lvl="3" indent="-412750" eaLnBrk="1" fontAlgn="auto" hangingPunct="1">
              <a:spcAft>
                <a:spcPts val="0"/>
              </a:spcAft>
              <a:defRPr/>
            </a:pPr>
            <a:r>
              <a:rPr lang="en-US" altLang="en-US"/>
              <a:t>high degree of germicidal potency</a:t>
            </a:r>
          </a:p>
          <a:p>
            <a:pPr marL="1784350" lvl="3" indent="-412750" eaLnBrk="1" fontAlgn="auto" hangingPunct="1">
              <a:spcAft>
                <a:spcPts val="0"/>
              </a:spcAft>
              <a:defRPr/>
            </a:pPr>
            <a:r>
              <a:rPr lang="en-US" altLang="en-US"/>
              <a:t>broad antimicrobial spectrum</a:t>
            </a:r>
          </a:p>
          <a:p>
            <a:pPr marL="1784350" lvl="3" indent="-412750" eaLnBrk="1" fontAlgn="auto" hangingPunct="1">
              <a:spcAft>
                <a:spcPts val="0"/>
              </a:spcAft>
              <a:defRPr/>
            </a:pPr>
            <a:r>
              <a:rPr lang="en-US" altLang="en-US"/>
              <a:t>low surface tension</a:t>
            </a:r>
          </a:p>
          <a:p>
            <a:pPr marL="1784350" lvl="3" indent="-412750" eaLnBrk="1" fontAlgn="auto" hangingPunct="1">
              <a:spcAft>
                <a:spcPts val="0"/>
              </a:spcAft>
              <a:defRPr/>
            </a:pPr>
            <a:r>
              <a:rPr lang="en-US" altLang="en-US"/>
              <a:t>long-lasting germicidal activity</a:t>
            </a:r>
          </a:p>
          <a:p>
            <a:pPr marL="1784350" lvl="3" indent="-412750" eaLnBrk="1" fontAlgn="auto" hangingPunct="1">
              <a:spcAft>
                <a:spcPts val="0"/>
              </a:spcAft>
              <a:defRPr/>
            </a:pPr>
            <a:r>
              <a:rPr lang="en-US" altLang="en-US"/>
              <a:t>rapid and sustained action</a:t>
            </a:r>
          </a:p>
          <a:p>
            <a:pPr marL="1784350" lvl="3" indent="-412750" eaLnBrk="1" fontAlgn="auto" hangingPunct="1">
              <a:spcAft>
                <a:spcPts val="0"/>
              </a:spcAft>
              <a:defRPr/>
            </a:pPr>
            <a:r>
              <a:rPr lang="en-US" altLang="en-US"/>
              <a:t>not be harmful or toxic to animal tissue</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a:extLst>
              <a:ext uri="{FF2B5EF4-FFF2-40B4-BE49-F238E27FC236}">
                <a16:creationId xmlns:a16="http://schemas.microsoft.com/office/drawing/2014/main" id="{CEB8E0D7-CB80-7543-57D6-FC195DEFAFAE}"/>
              </a:ext>
            </a:extLst>
          </p:cNvPr>
          <p:cNvSpPr>
            <a:spLocks noGrp="1" noChangeArrowheads="1"/>
          </p:cNvSpPr>
          <p:nvPr>
            <p:ph type="title"/>
          </p:nvPr>
        </p:nvSpPr>
        <p:spPr/>
        <p:txBody>
          <a:bodyPr/>
          <a:lstStyle/>
          <a:p>
            <a:pPr eaLnBrk="1" fontAlgn="auto" hangingPunct="1">
              <a:spcAft>
                <a:spcPts val="0"/>
              </a:spcAft>
              <a:defRPr/>
            </a:pPr>
            <a:r>
              <a:rPr lang="en-US" altLang="en-US" sz="3800"/>
              <a:t>Scours:</a:t>
            </a:r>
            <a:br>
              <a:rPr lang="en-US" altLang="en-US" sz="3800"/>
            </a:br>
            <a:endParaRPr lang="en-US" altLang="en-US" sz="3800"/>
          </a:p>
        </p:txBody>
      </p:sp>
      <p:sp>
        <p:nvSpPr>
          <p:cNvPr id="369667" name="Rectangle 3">
            <a:extLst>
              <a:ext uri="{FF2B5EF4-FFF2-40B4-BE49-F238E27FC236}">
                <a16:creationId xmlns:a16="http://schemas.microsoft.com/office/drawing/2014/main" id="{243B3989-48C6-2A58-1DFA-E463763BC247}"/>
              </a:ext>
            </a:extLst>
          </p:cNvPr>
          <p:cNvSpPr>
            <a:spLocks noGrp="1" noChangeArrowheads="1"/>
          </p:cNvSpPr>
          <p:nvPr>
            <p:ph idx="1"/>
          </p:nvPr>
        </p:nvSpPr>
        <p:spPr/>
        <p:txBody>
          <a:bodyPr>
            <a:normAutofit fontScale="85000" lnSpcReduction="20000"/>
          </a:bodyPr>
          <a:lstStyle/>
          <a:p>
            <a:pPr eaLnBrk="1" fontAlgn="auto" hangingPunct="1">
              <a:lnSpc>
                <a:spcPct val="80000"/>
              </a:lnSpc>
              <a:spcAft>
                <a:spcPts val="0"/>
              </a:spcAft>
              <a:defRPr/>
            </a:pPr>
            <a:r>
              <a:rPr lang="en-US" altLang="en-US"/>
              <a:t>Physical appearance:</a:t>
            </a:r>
          </a:p>
          <a:p>
            <a:pPr lvl="3" eaLnBrk="1" fontAlgn="auto" hangingPunct="1">
              <a:lnSpc>
                <a:spcPct val="80000"/>
              </a:lnSpc>
              <a:spcAft>
                <a:spcPts val="0"/>
              </a:spcAft>
              <a:defRPr/>
            </a:pPr>
            <a:r>
              <a:rPr lang="en-US" altLang="en-US" sz="1600"/>
              <a:t>0-48 hours old- normal feces may be any consistency and color- yellow, black, green, brown</a:t>
            </a:r>
          </a:p>
          <a:p>
            <a:pPr lvl="3" eaLnBrk="1" fontAlgn="auto" hangingPunct="1">
              <a:lnSpc>
                <a:spcPct val="80000"/>
              </a:lnSpc>
              <a:spcAft>
                <a:spcPts val="0"/>
              </a:spcAft>
              <a:defRPr/>
            </a:pPr>
            <a:r>
              <a:rPr lang="en-US" altLang="en-US" sz="1600"/>
              <a:t>Calves eating mostly milk- </a:t>
            </a:r>
          </a:p>
          <a:p>
            <a:pPr lvl="4" eaLnBrk="1" fontAlgn="auto" hangingPunct="1">
              <a:lnSpc>
                <a:spcPct val="80000"/>
              </a:lnSpc>
              <a:spcAft>
                <a:spcPts val="0"/>
              </a:spcAft>
              <a:defRPr/>
            </a:pPr>
            <a:r>
              <a:rPr lang="en-US" altLang="en-US" sz="1600"/>
              <a:t>Normal feces have one color and consistency when the calf defecates. When exposed to air the feces turn darker and become more solid.</a:t>
            </a:r>
          </a:p>
          <a:p>
            <a:pPr lvl="4" eaLnBrk="1" fontAlgn="auto" hangingPunct="1">
              <a:lnSpc>
                <a:spcPct val="80000"/>
              </a:lnSpc>
              <a:spcAft>
                <a:spcPts val="0"/>
              </a:spcAft>
              <a:defRPr/>
            </a:pPr>
            <a:r>
              <a:rPr lang="en-US" altLang="en-US" sz="1600"/>
              <a:t>Normal feces at defecation have a dark yellow color but a lot of variation from this is normal, also.</a:t>
            </a:r>
          </a:p>
          <a:p>
            <a:pPr lvl="4" eaLnBrk="1" fontAlgn="auto" hangingPunct="1">
              <a:lnSpc>
                <a:spcPct val="80000"/>
              </a:lnSpc>
              <a:spcAft>
                <a:spcPts val="0"/>
              </a:spcAft>
              <a:defRPr/>
            </a:pPr>
            <a:r>
              <a:rPr lang="en-US" altLang="en-US" sz="1600"/>
              <a:t>Normal feces at defecation have a consistency much like fresh pudding before it is refrigerated.</a:t>
            </a:r>
          </a:p>
          <a:p>
            <a:pPr lvl="4" eaLnBrk="1" fontAlgn="auto" hangingPunct="1">
              <a:lnSpc>
                <a:spcPct val="80000"/>
              </a:lnSpc>
              <a:spcAft>
                <a:spcPts val="0"/>
              </a:spcAft>
              <a:defRPr/>
            </a:pPr>
            <a:r>
              <a:rPr lang="en-US" altLang="en-US" sz="1600"/>
              <a:t>At 7-14 days of age, calves with cryptosporidiosis will have looser feces of a lighter color.</a:t>
            </a:r>
          </a:p>
          <a:p>
            <a:pPr lvl="4" eaLnBrk="1" fontAlgn="auto" hangingPunct="1">
              <a:lnSpc>
                <a:spcPct val="80000"/>
              </a:lnSpc>
              <a:spcAft>
                <a:spcPts val="0"/>
              </a:spcAft>
              <a:defRPr/>
            </a:pPr>
            <a:r>
              <a:rPr lang="en-US" altLang="en-US" sz="1600"/>
              <a:t>Calves with bacteria scours will have very loose feces, often gray, may contain blood.</a:t>
            </a:r>
          </a:p>
          <a:p>
            <a:pPr lvl="4" eaLnBrk="1" fontAlgn="auto" hangingPunct="1">
              <a:lnSpc>
                <a:spcPct val="80000"/>
              </a:lnSpc>
              <a:spcAft>
                <a:spcPts val="0"/>
              </a:spcAft>
              <a:defRPr/>
            </a:pPr>
            <a:r>
              <a:rPr lang="en-US" altLang="en-US" sz="1600"/>
              <a:t>Calves with both cryptosporidiosis and bacterial enteritis will have watery feces, often a mix of white, gray and yellow fluids.</a:t>
            </a:r>
          </a:p>
          <a:p>
            <a:pPr lvl="4" eaLnBrk="1" fontAlgn="auto" hangingPunct="1">
              <a:lnSpc>
                <a:spcPct val="80000"/>
              </a:lnSpc>
              <a:spcAft>
                <a:spcPts val="0"/>
              </a:spcAft>
              <a:defRPr/>
            </a:pPr>
            <a:r>
              <a:rPr lang="en-US" altLang="en-US" sz="1600"/>
              <a:t>Calves being fed more milk than they can digest may have normal colored feces but excessively loose.</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a:extLst>
              <a:ext uri="{FF2B5EF4-FFF2-40B4-BE49-F238E27FC236}">
                <a16:creationId xmlns:a16="http://schemas.microsoft.com/office/drawing/2014/main" id="{08A4D23B-EB80-6F61-9F6C-2E865CAED980}"/>
              </a:ext>
            </a:extLst>
          </p:cNvPr>
          <p:cNvSpPr>
            <a:spLocks noGrp="1" noChangeArrowheads="1"/>
          </p:cNvSpPr>
          <p:nvPr>
            <p:ph type="title"/>
          </p:nvPr>
        </p:nvSpPr>
        <p:spPr/>
        <p:txBody>
          <a:bodyPr>
            <a:normAutofit fontScale="90000"/>
          </a:bodyPr>
          <a:lstStyle/>
          <a:p>
            <a:pPr eaLnBrk="1" fontAlgn="auto" hangingPunct="1">
              <a:spcAft>
                <a:spcPts val="0"/>
              </a:spcAft>
              <a:defRPr/>
            </a:pPr>
            <a:r>
              <a:rPr lang="en-US" altLang="en-US" sz="3800"/>
              <a:t>Calves Eating Milk and Starter Grain</a:t>
            </a:r>
            <a:br>
              <a:rPr lang="en-US" altLang="en-US" sz="3800"/>
            </a:br>
            <a:endParaRPr lang="en-US" altLang="en-US" sz="3800"/>
          </a:p>
        </p:txBody>
      </p:sp>
      <p:sp>
        <p:nvSpPr>
          <p:cNvPr id="370691" name="Rectangle 3">
            <a:extLst>
              <a:ext uri="{FF2B5EF4-FFF2-40B4-BE49-F238E27FC236}">
                <a16:creationId xmlns:a16="http://schemas.microsoft.com/office/drawing/2014/main" id="{952938D8-8128-C2D3-3A62-2E4E56820022}"/>
              </a:ext>
            </a:extLst>
          </p:cNvPr>
          <p:cNvSpPr>
            <a:spLocks noGrp="1" noChangeArrowheads="1"/>
          </p:cNvSpPr>
          <p:nvPr>
            <p:ph idx="1"/>
          </p:nvPr>
        </p:nvSpPr>
        <p:spPr/>
        <p:txBody>
          <a:bodyPr/>
          <a:lstStyle/>
          <a:p>
            <a:pPr marL="2209800" lvl="4" indent="-381000" eaLnBrk="1" fontAlgn="auto" hangingPunct="1">
              <a:spcAft>
                <a:spcPts val="0"/>
              </a:spcAft>
              <a:defRPr/>
            </a:pPr>
            <a:r>
              <a:rPr lang="en-US" altLang="en-US"/>
              <a:t>Normal feces will be browner than milk-only calves and slightly more solid.</a:t>
            </a:r>
          </a:p>
          <a:p>
            <a:pPr marL="2209800" lvl="4" indent="-381000" eaLnBrk="1" fontAlgn="auto" hangingPunct="1">
              <a:spcAft>
                <a:spcPts val="0"/>
              </a:spcAft>
              <a:defRPr/>
            </a:pPr>
            <a:r>
              <a:rPr lang="en-US" altLang="en-US"/>
              <a:t>Calves with coccidiosis will have looser feces; often feces contain traces of blood and may be gray.</a:t>
            </a:r>
          </a:p>
          <a:p>
            <a:pPr marL="2209800" lvl="4" indent="-381000" eaLnBrk="1" fontAlgn="auto" hangingPunct="1">
              <a:spcAft>
                <a:spcPts val="0"/>
              </a:spcAft>
              <a:defRPr/>
            </a:pPr>
            <a:r>
              <a:rPr lang="en-US" altLang="en-US"/>
              <a:t>Calves with bacteria enteritis will have loose feces, sometimes gray in color.</a:t>
            </a:r>
          </a:p>
          <a:p>
            <a:pPr marL="2209800" lvl="4" indent="-381000" eaLnBrk="1" fontAlgn="auto" hangingPunct="1">
              <a:spcAft>
                <a:spcPts val="0"/>
              </a:spcAft>
              <a:defRPr/>
            </a:pPr>
            <a:r>
              <a:rPr lang="en-US" altLang="en-US"/>
              <a:t>Claves consuming in excess of two quarts daily of starter grain containing a high level of molasses will normally have feces more brown than expected.</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a:extLst>
              <a:ext uri="{FF2B5EF4-FFF2-40B4-BE49-F238E27FC236}">
                <a16:creationId xmlns:a16="http://schemas.microsoft.com/office/drawing/2014/main" id="{5AC9FA97-7BB3-06CB-2253-9866282C6BCC}"/>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371715" name="Rectangle 3">
            <a:extLst>
              <a:ext uri="{FF2B5EF4-FFF2-40B4-BE49-F238E27FC236}">
                <a16:creationId xmlns:a16="http://schemas.microsoft.com/office/drawing/2014/main" id="{B873C706-8B38-63A5-8A15-EC412A1FD591}"/>
              </a:ext>
            </a:extLst>
          </p:cNvPr>
          <p:cNvSpPr>
            <a:spLocks noGrp="1" noChangeArrowheads="1"/>
          </p:cNvSpPr>
          <p:nvPr>
            <p:ph idx="1"/>
          </p:nvPr>
        </p:nvSpPr>
        <p:spPr/>
        <p:txBody>
          <a:bodyPr/>
          <a:lstStyle/>
          <a:p>
            <a:pPr eaLnBrk="1" fontAlgn="auto" hangingPunct="1">
              <a:spcAft>
                <a:spcPts val="0"/>
              </a:spcAft>
              <a:defRPr/>
            </a:pPr>
            <a:r>
              <a:rPr lang="en-US" altLang="en-US"/>
              <a:t>SAFETY ISSUE:  Examination of calves and especially fecal materials may expose calf care persons to pathogens that can cause illness (primarily transient diarrhea) in humans.  For example, salmonella, E.Coli, campylobacter, cryptosporidium.</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a:extLst>
              <a:ext uri="{FF2B5EF4-FFF2-40B4-BE49-F238E27FC236}">
                <a16:creationId xmlns:a16="http://schemas.microsoft.com/office/drawing/2014/main" id="{040B4B61-1ED9-BA63-D1FB-A35432907B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457200"/>
            <a:ext cx="5638800" cy="5673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4">
            <a:extLst>
              <a:ext uri="{FF2B5EF4-FFF2-40B4-BE49-F238E27FC236}">
                <a16:creationId xmlns:a16="http://schemas.microsoft.com/office/drawing/2014/main" id="{05EA51BC-5743-A0FA-38C5-36DE866EFE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457200"/>
            <a:ext cx="5715000" cy="5673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CCDE3FC1-EB45-7BB9-B17F-832D4186421A}"/>
              </a:ext>
            </a:extLst>
          </p:cNvPr>
          <p:cNvSpPr>
            <a:spLocks noGrp="1" noChangeArrowheads="1"/>
          </p:cNvSpPr>
          <p:nvPr>
            <p:ph type="title"/>
          </p:nvPr>
        </p:nvSpPr>
        <p:spPr/>
        <p:txBody>
          <a:bodyPr/>
          <a:lstStyle/>
          <a:p>
            <a:pPr eaLnBrk="1" fontAlgn="auto" hangingPunct="1">
              <a:spcAft>
                <a:spcPts val="0"/>
              </a:spcAft>
              <a:defRPr/>
            </a:pPr>
            <a:r>
              <a:rPr lang="en-US" altLang="en-US" sz="3800" b="1"/>
              <a:t>What is salmonellosis?</a:t>
            </a:r>
            <a:r>
              <a:rPr lang="en-US" altLang="en-US" sz="3800"/>
              <a:t> </a:t>
            </a:r>
            <a:br>
              <a:rPr lang="en-US" altLang="en-US" sz="3800"/>
            </a:br>
            <a:endParaRPr lang="en-US" altLang="en-US" sz="3800"/>
          </a:p>
        </p:txBody>
      </p:sp>
      <p:sp>
        <p:nvSpPr>
          <p:cNvPr id="374787" name="Rectangle 3">
            <a:extLst>
              <a:ext uri="{FF2B5EF4-FFF2-40B4-BE49-F238E27FC236}">
                <a16:creationId xmlns:a16="http://schemas.microsoft.com/office/drawing/2014/main" id="{FDD92E01-BC3F-496F-B85D-DE43548B0A1B}"/>
              </a:ext>
            </a:extLst>
          </p:cNvPr>
          <p:cNvSpPr>
            <a:spLocks noGrp="1" noChangeArrowheads="1"/>
          </p:cNvSpPr>
          <p:nvPr>
            <p:ph idx="1"/>
          </p:nvPr>
        </p:nvSpPr>
        <p:spPr/>
        <p:txBody>
          <a:bodyPr>
            <a:normAutofit fontScale="92500" lnSpcReduction="10000"/>
          </a:bodyPr>
          <a:lstStyle/>
          <a:p>
            <a:pPr eaLnBrk="1" fontAlgn="auto" hangingPunct="1">
              <a:lnSpc>
                <a:spcPct val="80000"/>
              </a:lnSpc>
              <a:spcAft>
                <a:spcPts val="0"/>
              </a:spcAft>
              <a:defRPr/>
            </a:pPr>
            <a:br>
              <a:rPr lang="en-US" altLang="en-US" sz="2400"/>
            </a:br>
            <a:r>
              <a:rPr lang="en-US" altLang="en-US" sz="2400"/>
              <a:t>Salmonellosis is an infection with a bacteria called Salmonella. Most persons infected with Salmonella develop diarrhea, fever, and abdominal cramps 12 to 72 hours after infection. The illness usually lasts 4 to 7 days, and most persons recover without treatment. However, in some persons the diarrhea may be so severe that the patient needs to be hospitalized. In these patients, the Salmonella infection may spread from the intestines to the blood stream, and then to other body sites and can cause death unless the person is treated promptly with antibiotics. The elderly, infants, and those with impaired immune systems are more likely to have a severe illness.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a:extLst>
              <a:ext uri="{FF2B5EF4-FFF2-40B4-BE49-F238E27FC236}">
                <a16:creationId xmlns:a16="http://schemas.microsoft.com/office/drawing/2014/main" id="{6B902945-E4C2-3D4C-F4DA-60FCB71F5A84}"/>
              </a:ext>
            </a:extLst>
          </p:cNvPr>
          <p:cNvSpPr>
            <a:spLocks noGrp="1" noChangeArrowheads="1"/>
          </p:cNvSpPr>
          <p:nvPr>
            <p:ph type="title"/>
          </p:nvPr>
        </p:nvSpPr>
        <p:spPr/>
        <p:txBody>
          <a:bodyPr/>
          <a:lstStyle/>
          <a:p>
            <a:pPr eaLnBrk="1" fontAlgn="auto" hangingPunct="1">
              <a:spcAft>
                <a:spcPts val="0"/>
              </a:spcAft>
              <a:defRPr/>
            </a:pPr>
            <a:r>
              <a:rPr lang="en-US" altLang="en-US"/>
              <a:t>Campylobacter jejuni</a:t>
            </a:r>
          </a:p>
        </p:txBody>
      </p:sp>
      <p:sp>
        <p:nvSpPr>
          <p:cNvPr id="375811" name="Rectangle 3">
            <a:extLst>
              <a:ext uri="{FF2B5EF4-FFF2-40B4-BE49-F238E27FC236}">
                <a16:creationId xmlns:a16="http://schemas.microsoft.com/office/drawing/2014/main" id="{62315CA5-B3A0-357D-2EF6-A69B242A5A75}"/>
              </a:ext>
            </a:extLst>
          </p:cNvPr>
          <p:cNvSpPr>
            <a:spLocks noGrp="1" noChangeArrowheads="1"/>
          </p:cNvSpPr>
          <p:nvPr>
            <p:ph idx="1"/>
          </p:nvPr>
        </p:nvSpPr>
        <p:spPr/>
        <p:txBody>
          <a:bodyPr>
            <a:normAutofit fontScale="85000" lnSpcReduction="10000"/>
          </a:bodyPr>
          <a:lstStyle/>
          <a:p>
            <a:pPr eaLnBrk="1" fontAlgn="auto" hangingPunct="1">
              <a:lnSpc>
                <a:spcPct val="80000"/>
              </a:lnSpc>
              <a:spcAft>
                <a:spcPts val="0"/>
              </a:spcAft>
              <a:defRPr/>
            </a:pPr>
            <a:r>
              <a:rPr lang="en-US" altLang="en-US" sz="1800" i="1"/>
              <a:t>Campylobacter jejuni</a:t>
            </a:r>
            <a:r>
              <a:rPr lang="en-US" altLang="en-US" sz="1800"/>
              <a:t> is a bacterium commonly found in the intestines of poultry, cattle, swine, rodents, wild birds and such household pets as cats and dogs. It has also been known to be found in untreated surface water (caused by fecal material moving through the environment) and manure. </a:t>
            </a:r>
          </a:p>
          <a:p>
            <a:pPr eaLnBrk="1" fontAlgn="auto" hangingPunct="1">
              <a:lnSpc>
                <a:spcPct val="80000"/>
              </a:lnSpc>
              <a:spcAft>
                <a:spcPts val="0"/>
              </a:spcAft>
              <a:defRPr/>
            </a:pPr>
            <a:r>
              <a:rPr lang="en-US" altLang="en-US" sz="1800"/>
              <a:t>Humans may develop an illness called campylobacteriosis if infected by </a:t>
            </a:r>
            <a:r>
              <a:rPr lang="en-US" altLang="en-US" sz="1800" i="1"/>
              <a:t>Campylobacter jejuni</a:t>
            </a:r>
            <a:r>
              <a:rPr lang="en-US" altLang="en-US" sz="1800"/>
              <a:t> bacteria. </a:t>
            </a:r>
          </a:p>
          <a:p>
            <a:pPr eaLnBrk="1" fontAlgn="auto" hangingPunct="1">
              <a:lnSpc>
                <a:spcPct val="80000"/>
              </a:lnSpc>
              <a:spcAft>
                <a:spcPts val="0"/>
              </a:spcAft>
              <a:defRPr/>
            </a:pPr>
            <a:r>
              <a:rPr lang="en-US" altLang="en-US" sz="1800" b="1"/>
              <a:t>What are the symptoms? </a:t>
            </a:r>
          </a:p>
          <a:p>
            <a:pPr eaLnBrk="1" fontAlgn="auto" hangingPunct="1">
              <a:lnSpc>
                <a:spcPct val="80000"/>
              </a:lnSpc>
              <a:spcAft>
                <a:spcPts val="0"/>
              </a:spcAft>
              <a:defRPr/>
            </a:pPr>
            <a:r>
              <a:rPr lang="en-US" altLang="en-US" sz="1800"/>
              <a:t>Symptoms may include fever, headache and muscle pain, followed by diarrhea, stomach pain, cramps, nausea and vomiting. </a:t>
            </a:r>
          </a:p>
          <a:p>
            <a:pPr eaLnBrk="1" fontAlgn="auto" hangingPunct="1">
              <a:lnSpc>
                <a:spcPct val="80000"/>
              </a:lnSpc>
              <a:spcAft>
                <a:spcPts val="0"/>
              </a:spcAft>
              <a:defRPr/>
            </a:pPr>
            <a:r>
              <a:rPr lang="en-US" altLang="en-US" sz="1800"/>
              <a:t>Further complications include Guillain-Barré Syndrome, meningitis, septicemia, urinary tract infections and, in very rare cases, reactive arthritis (this arthritis is almost always short term). </a:t>
            </a:r>
          </a:p>
          <a:p>
            <a:pPr eaLnBrk="1" fontAlgn="auto" hangingPunct="1">
              <a:lnSpc>
                <a:spcPct val="80000"/>
              </a:lnSpc>
              <a:spcAft>
                <a:spcPts val="0"/>
              </a:spcAft>
              <a:defRPr/>
            </a:pPr>
            <a:r>
              <a:rPr lang="en-US" altLang="en-US" sz="1800"/>
              <a:t>Symptoms of infection usually occur within 2 to 5 days after the bacteria have been ingested and usually do not last longer than 10 days. </a:t>
            </a:r>
          </a:p>
          <a:p>
            <a:pPr eaLnBrk="1" fontAlgn="auto" hangingPunct="1">
              <a:lnSpc>
                <a:spcPct val="80000"/>
              </a:lnSpc>
              <a:spcAft>
                <a:spcPts val="0"/>
              </a:spcAft>
              <a:defRPr/>
            </a:pPr>
            <a:r>
              <a:rPr lang="en-US" altLang="en-US" sz="1800"/>
              <a:t>It takes most people anywhere from a few days to a few weeks to recover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7F184449-9B9C-E37A-390E-E63A55FEA229}"/>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376835" name="Rectangle 3">
            <a:extLst>
              <a:ext uri="{FF2B5EF4-FFF2-40B4-BE49-F238E27FC236}">
                <a16:creationId xmlns:a16="http://schemas.microsoft.com/office/drawing/2014/main" id="{E7380136-4DE2-D0BA-5F3F-921DEA3F0A8D}"/>
              </a:ext>
            </a:extLst>
          </p:cNvPr>
          <p:cNvSpPr>
            <a:spLocks noGrp="1" noChangeArrowheads="1"/>
          </p:cNvSpPr>
          <p:nvPr>
            <p:ph idx="1"/>
          </p:nvPr>
        </p:nvSpPr>
        <p:spPr/>
        <p:txBody>
          <a:bodyPr/>
          <a:lstStyle/>
          <a:p>
            <a:pPr eaLnBrk="1" fontAlgn="auto" hangingPunct="1">
              <a:spcAft>
                <a:spcPts val="0"/>
              </a:spcAft>
              <a:defRPr/>
            </a:pPr>
            <a:r>
              <a:rPr lang="en-US" altLang="en-US"/>
              <a:t>Treatment of Scours:</a:t>
            </a:r>
          </a:p>
          <a:p>
            <a:pPr lvl="3" eaLnBrk="1" fontAlgn="auto" hangingPunct="1">
              <a:spcAft>
                <a:spcPts val="0"/>
              </a:spcAft>
              <a:defRPr/>
            </a:pPr>
            <a:r>
              <a:rPr lang="en-US" altLang="en-US"/>
              <a:t>The best way to treat is to prevent</a:t>
            </a:r>
          </a:p>
          <a:p>
            <a:pPr lvl="3" eaLnBrk="1" fontAlgn="auto" hangingPunct="1">
              <a:spcAft>
                <a:spcPts val="0"/>
              </a:spcAft>
              <a:defRPr/>
            </a:pPr>
            <a:r>
              <a:rPr lang="en-US" altLang="en-US"/>
              <a:t>Good colostrum management program</a:t>
            </a:r>
          </a:p>
          <a:p>
            <a:pPr lvl="3" eaLnBrk="1" fontAlgn="auto" hangingPunct="1">
              <a:spcAft>
                <a:spcPts val="0"/>
              </a:spcAft>
              <a:defRPr/>
            </a:pPr>
            <a:r>
              <a:rPr lang="en-US" altLang="en-US"/>
              <a:t>Good environmental sanitation program</a:t>
            </a:r>
          </a:p>
          <a:p>
            <a:pPr lvl="3" eaLnBrk="1" fontAlgn="auto" hangingPunct="1">
              <a:spcAft>
                <a:spcPts val="0"/>
              </a:spcAft>
              <a:defRPr/>
            </a:pPr>
            <a:r>
              <a:rPr lang="en-US" altLang="en-US"/>
              <a:t>Provide enough good quality feed in order to build strong immune systems</a:t>
            </a:r>
          </a:p>
          <a:p>
            <a:pPr lvl="3" eaLnBrk="1" fontAlgn="auto" hangingPunct="1">
              <a:spcAft>
                <a:spcPts val="0"/>
              </a:spcAft>
              <a:defRPr/>
            </a:pPr>
            <a:r>
              <a:rPr lang="en-US" altLang="en-US"/>
              <a:t>Reduce manageable stress as much as practical</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2220A8CB-5957-E9FF-A2B2-9E20A8EFD2CF}"/>
              </a:ext>
            </a:extLst>
          </p:cNvPr>
          <p:cNvSpPr>
            <a:spLocks noGrp="1" noChangeArrowheads="1"/>
          </p:cNvSpPr>
          <p:nvPr>
            <p:ph type="title"/>
          </p:nvPr>
        </p:nvSpPr>
        <p:spPr/>
        <p:txBody>
          <a:bodyPr/>
          <a:lstStyle/>
          <a:p>
            <a:pPr eaLnBrk="1" fontAlgn="auto" hangingPunct="1">
              <a:spcAft>
                <a:spcPts val="0"/>
              </a:spcAft>
              <a:defRPr/>
            </a:pPr>
            <a:r>
              <a:rPr lang="en-US" altLang="en-US" sz="3800"/>
              <a:t>Homemade formula</a:t>
            </a:r>
            <a:br>
              <a:rPr lang="en-US" altLang="en-US" sz="3800"/>
            </a:br>
            <a:endParaRPr lang="en-US" altLang="en-US" sz="3800"/>
          </a:p>
        </p:txBody>
      </p:sp>
      <p:sp>
        <p:nvSpPr>
          <p:cNvPr id="377859" name="Rectangle 3">
            <a:extLst>
              <a:ext uri="{FF2B5EF4-FFF2-40B4-BE49-F238E27FC236}">
                <a16:creationId xmlns:a16="http://schemas.microsoft.com/office/drawing/2014/main" id="{F469EC50-58D9-11F3-CB0C-E6CC0AC2E06F}"/>
              </a:ext>
            </a:extLst>
          </p:cNvPr>
          <p:cNvSpPr>
            <a:spLocks noGrp="1" noChangeArrowheads="1"/>
          </p:cNvSpPr>
          <p:nvPr>
            <p:ph idx="1"/>
          </p:nvPr>
        </p:nvSpPr>
        <p:spPr/>
        <p:txBody>
          <a:bodyPr>
            <a:normAutofit fontScale="92500" lnSpcReduction="20000"/>
          </a:bodyPr>
          <a:lstStyle/>
          <a:p>
            <a:pPr marL="2209800" lvl="4" indent="-381000" eaLnBrk="1" fontAlgn="auto" hangingPunct="1">
              <a:lnSpc>
                <a:spcPct val="90000"/>
              </a:lnSpc>
              <a:spcAft>
                <a:spcPts val="0"/>
              </a:spcAft>
              <a:buFont typeface="Wingdings" panose="05000000000000000000" pitchFamily="2" charset="2"/>
              <a:buNone/>
              <a:defRPr/>
            </a:pPr>
            <a:r>
              <a:rPr lang="en-US" altLang="en-US" sz="2400"/>
              <a:t>White corn syrup  8 tbsp</a:t>
            </a:r>
          </a:p>
          <a:p>
            <a:pPr marL="2209800" lvl="4" indent="-381000" eaLnBrk="1" fontAlgn="auto" hangingPunct="1">
              <a:lnSpc>
                <a:spcPct val="90000"/>
              </a:lnSpc>
              <a:spcAft>
                <a:spcPts val="0"/>
              </a:spcAft>
              <a:buFont typeface="Wingdings" panose="05000000000000000000" pitchFamily="2" charset="2"/>
              <a:buNone/>
              <a:defRPr/>
            </a:pPr>
            <a:r>
              <a:rPr lang="en-US" altLang="en-US" sz="2400"/>
              <a:t>Salt  2 tsp</a:t>
            </a:r>
          </a:p>
          <a:p>
            <a:pPr marL="2209800" lvl="4" indent="-381000" eaLnBrk="1" fontAlgn="auto" hangingPunct="1">
              <a:lnSpc>
                <a:spcPct val="90000"/>
              </a:lnSpc>
              <a:spcAft>
                <a:spcPts val="0"/>
              </a:spcAft>
              <a:buFont typeface="Wingdings" panose="05000000000000000000" pitchFamily="2" charset="2"/>
              <a:buNone/>
              <a:defRPr/>
            </a:pPr>
            <a:r>
              <a:rPr lang="en-US" altLang="en-US" sz="2400"/>
              <a:t>Baking soda 1 tsp</a:t>
            </a:r>
          </a:p>
          <a:p>
            <a:pPr marL="2209800" lvl="4" indent="-381000" eaLnBrk="1" fontAlgn="auto" hangingPunct="1">
              <a:lnSpc>
                <a:spcPct val="90000"/>
              </a:lnSpc>
              <a:spcAft>
                <a:spcPts val="0"/>
              </a:spcAft>
              <a:buFont typeface="Wingdings" panose="05000000000000000000" pitchFamily="2" charset="2"/>
              <a:buNone/>
              <a:defRPr/>
            </a:pPr>
            <a:r>
              <a:rPr lang="en-US" altLang="en-US" sz="2400"/>
              <a:t>Warm water to make 1.25 gallon</a:t>
            </a:r>
          </a:p>
          <a:p>
            <a:pPr marL="533400" indent="-533400" eaLnBrk="1" fontAlgn="auto" hangingPunct="1">
              <a:lnSpc>
                <a:spcPct val="90000"/>
              </a:lnSpc>
              <a:spcAft>
                <a:spcPts val="0"/>
              </a:spcAft>
              <a:defRPr/>
            </a:pPr>
            <a:r>
              <a:rPr lang="en-US" altLang="en-US" sz="2400"/>
              <a:t>Or </a:t>
            </a:r>
          </a:p>
          <a:p>
            <a:pPr marL="533400" indent="-533400" eaLnBrk="1" fontAlgn="auto" hangingPunct="1">
              <a:lnSpc>
                <a:spcPct val="90000"/>
              </a:lnSpc>
              <a:spcAft>
                <a:spcPts val="0"/>
              </a:spcAft>
              <a:defRPr/>
            </a:pPr>
            <a:r>
              <a:rPr lang="en-US" altLang="en-US"/>
              <a:t>a. Beef consommé 1can</a:t>
            </a:r>
          </a:p>
          <a:p>
            <a:pPr marL="533400" indent="-533400" eaLnBrk="1" fontAlgn="auto" hangingPunct="1">
              <a:lnSpc>
                <a:spcPct val="90000"/>
              </a:lnSpc>
              <a:spcAft>
                <a:spcPts val="0"/>
              </a:spcAft>
              <a:defRPr/>
            </a:pPr>
            <a:r>
              <a:rPr lang="en-US" altLang="en-US"/>
              <a:t>b. Jam and jelly pectin 1 pkg</a:t>
            </a:r>
          </a:p>
          <a:p>
            <a:pPr marL="533400" indent="-533400" eaLnBrk="1" fontAlgn="auto" hangingPunct="1">
              <a:lnSpc>
                <a:spcPct val="90000"/>
              </a:lnSpc>
              <a:spcAft>
                <a:spcPts val="0"/>
              </a:spcAft>
              <a:defRPr/>
            </a:pPr>
            <a:r>
              <a:rPr lang="en-US" altLang="en-US"/>
              <a:t>c. Low sodium salt- 2 tsp</a:t>
            </a:r>
          </a:p>
          <a:p>
            <a:pPr marL="533400" indent="-533400" eaLnBrk="1" fontAlgn="auto" hangingPunct="1">
              <a:lnSpc>
                <a:spcPct val="90000"/>
              </a:lnSpc>
              <a:spcAft>
                <a:spcPts val="0"/>
              </a:spcAft>
              <a:defRPr/>
            </a:pPr>
            <a:r>
              <a:rPr lang="en-US" altLang="en-US"/>
              <a:t>d. Baking soda 2 tsp</a:t>
            </a:r>
          </a:p>
          <a:p>
            <a:pPr marL="533400" indent="-533400" eaLnBrk="1" fontAlgn="auto" hangingPunct="1">
              <a:lnSpc>
                <a:spcPct val="90000"/>
              </a:lnSpc>
              <a:spcAft>
                <a:spcPts val="0"/>
              </a:spcAft>
              <a:defRPr/>
            </a:pPr>
            <a:r>
              <a:rPr lang="en-US" altLang="en-US"/>
              <a:t>e. Warm water to 2 qts.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7" descr="A close-up of a monkey's mouth">
            <a:extLst>
              <a:ext uri="{FF2B5EF4-FFF2-40B4-BE49-F238E27FC236}">
                <a16:creationId xmlns:a16="http://schemas.microsoft.com/office/drawing/2014/main" id="{8809197C-1A51-730E-F024-98BFE4000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738" y="704850"/>
            <a:ext cx="38449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a:extLst>
              <a:ext uri="{FF2B5EF4-FFF2-40B4-BE49-F238E27FC236}">
                <a16:creationId xmlns:a16="http://schemas.microsoft.com/office/drawing/2014/main" id="{DA193642-75E4-B4FC-0903-FBF7670AC91F}"/>
              </a:ext>
            </a:extLst>
          </p:cNvPr>
          <p:cNvGraphicFramePr>
            <a:graphicFrameLocks noGrp="1"/>
          </p:cNvGraphicFramePr>
          <p:nvPr/>
        </p:nvGraphicFramePr>
        <p:xfrm>
          <a:off x="685800" y="3284538"/>
          <a:ext cx="7772400" cy="1589087"/>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589087">
                <a:tc>
                  <a:txBody>
                    <a:bodyPr/>
                    <a:lstStyle/>
                    <a:p>
                      <a:pPr fontAlgn="t">
                        <a:buFont typeface="Arial" panose="020B0604020202020204" pitchFamily="34" charset="0"/>
                        <a:buChar char="•"/>
                      </a:pPr>
                      <a:r>
                        <a:rPr lang="en-US" sz="1400" dirty="0">
                          <a:effectLst/>
                        </a:rPr>
                        <a:t>Vesicles occur on the teat and mammary gland and in the rumen</a:t>
                      </a:r>
                    </a:p>
                    <a:p>
                      <a:pPr fontAlgn="t">
                        <a:buFont typeface="Arial" panose="020B0604020202020204" pitchFamily="34" charset="0"/>
                        <a:buChar char="•"/>
                      </a:pPr>
                      <a:r>
                        <a:rPr lang="en-US" sz="1400" dirty="0">
                          <a:effectLst/>
                        </a:rPr>
                        <a:t>Vesicle formation on the tongue, in the mouth and on the feet, particularly at the margin of the hoof.</a:t>
                      </a:r>
                    </a:p>
                    <a:p>
                      <a:pPr fontAlgn="t">
                        <a:buFont typeface="Arial" panose="020B0604020202020204" pitchFamily="34" charset="0"/>
                        <a:buChar char="•"/>
                      </a:pPr>
                      <a:r>
                        <a:rPr lang="en-US" sz="1400" dirty="0">
                          <a:effectLst/>
                        </a:rPr>
                        <a:t>Degenerative changes occur in muscle, and extensive involvement of the cardiac muscle can result in death</a:t>
                      </a:r>
                    </a:p>
                  </a:txBody>
                  <a:tcPr marL="72221" marR="72221" marT="36115" marB="361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400" dirty="0">
                          <a:effectLst/>
                        </a:rPr>
                        <a:t>Control in areas suffering sporadic infection is best achieved by slaughter, destruction of infected </a:t>
                      </a:r>
                      <a:r>
                        <a:rPr lang="en-US" sz="1400" dirty="0" err="1">
                          <a:effectLst/>
                        </a:rPr>
                        <a:t>carcases</a:t>
                      </a:r>
                      <a:r>
                        <a:rPr lang="en-US" sz="1400" dirty="0">
                          <a:effectLst/>
                        </a:rPr>
                        <a:t> and disinfection.</a:t>
                      </a:r>
                    </a:p>
                    <a:p>
                      <a:pPr fontAlgn="t">
                        <a:buFont typeface="Arial" panose="020B0604020202020204" pitchFamily="34" charset="0"/>
                        <a:buChar char="•"/>
                      </a:pPr>
                      <a:r>
                        <a:rPr lang="en-US" sz="1400" dirty="0">
                          <a:effectLst/>
                        </a:rPr>
                        <a:t>Where the disease is endemic, vaccination campaigns reduce the incidence and, in the absence of re-importation of virus, can lead to eradication</a:t>
                      </a:r>
                    </a:p>
                  </a:txBody>
                  <a:tcPr marL="72221" marR="72221" marT="36115" marB="361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24267" name="TextBox 10">
            <a:extLst>
              <a:ext uri="{FF2B5EF4-FFF2-40B4-BE49-F238E27FC236}">
                <a16:creationId xmlns:a16="http://schemas.microsoft.com/office/drawing/2014/main" id="{D931971C-86E5-0FC4-AA39-B1B2516D3370}"/>
              </a:ext>
            </a:extLst>
          </p:cNvPr>
          <p:cNvSpPr txBox="1">
            <a:spLocks noChangeArrowheads="1"/>
          </p:cNvSpPr>
          <p:nvPr/>
        </p:nvSpPr>
        <p:spPr bwMode="auto">
          <a:xfrm>
            <a:off x="1447800" y="2895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Symptoms</a:t>
            </a:r>
          </a:p>
        </p:txBody>
      </p:sp>
      <p:sp>
        <p:nvSpPr>
          <p:cNvPr id="224268" name="TextBox 11">
            <a:extLst>
              <a:ext uri="{FF2B5EF4-FFF2-40B4-BE49-F238E27FC236}">
                <a16:creationId xmlns:a16="http://schemas.microsoft.com/office/drawing/2014/main" id="{5001D9B8-0B5A-AFA8-67E9-C143D2C0277E}"/>
              </a:ext>
            </a:extLst>
          </p:cNvPr>
          <p:cNvSpPr txBox="1">
            <a:spLocks noChangeArrowheads="1"/>
          </p:cNvSpPr>
          <p:nvPr/>
        </p:nvSpPr>
        <p:spPr bwMode="auto">
          <a:xfrm>
            <a:off x="4876800" y="282892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Control and management</a:t>
            </a:r>
          </a:p>
        </p:txBody>
      </p:sp>
      <p:sp>
        <p:nvSpPr>
          <p:cNvPr id="224269" name="TextBox 12">
            <a:extLst>
              <a:ext uri="{FF2B5EF4-FFF2-40B4-BE49-F238E27FC236}">
                <a16:creationId xmlns:a16="http://schemas.microsoft.com/office/drawing/2014/main" id="{B6410BD7-0E35-99E8-84F4-2DC829C8055D}"/>
              </a:ext>
            </a:extLst>
          </p:cNvPr>
          <p:cNvSpPr txBox="1">
            <a:spLocks noChangeArrowheads="1"/>
          </p:cNvSpPr>
          <p:nvPr/>
        </p:nvSpPr>
        <p:spPr bwMode="auto">
          <a:xfrm>
            <a:off x="2382838" y="5105400"/>
            <a:ext cx="4703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               Foot and Mouth Disease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2537" name="Rectangle 22536">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2" name="Picture 4">
            <a:extLst>
              <a:ext uri="{FF2B5EF4-FFF2-40B4-BE49-F238E27FC236}">
                <a16:creationId xmlns:a16="http://schemas.microsoft.com/office/drawing/2014/main" id="{4E2AB7A3-AA9F-3820-4970-4590F7D21D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36482" y="1517772"/>
            <a:ext cx="4724915" cy="37075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2538">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171" name="Rectangle 3">
            <a:extLst>
              <a:ext uri="{FF2B5EF4-FFF2-40B4-BE49-F238E27FC236}">
                <a16:creationId xmlns:a16="http://schemas.microsoft.com/office/drawing/2014/main" id="{3D7F88F9-0999-F3FD-E3A5-4C6BB80EE201}"/>
              </a:ext>
            </a:extLst>
          </p:cNvPr>
          <p:cNvSpPr>
            <a:spLocks noGrp="1" noChangeArrowheads="1"/>
          </p:cNvSpPr>
          <p:nvPr>
            <p:ph idx="1"/>
          </p:nvPr>
        </p:nvSpPr>
        <p:spPr>
          <a:xfrm>
            <a:off x="685330" y="2367092"/>
            <a:ext cx="2805382" cy="3881309"/>
          </a:xfrm>
        </p:spPr>
        <p:txBody>
          <a:bodyPr>
            <a:normAutofit/>
          </a:bodyPr>
          <a:lstStyle/>
          <a:p>
            <a:pPr eaLnBrk="1" fontAlgn="auto" hangingPunct="1">
              <a:spcAft>
                <a:spcPts val="0"/>
              </a:spcAft>
              <a:defRPr/>
            </a:pPr>
            <a:r>
              <a:rPr lang="en-US" altLang="en-US" sz="1600"/>
              <a:t>Sure is warm in here isn’t it</a:t>
            </a:r>
          </a:p>
          <a:p>
            <a:pPr eaLnBrk="1" fontAlgn="auto" hangingPunct="1">
              <a:spcAft>
                <a:spcPts val="0"/>
              </a:spcAft>
              <a:defRPr/>
            </a:pPr>
            <a:endParaRPr lang="en-US" altLang="en-US" sz="1600"/>
          </a:p>
        </p:txBody>
      </p:sp>
      <p:sp>
        <p:nvSpPr>
          <p:cNvPr id="7170" name="Rectangle 2">
            <a:extLst>
              <a:ext uri="{FF2B5EF4-FFF2-40B4-BE49-F238E27FC236}">
                <a16:creationId xmlns:a16="http://schemas.microsoft.com/office/drawing/2014/main" id="{13851969-21ED-7A21-E729-18F98014AAB4}"/>
              </a:ext>
            </a:extLst>
          </p:cNvPr>
          <p:cNvSpPr>
            <a:spLocks noGrp="1" noChangeArrowheads="1"/>
          </p:cNvSpPr>
          <p:nvPr>
            <p:ph type="title"/>
          </p:nvPr>
        </p:nvSpPr>
        <p:spPr>
          <a:xfrm>
            <a:off x="685330" y="640831"/>
            <a:ext cx="2805386" cy="1573863"/>
          </a:xfrm>
        </p:spPr>
        <p:txBody>
          <a:bodyPr>
            <a:normAutofit/>
          </a:bodyPr>
          <a:lstStyle/>
          <a:p>
            <a:pPr algn="l" eaLnBrk="1" fontAlgn="auto" hangingPunct="1">
              <a:spcAft>
                <a:spcPts val="0"/>
              </a:spcAft>
              <a:defRPr/>
            </a:pPr>
            <a:r>
              <a:rPr lang="en-US" altLang="en-US"/>
              <a:t>Welcome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79AA8EA-0831-C977-5212-D800390790C3}"/>
              </a:ext>
            </a:extLst>
          </p:cNvPr>
          <p:cNvSpPr>
            <a:spLocks noGrp="1" noChangeArrowheads="1"/>
          </p:cNvSpPr>
          <p:nvPr>
            <p:ph type="title"/>
          </p:nvPr>
        </p:nvSpPr>
        <p:spPr/>
        <p:txBody>
          <a:bodyPr/>
          <a:lstStyle/>
          <a:p>
            <a:pPr eaLnBrk="1" fontAlgn="auto" hangingPunct="1">
              <a:spcAft>
                <a:spcPts val="0"/>
              </a:spcAft>
              <a:defRPr/>
            </a:pPr>
            <a:r>
              <a:rPr lang="en-US" altLang="en-US"/>
              <a:t>Disinfectants</a:t>
            </a:r>
          </a:p>
        </p:txBody>
      </p:sp>
      <p:sp>
        <p:nvSpPr>
          <p:cNvPr id="32771" name="Rectangle 3">
            <a:extLst>
              <a:ext uri="{FF2B5EF4-FFF2-40B4-BE49-F238E27FC236}">
                <a16:creationId xmlns:a16="http://schemas.microsoft.com/office/drawing/2014/main" id="{C4B91FD2-1464-1F25-BF66-0D0A560C0B15}"/>
              </a:ext>
            </a:extLst>
          </p:cNvPr>
          <p:cNvSpPr>
            <a:spLocks noGrp="1" noChangeArrowheads="1"/>
          </p:cNvSpPr>
          <p:nvPr>
            <p:ph idx="1"/>
          </p:nvPr>
        </p:nvSpPr>
        <p:spPr/>
        <p:txBody>
          <a:bodyPr>
            <a:normAutofit fontScale="85000" lnSpcReduction="20000"/>
          </a:bodyPr>
          <a:lstStyle/>
          <a:p>
            <a:pPr marL="1035050" lvl="1" indent="-577850" eaLnBrk="1" fontAlgn="auto" hangingPunct="1">
              <a:lnSpc>
                <a:spcPct val="90000"/>
              </a:lnSpc>
              <a:spcAft>
                <a:spcPts val="0"/>
              </a:spcAft>
              <a:defRPr/>
            </a:pPr>
            <a:r>
              <a:rPr lang="en-US" altLang="en-US" sz="2100"/>
              <a:t>Products that prevent infection by the destruction of pathogenic microorganisms- usually to inanimate objects</a:t>
            </a:r>
          </a:p>
          <a:p>
            <a:pPr marL="1409700" lvl="2" indent="-495300" eaLnBrk="1" fontAlgn="auto" hangingPunct="1">
              <a:lnSpc>
                <a:spcPct val="90000"/>
              </a:lnSpc>
              <a:spcAft>
                <a:spcPts val="0"/>
              </a:spcAft>
              <a:defRPr/>
            </a:pPr>
            <a:r>
              <a:rPr lang="en-US" altLang="en-US" sz="1700"/>
              <a:t>Characteristics of ideal disinfectant</a:t>
            </a:r>
          </a:p>
          <a:p>
            <a:pPr marL="1784350" lvl="3" indent="-412750" eaLnBrk="1" fontAlgn="auto" hangingPunct="1">
              <a:lnSpc>
                <a:spcPct val="90000"/>
              </a:lnSpc>
              <a:spcAft>
                <a:spcPts val="0"/>
              </a:spcAft>
              <a:defRPr/>
            </a:pPr>
            <a:r>
              <a:rPr lang="en-US" altLang="en-US" sz="1600"/>
              <a:t>stable and does not loose effectiveness when in contact with organic material</a:t>
            </a:r>
          </a:p>
          <a:p>
            <a:pPr marL="1784350" lvl="3" indent="-412750" eaLnBrk="1" fontAlgn="auto" hangingPunct="1">
              <a:lnSpc>
                <a:spcPct val="90000"/>
              </a:lnSpc>
              <a:spcAft>
                <a:spcPts val="0"/>
              </a:spcAft>
              <a:defRPr/>
            </a:pPr>
            <a:r>
              <a:rPr lang="en-US" altLang="en-US" sz="1600"/>
              <a:t>dissolves readily in water</a:t>
            </a:r>
          </a:p>
          <a:p>
            <a:pPr marL="1784350" lvl="3" indent="-412750" eaLnBrk="1" fontAlgn="auto" hangingPunct="1">
              <a:lnSpc>
                <a:spcPct val="90000"/>
              </a:lnSpc>
              <a:spcAft>
                <a:spcPts val="0"/>
              </a:spcAft>
              <a:defRPr/>
            </a:pPr>
            <a:r>
              <a:rPr lang="en-US" altLang="en-US" sz="1600"/>
              <a:t>readily destroys many forms of microorganisms</a:t>
            </a:r>
          </a:p>
          <a:p>
            <a:pPr marL="1784350" lvl="3" indent="-412750" eaLnBrk="1" fontAlgn="auto" hangingPunct="1">
              <a:lnSpc>
                <a:spcPct val="90000"/>
              </a:lnSpc>
              <a:spcAft>
                <a:spcPts val="0"/>
              </a:spcAft>
              <a:defRPr/>
            </a:pPr>
            <a:r>
              <a:rPr lang="en-US" altLang="en-US" sz="1600"/>
              <a:t>minimal toxicity  and capable of killing lower forms of life with little or no effect on man and animal</a:t>
            </a:r>
          </a:p>
          <a:p>
            <a:pPr marL="1784350" lvl="3" indent="-412750" eaLnBrk="1" fontAlgn="auto" hangingPunct="1">
              <a:lnSpc>
                <a:spcPct val="90000"/>
              </a:lnSpc>
              <a:spcAft>
                <a:spcPts val="0"/>
              </a:spcAft>
              <a:defRPr/>
            </a:pPr>
            <a:r>
              <a:rPr lang="en-US" altLang="en-US" sz="1600"/>
              <a:t>noncorrosive</a:t>
            </a:r>
          </a:p>
          <a:p>
            <a:pPr marL="1784350" lvl="3" indent="-412750" eaLnBrk="1" fontAlgn="auto" hangingPunct="1">
              <a:lnSpc>
                <a:spcPct val="90000"/>
              </a:lnSpc>
              <a:spcAft>
                <a:spcPts val="0"/>
              </a:spcAft>
              <a:defRPr/>
            </a:pPr>
            <a:r>
              <a:rPr lang="en-US" altLang="en-US" sz="1600"/>
              <a:t>minimal odor which will not contaminate products intended for human consumption</a:t>
            </a:r>
          </a:p>
          <a:p>
            <a:pPr marL="1784350" lvl="3" indent="-412750" eaLnBrk="1" fontAlgn="auto" hangingPunct="1">
              <a:lnSpc>
                <a:spcPct val="90000"/>
              </a:lnSpc>
              <a:spcAft>
                <a:spcPts val="0"/>
              </a:spcAft>
              <a:defRPr/>
            </a:pPr>
            <a:r>
              <a:rPr lang="en-US" altLang="en-US" sz="1600"/>
              <a:t>power of penetrating cell walls</a:t>
            </a:r>
          </a:p>
          <a:p>
            <a:pPr marL="1784350" lvl="3" indent="-412750" eaLnBrk="1" fontAlgn="auto" hangingPunct="1">
              <a:lnSpc>
                <a:spcPct val="90000"/>
              </a:lnSpc>
              <a:spcAft>
                <a:spcPts val="0"/>
              </a:spcAft>
              <a:defRPr/>
            </a:pPr>
            <a:r>
              <a:rPr lang="en-US" altLang="en-US" sz="1600"/>
              <a:t>economical</a:t>
            </a:r>
          </a:p>
          <a:p>
            <a:pPr marL="1784350" lvl="3" indent="-412750" eaLnBrk="1" fontAlgn="auto" hangingPunct="1">
              <a:lnSpc>
                <a:spcPct val="90000"/>
              </a:lnSpc>
              <a:spcAft>
                <a:spcPts val="0"/>
              </a:spcAft>
              <a:defRPr/>
            </a:pPr>
            <a:r>
              <a:rPr lang="en-US" altLang="en-US" sz="1600"/>
              <a:t>compatible with and effective in the presence of soaps and other chemical substances</a:t>
            </a:r>
            <a:r>
              <a:rPr lang="en-US" altLang="en-US"/>
              <a:t>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6EFC9865-D904-9F20-BB17-C9A54706AB81}"/>
              </a:ext>
            </a:extLst>
          </p:cNvPr>
          <p:cNvGraphicFramePr>
            <a:graphicFrameLocks noGrp="1"/>
          </p:cNvGraphicFramePr>
          <p:nvPr/>
        </p:nvGraphicFramePr>
        <p:xfrm>
          <a:off x="685800" y="3284538"/>
          <a:ext cx="7772400" cy="1589087"/>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589087">
                <a:tc>
                  <a:txBody>
                    <a:bodyPr/>
                    <a:lstStyle/>
                    <a:p>
                      <a:pPr fontAlgn="t">
                        <a:buFont typeface="Arial" panose="020B0604020202020204" pitchFamily="34" charset="0"/>
                        <a:buChar char="•"/>
                      </a:pPr>
                      <a:r>
                        <a:rPr lang="en-US" sz="1400" dirty="0">
                          <a:effectLst/>
                        </a:rPr>
                        <a:t> </a:t>
                      </a:r>
                      <a:r>
                        <a:rPr lang="en-US" sz="1400" dirty="0"/>
                        <a:t>Necrotic lesions in the mouth and gastrointestinal tract and destruction of lymphocytes</a:t>
                      </a:r>
                      <a:endParaRPr lang="en-US" sz="1400" dirty="0">
                        <a:effectLst/>
                      </a:endParaRPr>
                    </a:p>
                  </a:txBody>
                  <a:tcPr marL="72221" marR="72221" marT="36115" marB="361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400" dirty="0">
                          <a:effectLst/>
                        </a:rPr>
                        <a:t> </a:t>
                      </a:r>
                      <a:r>
                        <a:rPr lang="en-US" sz="1400" dirty="0"/>
                        <a:t>Systematic vaccination with tissue culture propagated virus.</a:t>
                      </a:r>
                      <a:endParaRPr lang="en-US" sz="1400" dirty="0">
                        <a:effectLst/>
                      </a:endParaRPr>
                    </a:p>
                  </a:txBody>
                  <a:tcPr marL="72221" marR="72221" marT="36115" marB="361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25290" name="TextBox 10">
            <a:extLst>
              <a:ext uri="{FF2B5EF4-FFF2-40B4-BE49-F238E27FC236}">
                <a16:creationId xmlns:a16="http://schemas.microsoft.com/office/drawing/2014/main" id="{A989C23B-22D3-B1D8-2DAD-EE94295F272A}"/>
              </a:ext>
            </a:extLst>
          </p:cNvPr>
          <p:cNvSpPr txBox="1">
            <a:spLocks noChangeArrowheads="1"/>
          </p:cNvSpPr>
          <p:nvPr/>
        </p:nvSpPr>
        <p:spPr bwMode="auto">
          <a:xfrm>
            <a:off x="1447800" y="2895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Symptoms</a:t>
            </a:r>
          </a:p>
        </p:txBody>
      </p:sp>
      <p:sp>
        <p:nvSpPr>
          <p:cNvPr id="225291" name="TextBox 11">
            <a:extLst>
              <a:ext uri="{FF2B5EF4-FFF2-40B4-BE49-F238E27FC236}">
                <a16:creationId xmlns:a16="http://schemas.microsoft.com/office/drawing/2014/main" id="{B4F0655A-5476-F692-6E2C-3F37F2DE4C90}"/>
              </a:ext>
            </a:extLst>
          </p:cNvPr>
          <p:cNvSpPr txBox="1">
            <a:spLocks noChangeArrowheads="1"/>
          </p:cNvSpPr>
          <p:nvPr/>
        </p:nvSpPr>
        <p:spPr bwMode="auto">
          <a:xfrm>
            <a:off x="4876800" y="282892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Control and management</a:t>
            </a:r>
          </a:p>
        </p:txBody>
      </p:sp>
      <p:sp>
        <p:nvSpPr>
          <p:cNvPr id="225292" name="TextBox 12">
            <a:extLst>
              <a:ext uri="{FF2B5EF4-FFF2-40B4-BE49-F238E27FC236}">
                <a16:creationId xmlns:a16="http://schemas.microsoft.com/office/drawing/2014/main" id="{731FB05E-D263-5E10-287F-8BA08B274D0C}"/>
              </a:ext>
            </a:extLst>
          </p:cNvPr>
          <p:cNvSpPr txBox="1">
            <a:spLocks noChangeArrowheads="1"/>
          </p:cNvSpPr>
          <p:nvPr/>
        </p:nvSpPr>
        <p:spPr bwMode="auto">
          <a:xfrm>
            <a:off x="2382838" y="5105400"/>
            <a:ext cx="4703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                         Rinderpest</a:t>
            </a:r>
          </a:p>
        </p:txBody>
      </p:sp>
      <p:pic>
        <p:nvPicPr>
          <p:cNvPr id="225293" name="Picture 4" descr="A close-up of a bull">
            <a:extLst>
              <a:ext uri="{FF2B5EF4-FFF2-40B4-BE49-F238E27FC236}">
                <a16:creationId xmlns:a16="http://schemas.microsoft.com/office/drawing/2014/main" id="{943497D4-A757-FA81-769A-06EEAF50A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39813"/>
            <a:ext cx="32004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13AAA213-440C-D9B1-868F-BC33391BFD71}"/>
              </a:ext>
            </a:extLst>
          </p:cNvPr>
          <p:cNvGraphicFramePr>
            <a:graphicFrameLocks noGrp="1"/>
          </p:cNvGraphicFramePr>
          <p:nvPr/>
        </p:nvGraphicFramePr>
        <p:xfrm>
          <a:off x="685800" y="3284538"/>
          <a:ext cx="7772400" cy="1589087"/>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589087">
                <a:tc>
                  <a:txBody>
                    <a:bodyPr/>
                    <a:lstStyle/>
                    <a:p>
                      <a:r>
                        <a:rPr lang="en-US" sz="1400" dirty="0">
                          <a:effectLst/>
                        </a:rPr>
                        <a:t> Fever, the development of multiple, painful skin nodules and lymphadenitis</a:t>
                      </a:r>
                    </a:p>
                    <a:p>
                      <a:r>
                        <a:rPr lang="en-US" sz="1400" dirty="0">
                          <a:effectLst/>
                        </a:rPr>
                        <a:t>As lesions progress the center of the cutaneous lesions becomes hard, necrotic, and difficult to remove</a:t>
                      </a:r>
                    </a:p>
                    <a:p>
                      <a:pPr fontAlgn="t">
                        <a:buFont typeface="Arial" panose="020B0604020202020204" pitchFamily="34" charset="0"/>
                        <a:buChar char="•"/>
                      </a:pPr>
                      <a:endParaRPr lang="en-US" sz="1400" dirty="0">
                        <a:effectLst/>
                      </a:endParaRPr>
                    </a:p>
                  </a:txBody>
                  <a:tcPr marL="72221" marR="72221" marT="36115" marB="361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r>
                        <a:rPr lang="en-US" sz="1400" dirty="0">
                          <a:effectLst/>
                        </a:rPr>
                        <a:t> Administration of sulfonamides to prevent the secondary infection</a:t>
                      </a:r>
                    </a:p>
                    <a:p>
                      <a:r>
                        <a:rPr lang="en-US" sz="1400" dirty="0">
                          <a:effectLst/>
                        </a:rPr>
                        <a:t>Good nursing care are recommended</a:t>
                      </a:r>
                    </a:p>
                    <a:p>
                      <a:r>
                        <a:rPr lang="en-US" sz="1400" dirty="0">
                          <a:effectLst/>
                        </a:rPr>
                        <a:t>Vaccination with attenuated virus offers the most promising method of control.</a:t>
                      </a:r>
                    </a:p>
                    <a:p>
                      <a:r>
                        <a:rPr lang="en-US" sz="1400" dirty="0">
                          <a:effectLst/>
                        </a:rPr>
                        <a:t>Euthanasia may be necessary sometime</a:t>
                      </a:r>
                    </a:p>
                    <a:p>
                      <a:pPr fontAlgn="t">
                        <a:buFont typeface="Arial" panose="020B0604020202020204" pitchFamily="34" charset="0"/>
                        <a:buChar char="•"/>
                      </a:pPr>
                      <a:endParaRPr lang="en-US" sz="1400" dirty="0">
                        <a:effectLst/>
                      </a:endParaRPr>
                    </a:p>
                  </a:txBody>
                  <a:tcPr marL="72221" marR="72221" marT="36115" marB="361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26314" name="TextBox 10">
            <a:extLst>
              <a:ext uri="{FF2B5EF4-FFF2-40B4-BE49-F238E27FC236}">
                <a16:creationId xmlns:a16="http://schemas.microsoft.com/office/drawing/2014/main" id="{4923D2A9-E9BF-0656-D4D6-F5EC9D53D91F}"/>
              </a:ext>
            </a:extLst>
          </p:cNvPr>
          <p:cNvSpPr txBox="1">
            <a:spLocks noChangeArrowheads="1"/>
          </p:cNvSpPr>
          <p:nvPr/>
        </p:nvSpPr>
        <p:spPr bwMode="auto">
          <a:xfrm>
            <a:off x="1447800" y="2895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Symptoms</a:t>
            </a:r>
          </a:p>
        </p:txBody>
      </p:sp>
      <p:sp>
        <p:nvSpPr>
          <p:cNvPr id="226315" name="TextBox 11">
            <a:extLst>
              <a:ext uri="{FF2B5EF4-FFF2-40B4-BE49-F238E27FC236}">
                <a16:creationId xmlns:a16="http://schemas.microsoft.com/office/drawing/2014/main" id="{F94D1B84-410B-5770-8122-48B9F3FFC26D}"/>
              </a:ext>
            </a:extLst>
          </p:cNvPr>
          <p:cNvSpPr txBox="1">
            <a:spLocks noChangeArrowheads="1"/>
          </p:cNvSpPr>
          <p:nvPr/>
        </p:nvSpPr>
        <p:spPr bwMode="auto">
          <a:xfrm>
            <a:off x="4876800" y="282892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Control and management</a:t>
            </a:r>
          </a:p>
        </p:txBody>
      </p:sp>
      <p:sp>
        <p:nvSpPr>
          <p:cNvPr id="226316" name="TextBox 12">
            <a:extLst>
              <a:ext uri="{FF2B5EF4-FFF2-40B4-BE49-F238E27FC236}">
                <a16:creationId xmlns:a16="http://schemas.microsoft.com/office/drawing/2014/main" id="{DEE4E6CC-67B0-D0B6-605C-04CF615E18EC}"/>
              </a:ext>
            </a:extLst>
          </p:cNvPr>
          <p:cNvSpPr txBox="1">
            <a:spLocks noChangeArrowheads="1"/>
          </p:cNvSpPr>
          <p:nvPr/>
        </p:nvSpPr>
        <p:spPr bwMode="auto">
          <a:xfrm>
            <a:off x="2362200" y="5105400"/>
            <a:ext cx="4703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               Lumpy Skin Disease</a:t>
            </a:r>
          </a:p>
        </p:txBody>
      </p:sp>
      <p:pic>
        <p:nvPicPr>
          <p:cNvPr id="226317" name="Picture 2" descr="A group of cows in a pen&#10;&#10;Description automatically generated">
            <a:extLst>
              <a:ext uri="{FF2B5EF4-FFF2-40B4-BE49-F238E27FC236}">
                <a16:creationId xmlns:a16="http://schemas.microsoft.com/office/drawing/2014/main" id="{2353BD94-79AB-5E5F-DABD-A7F36EC2D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725" y="173038"/>
            <a:ext cx="363855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67B2CB69-9D27-B00B-3CAD-5603306B3E05}"/>
              </a:ext>
            </a:extLst>
          </p:cNvPr>
          <p:cNvGraphicFramePr>
            <a:graphicFrameLocks noGrp="1"/>
          </p:cNvGraphicFramePr>
          <p:nvPr/>
        </p:nvGraphicFramePr>
        <p:xfrm>
          <a:off x="685800" y="3284538"/>
          <a:ext cx="7772400" cy="1589087"/>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589087">
                <a:tc>
                  <a:txBody>
                    <a:bodyPr/>
                    <a:lstStyle/>
                    <a:p>
                      <a:pPr fontAlgn="t">
                        <a:buFont typeface="Arial" panose="020B0604020202020204" pitchFamily="34" charset="0"/>
                        <a:buChar char="•"/>
                      </a:pPr>
                      <a:r>
                        <a:rPr lang="en-US" sz="1400" dirty="0">
                          <a:effectLst/>
                        </a:rPr>
                        <a:t> </a:t>
                      </a:r>
                      <a:r>
                        <a:rPr lang="en-US" sz="1400" dirty="0"/>
                        <a:t>Diarrhea, necrosis, and erosions of the alimentary tract.</a:t>
                      </a:r>
                      <a:endParaRPr lang="en-US" sz="1400" dirty="0">
                        <a:effectLst/>
                      </a:endParaRPr>
                    </a:p>
                  </a:txBody>
                  <a:tcPr marL="72221" marR="72221" marT="36115" marB="361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400" dirty="0">
                          <a:effectLst/>
                        </a:rPr>
                        <a:t> </a:t>
                      </a:r>
                      <a:r>
                        <a:rPr lang="en-US" sz="1400" dirty="0"/>
                        <a:t>Control is based on use of modified live virus vaccines</a:t>
                      </a:r>
                      <a:endParaRPr lang="en-US" sz="1400" dirty="0">
                        <a:effectLst/>
                      </a:endParaRPr>
                    </a:p>
                  </a:txBody>
                  <a:tcPr marL="72221" marR="72221" marT="36115" marB="361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27338" name="TextBox 10">
            <a:extLst>
              <a:ext uri="{FF2B5EF4-FFF2-40B4-BE49-F238E27FC236}">
                <a16:creationId xmlns:a16="http://schemas.microsoft.com/office/drawing/2014/main" id="{260B1E53-DD1F-43EA-6A9F-0331D0D65CA3}"/>
              </a:ext>
            </a:extLst>
          </p:cNvPr>
          <p:cNvSpPr txBox="1">
            <a:spLocks noChangeArrowheads="1"/>
          </p:cNvSpPr>
          <p:nvPr/>
        </p:nvSpPr>
        <p:spPr bwMode="auto">
          <a:xfrm>
            <a:off x="1447800" y="2895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Symptoms</a:t>
            </a:r>
          </a:p>
        </p:txBody>
      </p:sp>
      <p:sp>
        <p:nvSpPr>
          <p:cNvPr id="227339" name="TextBox 11">
            <a:extLst>
              <a:ext uri="{FF2B5EF4-FFF2-40B4-BE49-F238E27FC236}">
                <a16:creationId xmlns:a16="http://schemas.microsoft.com/office/drawing/2014/main" id="{66F381AA-76BD-5AA2-6FD7-197C01B20423}"/>
              </a:ext>
            </a:extLst>
          </p:cNvPr>
          <p:cNvSpPr txBox="1">
            <a:spLocks noChangeArrowheads="1"/>
          </p:cNvSpPr>
          <p:nvPr/>
        </p:nvSpPr>
        <p:spPr bwMode="auto">
          <a:xfrm>
            <a:off x="4876800" y="282892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Control and management</a:t>
            </a:r>
          </a:p>
        </p:txBody>
      </p:sp>
      <p:sp>
        <p:nvSpPr>
          <p:cNvPr id="227340" name="TextBox 12">
            <a:extLst>
              <a:ext uri="{FF2B5EF4-FFF2-40B4-BE49-F238E27FC236}">
                <a16:creationId xmlns:a16="http://schemas.microsoft.com/office/drawing/2014/main" id="{7A5031AD-F3E7-EB3F-B637-C7C4E005C2B3}"/>
              </a:ext>
            </a:extLst>
          </p:cNvPr>
          <p:cNvSpPr txBox="1">
            <a:spLocks noChangeArrowheads="1"/>
          </p:cNvSpPr>
          <p:nvPr/>
        </p:nvSpPr>
        <p:spPr bwMode="auto">
          <a:xfrm>
            <a:off x="2220913" y="5137150"/>
            <a:ext cx="4702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               Bovine Viral Diarrhea</a:t>
            </a:r>
          </a:p>
        </p:txBody>
      </p:sp>
      <p:pic>
        <p:nvPicPr>
          <p:cNvPr id="227341" name="Picture 2" descr="A cow grazing in a field">
            <a:extLst>
              <a:ext uri="{FF2B5EF4-FFF2-40B4-BE49-F238E27FC236}">
                <a16:creationId xmlns:a16="http://schemas.microsoft.com/office/drawing/2014/main" id="{1A829B85-FD0D-B36F-02F1-CF01562DB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304800"/>
            <a:ext cx="31242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D6C3DAFB-E834-AD8C-EE69-4A334B1FC7AA}"/>
              </a:ext>
            </a:extLst>
          </p:cNvPr>
          <p:cNvGraphicFramePr>
            <a:graphicFrameLocks noGrp="1"/>
          </p:cNvGraphicFramePr>
          <p:nvPr/>
        </p:nvGraphicFramePr>
        <p:xfrm>
          <a:off x="685800" y="3284538"/>
          <a:ext cx="7772400" cy="1779587"/>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779587">
                <a:tc>
                  <a:txBody>
                    <a:bodyPr/>
                    <a:lstStyle/>
                    <a:p>
                      <a:r>
                        <a:rPr lang="en-US" sz="1400" dirty="0">
                          <a:effectLst/>
                        </a:rPr>
                        <a:t> Fever</a:t>
                      </a:r>
                    </a:p>
                    <a:p>
                      <a:r>
                        <a:rPr lang="en-US" sz="1400" dirty="0">
                          <a:effectLst/>
                        </a:rPr>
                        <a:t>Bone and joint pain</a:t>
                      </a:r>
                    </a:p>
                    <a:p>
                      <a:r>
                        <a:rPr lang="en-US" sz="1400" dirty="0">
                          <a:effectLst/>
                        </a:rPr>
                        <a:t>Paralysis</a:t>
                      </a:r>
                    </a:p>
                    <a:p>
                      <a:r>
                        <a:rPr lang="en-US" sz="1400" dirty="0">
                          <a:effectLst/>
                        </a:rPr>
                        <a:t>Testicular swelling</a:t>
                      </a:r>
                    </a:p>
                    <a:p>
                      <a:pPr fontAlgn="t">
                        <a:buFont typeface="Arial" panose="020B0604020202020204" pitchFamily="34" charset="0"/>
                        <a:buChar char="•"/>
                      </a:pPr>
                      <a:endParaRPr lang="en-US" sz="1400" dirty="0">
                        <a:effectLst/>
                      </a:endParaRPr>
                    </a:p>
                  </a:txBody>
                  <a:tcPr marL="72221" marR="72221" marT="36120" marB="3612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r>
                        <a:rPr lang="en-US" sz="1400" dirty="0">
                          <a:effectLst/>
                        </a:rPr>
                        <a:t> </a:t>
                      </a:r>
                      <a:r>
                        <a:rPr lang="en-US" sz="1400" dirty="0"/>
                        <a:t> </a:t>
                      </a:r>
                      <a:r>
                        <a:rPr lang="en-US" sz="1400" dirty="0">
                          <a:effectLst/>
                        </a:rPr>
                        <a:t>Control is by Vaccinal immunity by use of attenuated living strain 19 or by the rough killed strain </a:t>
                      </a:r>
                      <a:r>
                        <a:rPr lang="en-US" sz="1400" i="1" dirty="0">
                          <a:effectLst/>
                        </a:rPr>
                        <a:t>45120.</a:t>
                      </a:r>
                      <a:endParaRPr lang="en-US" sz="1400" dirty="0">
                        <a:effectLst/>
                      </a:endParaRPr>
                    </a:p>
                    <a:p>
                      <a:r>
                        <a:rPr lang="en-US" sz="1400" i="1" dirty="0">
                          <a:effectLst/>
                        </a:rPr>
                        <a:t> </a:t>
                      </a:r>
                      <a:r>
                        <a:rPr lang="en-US" sz="1400" dirty="0">
                          <a:effectLst/>
                        </a:rPr>
                        <a:t>For the tropics, control to reduce prevalence by large-scale application of whole herd vaccination, with or without serological testing is advocated as the most cost-effective </a:t>
                      </a:r>
                      <a:r>
                        <a:rPr lang="en-US" sz="1400" dirty="0" err="1">
                          <a:effectLst/>
                        </a:rPr>
                        <a:t>programme</a:t>
                      </a:r>
                      <a:r>
                        <a:rPr lang="en-US" sz="1400" dirty="0">
                          <a:effectLst/>
                        </a:rPr>
                        <a:t>.</a:t>
                      </a:r>
                    </a:p>
                    <a:p>
                      <a:pPr fontAlgn="t">
                        <a:buFont typeface="Arial" panose="020B0604020202020204" pitchFamily="34" charset="0"/>
                        <a:buChar char="•"/>
                      </a:pPr>
                      <a:endParaRPr lang="en-US" sz="1400" dirty="0">
                        <a:effectLst/>
                      </a:endParaRPr>
                    </a:p>
                  </a:txBody>
                  <a:tcPr marL="72221" marR="72221" marT="36120" marB="36120">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28362" name="TextBox 10">
            <a:extLst>
              <a:ext uri="{FF2B5EF4-FFF2-40B4-BE49-F238E27FC236}">
                <a16:creationId xmlns:a16="http://schemas.microsoft.com/office/drawing/2014/main" id="{5AC1F1D6-D6B5-6AA4-1411-F4F2E5111FEC}"/>
              </a:ext>
            </a:extLst>
          </p:cNvPr>
          <p:cNvSpPr txBox="1">
            <a:spLocks noChangeArrowheads="1"/>
          </p:cNvSpPr>
          <p:nvPr/>
        </p:nvSpPr>
        <p:spPr bwMode="auto">
          <a:xfrm>
            <a:off x="1447800" y="2895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Symptoms</a:t>
            </a:r>
          </a:p>
        </p:txBody>
      </p:sp>
      <p:sp>
        <p:nvSpPr>
          <p:cNvPr id="228363" name="TextBox 11">
            <a:extLst>
              <a:ext uri="{FF2B5EF4-FFF2-40B4-BE49-F238E27FC236}">
                <a16:creationId xmlns:a16="http://schemas.microsoft.com/office/drawing/2014/main" id="{14E1FF8B-38B9-DD9D-93CB-A87BA779E81C}"/>
              </a:ext>
            </a:extLst>
          </p:cNvPr>
          <p:cNvSpPr txBox="1">
            <a:spLocks noChangeArrowheads="1"/>
          </p:cNvSpPr>
          <p:nvPr/>
        </p:nvSpPr>
        <p:spPr bwMode="auto">
          <a:xfrm>
            <a:off x="4876800" y="282892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Control and management</a:t>
            </a:r>
          </a:p>
        </p:txBody>
      </p:sp>
      <p:sp>
        <p:nvSpPr>
          <p:cNvPr id="228364" name="TextBox 12">
            <a:extLst>
              <a:ext uri="{FF2B5EF4-FFF2-40B4-BE49-F238E27FC236}">
                <a16:creationId xmlns:a16="http://schemas.microsoft.com/office/drawing/2014/main" id="{992A08BA-710C-7333-C9F9-A91032AE99A7}"/>
              </a:ext>
            </a:extLst>
          </p:cNvPr>
          <p:cNvSpPr txBox="1">
            <a:spLocks noChangeArrowheads="1"/>
          </p:cNvSpPr>
          <p:nvPr/>
        </p:nvSpPr>
        <p:spPr bwMode="auto">
          <a:xfrm>
            <a:off x="2220913" y="5137150"/>
            <a:ext cx="4702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                            Brucellosis</a:t>
            </a:r>
          </a:p>
        </p:txBody>
      </p:sp>
      <p:pic>
        <p:nvPicPr>
          <p:cNvPr id="228365" name="Picture 5" descr="A animal lying on the ground">
            <a:extLst>
              <a:ext uri="{FF2B5EF4-FFF2-40B4-BE49-F238E27FC236}">
                <a16:creationId xmlns:a16="http://schemas.microsoft.com/office/drawing/2014/main" id="{3B502B36-3DFA-5587-292F-E3B07EF17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92075"/>
            <a:ext cx="22860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9FE5FA13-F2B2-3F63-A03C-32BDB7DAEF6E}"/>
              </a:ext>
            </a:extLst>
          </p:cNvPr>
          <p:cNvGraphicFramePr>
            <a:graphicFrameLocks noGrp="1"/>
          </p:cNvGraphicFramePr>
          <p:nvPr/>
        </p:nvGraphicFramePr>
        <p:xfrm>
          <a:off x="685800" y="3284538"/>
          <a:ext cx="7772400" cy="1737294"/>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736725">
                <a:tc>
                  <a:txBody>
                    <a:bodyPr/>
                    <a:lstStyle/>
                    <a:p>
                      <a:pPr fontAlgn="t">
                        <a:buFont typeface="Arial" panose="020B0604020202020204" pitchFamily="34" charset="0"/>
                        <a:buChar char="•"/>
                      </a:pPr>
                      <a:r>
                        <a:rPr lang="en-US" sz="1800" dirty="0">
                          <a:effectLst/>
                        </a:rPr>
                        <a:t>Infection usually gives rise to either rapid death (</a:t>
                      </a:r>
                      <a:r>
                        <a:rPr lang="en-US" sz="1800" dirty="0" err="1">
                          <a:effectLst/>
                        </a:rPr>
                        <a:t>peracute</a:t>
                      </a:r>
                      <a:r>
                        <a:rPr lang="en-US" sz="1800" dirty="0">
                          <a:effectLst/>
                        </a:rPr>
                        <a:t> anthrax)</a:t>
                      </a:r>
                    </a:p>
                    <a:p>
                      <a:pPr fontAlgn="t">
                        <a:buFont typeface="Arial" panose="020B0604020202020204" pitchFamily="34" charset="0"/>
                        <a:buChar char="•"/>
                      </a:pPr>
                      <a:r>
                        <a:rPr lang="en-US" sz="1800" dirty="0">
                          <a:effectLst/>
                        </a:rPr>
                        <a:t>Extreme dullness, high fever, widespread hemorrhages, dysentery and usually death within 48 hours.</a:t>
                      </a:r>
                    </a:p>
                    <a:p>
                      <a:pPr fontAlgn="t"/>
                      <a:r>
                        <a:rPr lang="en-US" sz="1800" dirty="0">
                          <a:effectLst/>
                        </a:rPr>
                        <a:t> </a:t>
                      </a:r>
                    </a:p>
                  </a:txBody>
                  <a:tcPr marT="45687" marB="45687">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r>
                        <a:rPr lang="en-US" sz="1400" dirty="0">
                          <a:effectLst/>
                        </a:rPr>
                        <a:t> </a:t>
                      </a:r>
                      <a:r>
                        <a:rPr lang="en-US" sz="1400" dirty="0"/>
                        <a:t> </a:t>
                      </a:r>
                      <a:r>
                        <a:rPr lang="en-US" sz="1400" dirty="0">
                          <a:effectLst/>
                        </a:rPr>
                        <a:t>Prompt diagnosis, prevention of contamination, preferably by the deep burial of unopened </a:t>
                      </a:r>
                      <a:r>
                        <a:rPr lang="en-US" sz="1400" dirty="0" err="1">
                          <a:effectLst/>
                        </a:rPr>
                        <a:t>carcases</a:t>
                      </a:r>
                      <a:r>
                        <a:rPr lang="en-US" sz="1400" dirty="0">
                          <a:effectLst/>
                        </a:rPr>
                        <a:t> and disinfection of the immediate environment.</a:t>
                      </a:r>
                    </a:p>
                    <a:p>
                      <a:r>
                        <a:rPr lang="en-US" sz="1400" dirty="0">
                          <a:effectLst/>
                        </a:rPr>
                        <a:t>Carry out annual vaccination.</a:t>
                      </a:r>
                    </a:p>
                    <a:p>
                      <a:pPr fontAlgn="t">
                        <a:buFont typeface="Arial" panose="020B0604020202020204" pitchFamily="34" charset="0"/>
                        <a:buChar char="•"/>
                      </a:pPr>
                      <a:endParaRPr lang="en-US" sz="1400" dirty="0">
                        <a:effectLst/>
                      </a:endParaRPr>
                    </a:p>
                  </a:txBody>
                  <a:tcPr marL="72221" marR="72221" marT="36085" marB="3608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29386" name="TextBox 10">
            <a:extLst>
              <a:ext uri="{FF2B5EF4-FFF2-40B4-BE49-F238E27FC236}">
                <a16:creationId xmlns:a16="http://schemas.microsoft.com/office/drawing/2014/main" id="{8F5C405B-EF36-5C80-3C65-484B1732A131}"/>
              </a:ext>
            </a:extLst>
          </p:cNvPr>
          <p:cNvSpPr txBox="1">
            <a:spLocks noChangeArrowheads="1"/>
          </p:cNvSpPr>
          <p:nvPr/>
        </p:nvSpPr>
        <p:spPr bwMode="auto">
          <a:xfrm>
            <a:off x="1447800" y="2895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Symptoms</a:t>
            </a:r>
          </a:p>
        </p:txBody>
      </p:sp>
      <p:sp>
        <p:nvSpPr>
          <p:cNvPr id="229387" name="TextBox 11">
            <a:extLst>
              <a:ext uri="{FF2B5EF4-FFF2-40B4-BE49-F238E27FC236}">
                <a16:creationId xmlns:a16="http://schemas.microsoft.com/office/drawing/2014/main" id="{A178A4F3-7332-4A26-5137-02975E0C5169}"/>
              </a:ext>
            </a:extLst>
          </p:cNvPr>
          <p:cNvSpPr txBox="1">
            <a:spLocks noChangeArrowheads="1"/>
          </p:cNvSpPr>
          <p:nvPr/>
        </p:nvSpPr>
        <p:spPr bwMode="auto">
          <a:xfrm>
            <a:off x="4876800" y="282892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Control and management</a:t>
            </a:r>
          </a:p>
        </p:txBody>
      </p:sp>
      <p:sp>
        <p:nvSpPr>
          <p:cNvPr id="229388" name="TextBox 12">
            <a:extLst>
              <a:ext uri="{FF2B5EF4-FFF2-40B4-BE49-F238E27FC236}">
                <a16:creationId xmlns:a16="http://schemas.microsoft.com/office/drawing/2014/main" id="{71AA1632-F5C3-4204-4D54-EBF3FE58BA65}"/>
              </a:ext>
            </a:extLst>
          </p:cNvPr>
          <p:cNvSpPr txBox="1">
            <a:spLocks noChangeArrowheads="1"/>
          </p:cNvSpPr>
          <p:nvPr/>
        </p:nvSpPr>
        <p:spPr bwMode="auto">
          <a:xfrm>
            <a:off x="2220913" y="5137150"/>
            <a:ext cx="4702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                              Anthrax</a:t>
            </a:r>
          </a:p>
        </p:txBody>
      </p:sp>
      <p:pic>
        <p:nvPicPr>
          <p:cNvPr id="229389" name="Picture 2" descr="A horse lying on the ground&#10;&#10;Description automatically generated">
            <a:extLst>
              <a:ext uri="{FF2B5EF4-FFF2-40B4-BE49-F238E27FC236}">
                <a16:creationId xmlns:a16="http://schemas.microsoft.com/office/drawing/2014/main" id="{9DE27DCC-6BB1-F77B-3E99-F612DA9A2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58763"/>
            <a:ext cx="28575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3B7732B-1CA5-A7F6-AD68-19ACDA996A7D}"/>
              </a:ext>
            </a:extLst>
          </p:cNvPr>
          <p:cNvGraphicFramePr>
            <a:graphicFrameLocks noGrp="1"/>
          </p:cNvGraphicFramePr>
          <p:nvPr/>
        </p:nvGraphicFramePr>
        <p:xfrm>
          <a:off x="685800" y="3284538"/>
          <a:ext cx="7772400" cy="1589087"/>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1589087">
                <a:tc>
                  <a:txBody>
                    <a:bodyPr/>
                    <a:lstStyle/>
                    <a:p>
                      <a:r>
                        <a:rPr lang="en-US" sz="1400" dirty="0">
                          <a:effectLst/>
                        </a:rPr>
                        <a:t> It is transmitted by Ticks.</a:t>
                      </a:r>
                    </a:p>
                    <a:p>
                      <a:r>
                        <a:rPr lang="en-US" sz="1400" dirty="0">
                          <a:effectLst/>
                        </a:rPr>
                        <a:t>Nervous, intestinal, and pulmonary disorders, caused by the rickettsia </a:t>
                      </a:r>
                      <a:r>
                        <a:rPr lang="en-US" sz="1400" i="1" dirty="0" err="1">
                          <a:effectLst/>
                        </a:rPr>
                        <a:t>Cowdria</a:t>
                      </a:r>
                      <a:r>
                        <a:rPr lang="en-US" sz="1400" i="1" dirty="0">
                          <a:effectLst/>
                        </a:rPr>
                        <a:t> </a:t>
                      </a:r>
                      <a:r>
                        <a:rPr lang="en-US" sz="1400" i="1" dirty="0" err="1">
                          <a:effectLst/>
                        </a:rPr>
                        <a:t>ruminantium</a:t>
                      </a:r>
                      <a:endParaRPr lang="en-US" sz="1400" dirty="0">
                        <a:effectLst/>
                      </a:endParaRPr>
                    </a:p>
                    <a:p>
                      <a:pPr fontAlgn="t">
                        <a:buFont typeface="Arial" panose="020B0604020202020204" pitchFamily="34" charset="0"/>
                        <a:buChar char="•"/>
                      </a:pPr>
                      <a:endParaRPr lang="en-US" sz="1400" dirty="0">
                        <a:effectLst/>
                      </a:endParaRPr>
                    </a:p>
                  </a:txBody>
                  <a:tcPr marL="72221" marR="72221" marT="36115" marB="361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400" dirty="0">
                          <a:effectLst/>
                        </a:rPr>
                        <a:t> </a:t>
                      </a:r>
                      <a:r>
                        <a:rPr lang="en-US" sz="1400" dirty="0"/>
                        <a:t> Acaricidal control of the vectors (tick) must be frequent and efficient if heartwater transmission is to be prevented.</a:t>
                      </a:r>
                      <a:endParaRPr lang="en-US" sz="1400" dirty="0">
                        <a:effectLst/>
                      </a:endParaRPr>
                    </a:p>
                  </a:txBody>
                  <a:tcPr marL="72221" marR="72221" marT="36115" marB="361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30410" name="TextBox 10">
            <a:extLst>
              <a:ext uri="{FF2B5EF4-FFF2-40B4-BE49-F238E27FC236}">
                <a16:creationId xmlns:a16="http://schemas.microsoft.com/office/drawing/2014/main" id="{645C24C2-CBED-C363-1AC7-5B38D44B4DCA}"/>
              </a:ext>
            </a:extLst>
          </p:cNvPr>
          <p:cNvSpPr txBox="1">
            <a:spLocks noChangeArrowheads="1"/>
          </p:cNvSpPr>
          <p:nvPr/>
        </p:nvSpPr>
        <p:spPr bwMode="auto">
          <a:xfrm>
            <a:off x="1447800" y="2895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Symptoms</a:t>
            </a:r>
          </a:p>
        </p:txBody>
      </p:sp>
      <p:sp>
        <p:nvSpPr>
          <p:cNvPr id="230411" name="TextBox 11">
            <a:extLst>
              <a:ext uri="{FF2B5EF4-FFF2-40B4-BE49-F238E27FC236}">
                <a16:creationId xmlns:a16="http://schemas.microsoft.com/office/drawing/2014/main" id="{75B4B292-AF25-8203-AF2B-7B8E5C27D781}"/>
              </a:ext>
            </a:extLst>
          </p:cNvPr>
          <p:cNvSpPr txBox="1">
            <a:spLocks noChangeArrowheads="1"/>
          </p:cNvSpPr>
          <p:nvPr/>
        </p:nvSpPr>
        <p:spPr bwMode="auto">
          <a:xfrm>
            <a:off x="4876800" y="282892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Control and management</a:t>
            </a:r>
          </a:p>
        </p:txBody>
      </p:sp>
      <p:sp>
        <p:nvSpPr>
          <p:cNvPr id="230412" name="TextBox 12">
            <a:extLst>
              <a:ext uri="{FF2B5EF4-FFF2-40B4-BE49-F238E27FC236}">
                <a16:creationId xmlns:a16="http://schemas.microsoft.com/office/drawing/2014/main" id="{3073D38B-60DA-780B-97DF-427990899A8C}"/>
              </a:ext>
            </a:extLst>
          </p:cNvPr>
          <p:cNvSpPr txBox="1">
            <a:spLocks noChangeArrowheads="1"/>
          </p:cNvSpPr>
          <p:nvPr/>
        </p:nvSpPr>
        <p:spPr bwMode="auto">
          <a:xfrm>
            <a:off x="2220913" y="5137150"/>
            <a:ext cx="4702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                         Heartwater</a:t>
            </a:r>
          </a:p>
        </p:txBody>
      </p:sp>
      <p:pic>
        <p:nvPicPr>
          <p:cNvPr id="230413" name="Picture 2" descr="A close-up of a spider">
            <a:extLst>
              <a:ext uri="{FF2B5EF4-FFF2-40B4-BE49-F238E27FC236}">
                <a16:creationId xmlns:a16="http://schemas.microsoft.com/office/drawing/2014/main" id="{D4F93375-E135-3473-B3AE-9EA6C779D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0" y="160338"/>
            <a:ext cx="32893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7BEA7505-097D-B8CE-C77F-84EB7A7B8347}"/>
              </a:ext>
            </a:extLst>
          </p:cNvPr>
          <p:cNvSpPr>
            <a:spLocks noGrp="1" noChangeArrowheads="1"/>
          </p:cNvSpPr>
          <p:nvPr>
            <p:ph type="title"/>
          </p:nvPr>
        </p:nvSpPr>
        <p:spPr/>
        <p:txBody>
          <a:bodyPr/>
          <a:lstStyle/>
          <a:p>
            <a:pPr eaLnBrk="1" fontAlgn="auto" hangingPunct="1">
              <a:spcAft>
                <a:spcPts val="0"/>
              </a:spcAft>
              <a:defRPr/>
            </a:pPr>
            <a:r>
              <a:rPr lang="en-US" altLang="en-US"/>
              <a:t>Pinkeye</a:t>
            </a:r>
          </a:p>
        </p:txBody>
      </p:sp>
      <p:sp>
        <p:nvSpPr>
          <p:cNvPr id="435203" name="Rectangle 3">
            <a:extLst>
              <a:ext uri="{FF2B5EF4-FFF2-40B4-BE49-F238E27FC236}">
                <a16:creationId xmlns:a16="http://schemas.microsoft.com/office/drawing/2014/main" id="{35F2C15C-18DA-EDF0-60C2-1C2B84C08A30}"/>
              </a:ext>
            </a:extLst>
          </p:cNvPr>
          <p:cNvSpPr>
            <a:spLocks noGrp="1" noChangeArrowheads="1"/>
          </p:cNvSpPr>
          <p:nvPr>
            <p:ph idx="1"/>
          </p:nvPr>
        </p:nvSpPr>
        <p:spPr/>
        <p:txBody>
          <a:bodyPr/>
          <a:lstStyle/>
          <a:p>
            <a:pPr eaLnBrk="1" fontAlgn="auto" hangingPunct="1">
              <a:spcAft>
                <a:spcPts val="0"/>
              </a:spcAft>
              <a:defRPr/>
            </a:pPr>
            <a:r>
              <a:rPr lang="en-US" altLang="en-US"/>
              <a:t>Treatment of pinkeye</a:t>
            </a:r>
          </a:p>
          <a:p>
            <a:pPr eaLnBrk="1" fontAlgn="auto" hangingPunct="1">
              <a:spcAft>
                <a:spcPts val="0"/>
              </a:spcAft>
              <a:defRPr/>
            </a:pPr>
            <a:r>
              <a:rPr lang="en-US" altLang="en-US"/>
              <a:t>Causative agent- Moraxella bovis</a:t>
            </a:r>
          </a:p>
          <a:p>
            <a:pPr eaLnBrk="1" fontAlgn="auto" hangingPunct="1">
              <a:spcAft>
                <a:spcPts val="0"/>
              </a:spcAft>
              <a:defRPr/>
            </a:pPr>
            <a:r>
              <a:rPr lang="en-US" altLang="en-US"/>
              <a:t>Def- an infectious disease of cattle characterized by inflammation and watering of the eye.</a:t>
            </a:r>
          </a:p>
          <a:p>
            <a:pPr eaLnBrk="1" fontAlgn="auto" hangingPunct="1">
              <a:spcAft>
                <a:spcPts val="0"/>
              </a:spcAft>
              <a:defRPr/>
            </a:pPr>
            <a:r>
              <a:rPr lang="en-US" altLang="en-US"/>
              <a:t>Most common during warm weather- when flies, bright sunlight, dust, wind pollen, and unclipped pastures can contribute to eye irritation.</a:t>
            </a:r>
          </a:p>
        </p:txBody>
      </p:sp>
    </p:spTree>
    <p:extLst>
      <p:ext uri="{BB962C8B-B14F-4D97-AF65-F5344CB8AC3E}">
        <p14:creationId xmlns:p14="http://schemas.microsoft.com/office/powerpoint/2010/main" val="229866187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AAC62447-59C6-B092-1B5B-D861B4118924}"/>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446467" name="Rectangle 3">
            <a:extLst>
              <a:ext uri="{FF2B5EF4-FFF2-40B4-BE49-F238E27FC236}">
                <a16:creationId xmlns:a16="http://schemas.microsoft.com/office/drawing/2014/main" id="{F32A8E0C-809F-04C2-8BDF-F26722980DE5}"/>
              </a:ext>
            </a:extLst>
          </p:cNvPr>
          <p:cNvSpPr>
            <a:spLocks noGrp="1" noChangeArrowheads="1"/>
          </p:cNvSpPr>
          <p:nvPr>
            <p:ph idx="1"/>
          </p:nvPr>
        </p:nvSpPr>
        <p:spPr/>
        <p:txBody>
          <a:bodyPr/>
          <a:lstStyle/>
          <a:p>
            <a:pPr eaLnBrk="1" fontAlgn="auto" hangingPunct="1">
              <a:spcAft>
                <a:spcPts val="0"/>
              </a:spcAft>
              <a:defRPr/>
            </a:pPr>
            <a:endParaRPr lang="en-US" altLang="en-US"/>
          </a:p>
        </p:txBody>
      </p:sp>
      <p:pic>
        <p:nvPicPr>
          <p:cNvPr id="291844" name="Picture 5">
            <a:extLst>
              <a:ext uri="{FF2B5EF4-FFF2-40B4-BE49-F238E27FC236}">
                <a16:creationId xmlns:a16="http://schemas.microsoft.com/office/drawing/2014/main" id="{700B38DF-A016-AD07-79D9-B6FD8CCFA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66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971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4F4A72AA-DD2A-DC5A-9324-478F09CD153F}"/>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447491" name="Rectangle 3">
            <a:extLst>
              <a:ext uri="{FF2B5EF4-FFF2-40B4-BE49-F238E27FC236}">
                <a16:creationId xmlns:a16="http://schemas.microsoft.com/office/drawing/2014/main" id="{69E43953-3CD6-250D-4167-B48BEC03744B}"/>
              </a:ext>
            </a:extLst>
          </p:cNvPr>
          <p:cNvSpPr>
            <a:spLocks noGrp="1" noChangeArrowheads="1"/>
          </p:cNvSpPr>
          <p:nvPr>
            <p:ph idx="1"/>
          </p:nvPr>
        </p:nvSpPr>
        <p:spPr/>
        <p:txBody>
          <a:bodyPr/>
          <a:lstStyle/>
          <a:p>
            <a:pPr eaLnBrk="1" fontAlgn="auto" hangingPunct="1">
              <a:spcAft>
                <a:spcPts val="0"/>
              </a:spcAft>
              <a:defRPr/>
            </a:pPr>
            <a:endParaRPr lang="en-US" altLang="en-US"/>
          </a:p>
        </p:txBody>
      </p:sp>
      <p:pic>
        <p:nvPicPr>
          <p:cNvPr id="292868" name="Picture 5">
            <a:extLst>
              <a:ext uri="{FF2B5EF4-FFF2-40B4-BE49-F238E27FC236}">
                <a16:creationId xmlns:a16="http://schemas.microsoft.com/office/drawing/2014/main" id="{EC24CE42-2E84-9493-D32A-CBAFB99C0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85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93524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a:extLst>
              <a:ext uri="{FF2B5EF4-FFF2-40B4-BE49-F238E27FC236}">
                <a16:creationId xmlns:a16="http://schemas.microsoft.com/office/drawing/2014/main" id="{CF80D924-FE30-860B-4511-BABEE3EBB09E}"/>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448515" name="Rectangle 3">
            <a:extLst>
              <a:ext uri="{FF2B5EF4-FFF2-40B4-BE49-F238E27FC236}">
                <a16:creationId xmlns:a16="http://schemas.microsoft.com/office/drawing/2014/main" id="{7097CBD4-8322-606D-F99D-EB43111F29DD}"/>
              </a:ext>
            </a:extLst>
          </p:cNvPr>
          <p:cNvSpPr>
            <a:spLocks noGrp="1" noChangeArrowheads="1"/>
          </p:cNvSpPr>
          <p:nvPr>
            <p:ph idx="1"/>
          </p:nvPr>
        </p:nvSpPr>
        <p:spPr/>
        <p:txBody>
          <a:bodyPr/>
          <a:lstStyle/>
          <a:p>
            <a:pPr eaLnBrk="1" fontAlgn="auto" hangingPunct="1">
              <a:spcAft>
                <a:spcPts val="0"/>
              </a:spcAft>
              <a:defRPr/>
            </a:pPr>
            <a:endParaRPr lang="en-US" altLang="en-US"/>
          </a:p>
        </p:txBody>
      </p:sp>
      <p:pic>
        <p:nvPicPr>
          <p:cNvPr id="293892" name="Picture 5">
            <a:extLst>
              <a:ext uri="{FF2B5EF4-FFF2-40B4-BE49-F238E27FC236}">
                <a16:creationId xmlns:a16="http://schemas.microsoft.com/office/drawing/2014/main" id="{8B371E1C-395F-D8C8-1E85-9CB785213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854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9B31A9F-46D6-B05C-46AC-9D86391EDA53}"/>
              </a:ext>
            </a:extLst>
          </p:cNvPr>
          <p:cNvSpPr>
            <a:spLocks noGrp="1" noChangeArrowheads="1"/>
          </p:cNvSpPr>
          <p:nvPr>
            <p:ph type="title"/>
          </p:nvPr>
        </p:nvSpPr>
        <p:spPr/>
        <p:txBody>
          <a:bodyPr/>
          <a:lstStyle/>
          <a:p>
            <a:pPr eaLnBrk="1" fontAlgn="auto" hangingPunct="1">
              <a:spcAft>
                <a:spcPts val="0"/>
              </a:spcAft>
              <a:defRPr/>
            </a:pPr>
            <a:r>
              <a:rPr lang="en-US" altLang="en-US"/>
              <a:t>Other terms</a:t>
            </a:r>
          </a:p>
        </p:txBody>
      </p:sp>
      <p:sp>
        <p:nvSpPr>
          <p:cNvPr id="33795" name="Rectangle 3">
            <a:extLst>
              <a:ext uri="{FF2B5EF4-FFF2-40B4-BE49-F238E27FC236}">
                <a16:creationId xmlns:a16="http://schemas.microsoft.com/office/drawing/2014/main" id="{0AEE87A9-39ED-BC7B-084A-B0B3549EC00A}"/>
              </a:ext>
            </a:extLst>
          </p:cNvPr>
          <p:cNvSpPr>
            <a:spLocks noGrp="1" noChangeArrowheads="1"/>
          </p:cNvSpPr>
          <p:nvPr>
            <p:ph idx="1"/>
          </p:nvPr>
        </p:nvSpPr>
        <p:spPr/>
        <p:txBody>
          <a:bodyPr/>
          <a:lstStyle/>
          <a:p>
            <a:pPr marL="1035050" lvl="1" indent="-577850" eaLnBrk="1" fontAlgn="auto" hangingPunct="1">
              <a:lnSpc>
                <a:spcPct val="90000"/>
              </a:lnSpc>
              <a:spcAft>
                <a:spcPts val="0"/>
              </a:spcAft>
              <a:defRPr/>
            </a:pPr>
            <a:r>
              <a:rPr lang="en-US" altLang="en-US"/>
              <a:t>sanitizer- special form of disinfectant that is capable of reducing the numbers of microbial contaminants to levels considered safe by public health requirements</a:t>
            </a:r>
          </a:p>
          <a:p>
            <a:pPr marL="1035050" lvl="1" indent="-577850" eaLnBrk="1" fontAlgn="auto" hangingPunct="1">
              <a:lnSpc>
                <a:spcPct val="90000"/>
              </a:lnSpc>
              <a:spcAft>
                <a:spcPts val="0"/>
              </a:spcAft>
              <a:defRPr/>
            </a:pPr>
            <a:r>
              <a:rPr lang="en-US" altLang="en-US"/>
              <a:t>Sterilization refers to the complete destruction of all forms of life, especially microorganisms, by some chemical or physical means</a:t>
            </a:r>
          </a:p>
          <a:p>
            <a:pPr marL="1035050" lvl="1" indent="-577850" eaLnBrk="1" fontAlgn="auto" hangingPunct="1">
              <a:lnSpc>
                <a:spcPct val="90000"/>
              </a:lnSpc>
              <a:spcAft>
                <a:spcPts val="0"/>
              </a:spcAft>
              <a:defRPr/>
            </a:pPr>
            <a:r>
              <a:rPr lang="en-US" altLang="en-US"/>
              <a:t>Germicide is an agent that destroys microorganisms</a:t>
            </a:r>
          </a:p>
          <a:p>
            <a:pPr marL="1409700" lvl="2" indent="-495300" eaLnBrk="1" fontAlgn="auto" hangingPunct="1">
              <a:lnSpc>
                <a:spcPct val="90000"/>
              </a:lnSpc>
              <a:spcAft>
                <a:spcPts val="0"/>
              </a:spcAft>
              <a:defRPr/>
            </a:pPr>
            <a:r>
              <a:rPr lang="en-US" altLang="en-US"/>
              <a:t>Amebicide, bactericide, fungicide, and viricide</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DA1334F7-7F99-94C6-654E-B12426540003}"/>
              </a:ext>
            </a:extLst>
          </p:cNvPr>
          <p:cNvSpPr>
            <a:spLocks noGrp="1" noChangeArrowheads="1"/>
          </p:cNvSpPr>
          <p:nvPr>
            <p:ph type="title"/>
          </p:nvPr>
        </p:nvSpPr>
        <p:spPr/>
        <p:txBody>
          <a:bodyPr/>
          <a:lstStyle/>
          <a:p>
            <a:pPr eaLnBrk="1" fontAlgn="auto" hangingPunct="1">
              <a:spcAft>
                <a:spcPts val="0"/>
              </a:spcAft>
              <a:defRPr/>
            </a:pPr>
            <a:r>
              <a:rPr lang="en-US" altLang="en-US"/>
              <a:t>Ringworm</a:t>
            </a:r>
          </a:p>
        </p:txBody>
      </p:sp>
      <p:sp>
        <p:nvSpPr>
          <p:cNvPr id="433155" name="Rectangle 3">
            <a:extLst>
              <a:ext uri="{FF2B5EF4-FFF2-40B4-BE49-F238E27FC236}">
                <a16:creationId xmlns:a16="http://schemas.microsoft.com/office/drawing/2014/main" id="{C342E713-A0EE-6A07-3D4A-AA3234E27602}"/>
              </a:ext>
            </a:extLst>
          </p:cNvPr>
          <p:cNvSpPr>
            <a:spLocks noGrp="1" noChangeArrowheads="1"/>
          </p:cNvSpPr>
          <p:nvPr>
            <p:ph idx="1"/>
          </p:nvPr>
        </p:nvSpPr>
        <p:spPr/>
        <p:txBody>
          <a:bodyPr/>
          <a:lstStyle/>
          <a:p>
            <a:pPr eaLnBrk="1" fontAlgn="auto" hangingPunct="1">
              <a:spcAft>
                <a:spcPts val="0"/>
              </a:spcAft>
              <a:defRPr/>
            </a:pPr>
            <a:r>
              <a:rPr lang="en-US" altLang="en-US"/>
              <a:t>Ringworm “ barn itch “is a contagious disease of the outer layers of the skin caused by a fungus.- contagious to humans also</a:t>
            </a:r>
          </a:p>
          <a:p>
            <a:pPr eaLnBrk="1" fontAlgn="auto" hangingPunct="1">
              <a:spcAft>
                <a:spcPts val="0"/>
              </a:spcAft>
              <a:defRPr/>
            </a:pPr>
            <a:r>
              <a:rPr lang="en-US" altLang="en-US"/>
              <a:t>	Easily identified by circular patch of roughened, scaly skin devoid of hair- become gray and crusty in appearance and increase in size if not treated.  Can occur anywhere on the animal-usually in area of head, neck and root of the tail.</a:t>
            </a:r>
          </a:p>
        </p:txBody>
      </p:sp>
    </p:spTree>
    <p:extLst>
      <p:ext uri="{BB962C8B-B14F-4D97-AF65-F5344CB8AC3E}">
        <p14:creationId xmlns:p14="http://schemas.microsoft.com/office/powerpoint/2010/main" val="6104562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F863D8D3-2DCA-FAAF-CF09-64C504B6B7FD}"/>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490499" name="Rectangle 3">
            <a:extLst>
              <a:ext uri="{FF2B5EF4-FFF2-40B4-BE49-F238E27FC236}">
                <a16:creationId xmlns:a16="http://schemas.microsoft.com/office/drawing/2014/main" id="{72A58479-CEB9-934D-9900-FAAB54281F1F}"/>
              </a:ext>
            </a:extLst>
          </p:cNvPr>
          <p:cNvSpPr>
            <a:spLocks noGrp="1" noChangeArrowheads="1"/>
          </p:cNvSpPr>
          <p:nvPr>
            <p:ph idx="1"/>
          </p:nvPr>
        </p:nvSpPr>
        <p:spPr/>
        <p:txBody>
          <a:bodyPr>
            <a:normAutofit fontScale="85000" lnSpcReduction="10000"/>
          </a:bodyPr>
          <a:lstStyle/>
          <a:p>
            <a:pPr eaLnBrk="1" fontAlgn="auto" hangingPunct="1">
              <a:lnSpc>
                <a:spcPct val="80000"/>
              </a:lnSpc>
              <a:spcAft>
                <a:spcPts val="0"/>
              </a:spcAft>
              <a:defRPr/>
            </a:pPr>
            <a:r>
              <a:rPr lang="en-US" altLang="en-US" sz="1800"/>
              <a:t>Ringworm is a transmissible infectious skin disease caused most often by </a:t>
            </a:r>
            <a:r>
              <a:rPr lang="en-US" altLang="en-US" sz="1800" i="1"/>
              <a:t>Trichophyton verrucosum</a:t>
            </a:r>
            <a:r>
              <a:rPr lang="en-US" altLang="en-US" sz="1800"/>
              <a:t>, a spore forming fungi.  The spores can remain alive for years in a dry environment.  It occurs in all species of mammals including cattle and man.  Although unsightly, fungal infections cause little permanent damage or economic loss.  Direct contact with infected animals is the most common method of spreading the infection.  </a:t>
            </a:r>
          </a:p>
          <a:p>
            <a:pPr eaLnBrk="1" fontAlgn="auto" hangingPunct="1">
              <a:lnSpc>
                <a:spcPct val="80000"/>
              </a:lnSpc>
              <a:spcAft>
                <a:spcPts val="0"/>
              </a:spcAft>
              <a:defRPr/>
            </a:pPr>
            <a:r>
              <a:rPr lang="en-US" altLang="en-US" sz="1800"/>
              <a:t>Spores germinate and attack the shafts of the hair and the surface layers of the skin. Exudates ooze from the damaged skin and mix with debris from skin and hair forming a crusty scab. The grayish-white scab is noticeably higher than the surrounding skin.  Ringworm is most frequent on the head and neck, but it may be found over the entire body in severe cases.  Infection spreads from the center outwards and resulting in a  circular lesion.  Scabs fall from older lesions leaving a ring with a hairless area in the center.  Hence, the name ringworm.</a:t>
            </a:r>
          </a:p>
          <a:p>
            <a:pPr eaLnBrk="1" fontAlgn="auto" hangingPunct="1">
              <a:lnSpc>
                <a:spcPct val="80000"/>
              </a:lnSpc>
              <a:spcAft>
                <a:spcPts val="0"/>
              </a:spcAft>
              <a:defRPr/>
            </a:pPr>
            <a:r>
              <a:rPr lang="en-US" altLang="en-US" sz="1800"/>
              <a:t>Ringworm will usually cure itself without treatment.  Common treatments include topical application of a 2% solution of iodine,  thiabendazole paste or any fungicide used to treat athlete's foot in man. </a:t>
            </a:r>
          </a:p>
        </p:txBody>
      </p:sp>
    </p:spTree>
    <p:extLst>
      <p:ext uri="{BB962C8B-B14F-4D97-AF65-F5344CB8AC3E}">
        <p14:creationId xmlns:p14="http://schemas.microsoft.com/office/powerpoint/2010/main" val="39574263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6B50C13C-EF6E-E852-A17C-9FAFC1517A09}"/>
              </a:ext>
            </a:extLst>
          </p:cNvPr>
          <p:cNvSpPr>
            <a:spLocks noGrp="1" noChangeArrowheads="1"/>
          </p:cNvSpPr>
          <p:nvPr>
            <p:ph type="title"/>
          </p:nvPr>
        </p:nvSpPr>
        <p:spPr/>
        <p:txBody>
          <a:bodyPr/>
          <a:lstStyle/>
          <a:p>
            <a:pPr eaLnBrk="1" fontAlgn="auto" hangingPunct="1">
              <a:spcAft>
                <a:spcPts val="0"/>
              </a:spcAft>
              <a:defRPr/>
            </a:pPr>
            <a:r>
              <a:rPr lang="en-US" altLang="en-US" sz="3800"/>
              <a:t>Treatment</a:t>
            </a:r>
            <a:br>
              <a:rPr lang="en-US" altLang="en-US" sz="3800"/>
            </a:br>
            <a:endParaRPr lang="en-US" altLang="en-US" sz="3800"/>
          </a:p>
        </p:txBody>
      </p:sp>
      <p:sp>
        <p:nvSpPr>
          <p:cNvPr id="434179" name="Rectangle 3">
            <a:extLst>
              <a:ext uri="{FF2B5EF4-FFF2-40B4-BE49-F238E27FC236}">
                <a16:creationId xmlns:a16="http://schemas.microsoft.com/office/drawing/2014/main" id="{03E1234C-B571-FCA6-D0A7-9A609177C870}"/>
              </a:ext>
            </a:extLst>
          </p:cNvPr>
          <p:cNvSpPr>
            <a:spLocks noGrp="1" noChangeArrowheads="1"/>
          </p:cNvSpPr>
          <p:nvPr>
            <p:ph idx="1"/>
          </p:nvPr>
        </p:nvSpPr>
        <p:spPr/>
        <p:txBody>
          <a:bodyPr>
            <a:normAutofit fontScale="77500" lnSpcReduction="20000"/>
          </a:bodyPr>
          <a:lstStyle/>
          <a:p>
            <a:pPr lvl="1" eaLnBrk="1" fontAlgn="auto" hangingPunct="1">
              <a:spcAft>
                <a:spcPts val="0"/>
              </a:spcAft>
              <a:defRPr/>
            </a:pPr>
            <a:r>
              <a:rPr lang="en-US" altLang="en-US" sz="2200"/>
              <a:t>Identify the affected animals</a:t>
            </a:r>
          </a:p>
          <a:p>
            <a:pPr lvl="1" eaLnBrk="1" fontAlgn="auto" hangingPunct="1">
              <a:spcAft>
                <a:spcPts val="0"/>
              </a:spcAft>
              <a:defRPr/>
            </a:pPr>
            <a:r>
              <a:rPr lang="en-US" altLang="en-US" sz="2200"/>
              <a:t>Restrain the animal</a:t>
            </a:r>
          </a:p>
          <a:p>
            <a:pPr lvl="1" eaLnBrk="1" fontAlgn="auto" hangingPunct="1">
              <a:spcAft>
                <a:spcPts val="0"/>
              </a:spcAft>
              <a:defRPr/>
            </a:pPr>
            <a:r>
              <a:rPr lang="en-US" altLang="en-US" sz="2200"/>
              <a:t>Put on rubber gloves. </a:t>
            </a:r>
          </a:p>
          <a:p>
            <a:pPr lvl="1" eaLnBrk="1" fontAlgn="auto" hangingPunct="1">
              <a:spcAft>
                <a:spcPts val="0"/>
              </a:spcAft>
              <a:defRPr/>
            </a:pPr>
            <a:r>
              <a:rPr lang="en-US" altLang="en-US" sz="2200"/>
              <a:t>Scrape the are either with a pocket knife or corn cob till reddened area</a:t>
            </a:r>
          </a:p>
          <a:p>
            <a:pPr lvl="1" eaLnBrk="1" fontAlgn="auto" hangingPunct="1">
              <a:spcAft>
                <a:spcPts val="0"/>
              </a:spcAft>
              <a:defRPr/>
            </a:pPr>
            <a:r>
              <a:rPr lang="en-US" altLang="en-US" sz="2200"/>
              <a:t>Place on fungicide</a:t>
            </a:r>
          </a:p>
          <a:p>
            <a:pPr lvl="1" eaLnBrk="1" fontAlgn="auto" hangingPunct="1">
              <a:spcAft>
                <a:spcPts val="0"/>
              </a:spcAft>
              <a:defRPr/>
            </a:pPr>
            <a:r>
              <a:rPr lang="en-US" altLang="en-US" sz="2200"/>
              <a:t>Zoonotic infection</a:t>
            </a:r>
          </a:p>
          <a:p>
            <a:pPr lvl="1" eaLnBrk="1" fontAlgn="auto" hangingPunct="1">
              <a:spcAft>
                <a:spcPts val="0"/>
              </a:spcAft>
              <a:defRPr/>
            </a:pPr>
            <a:r>
              <a:rPr lang="en-US" altLang="en-US" sz="2200"/>
              <a:t>Repeat treatment every 2-4 days until the infection is cleared up.</a:t>
            </a:r>
          </a:p>
          <a:p>
            <a:pPr lvl="1" eaLnBrk="1" fontAlgn="auto" hangingPunct="1">
              <a:spcAft>
                <a:spcPts val="0"/>
              </a:spcAft>
              <a:defRPr/>
            </a:pPr>
            <a:r>
              <a:rPr lang="en-US" altLang="en-US" sz="2200"/>
              <a:t>UV light helps</a:t>
            </a:r>
          </a:p>
          <a:p>
            <a:pPr lvl="1" eaLnBrk="1" fontAlgn="auto" hangingPunct="1">
              <a:spcAft>
                <a:spcPts val="0"/>
              </a:spcAft>
              <a:defRPr/>
            </a:pPr>
            <a:r>
              <a:rPr lang="en-US" altLang="en-US" sz="2200"/>
              <a:t>Some vets with give vit D injection</a:t>
            </a:r>
          </a:p>
          <a:p>
            <a:pPr eaLnBrk="1" fontAlgn="auto" hangingPunct="1">
              <a:spcAft>
                <a:spcPts val="0"/>
              </a:spcAft>
              <a:defRPr/>
            </a:pPr>
            <a:endParaRPr lang="en-US" altLang="en-US" sz="2400"/>
          </a:p>
        </p:txBody>
      </p:sp>
    </p:spTree>
    <p:extLst>
      <p:ext uri="{BB962C8B-B14F-4D97-AF65-F5344CB8AC3E}">
        <p14:creationId xmlns:p14="http://schemas.microsoft.com/office/powerpoint/2010/main" val="40914584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a:extLst>
              <a:ext uri="{FF2B5EF4-FFF2-40B4-BE49-F238E27FC236}">
                <a16:creationId xmlns:a16="http://schemas.microsoft.com/office/drawing/2014/main" id="{01F10098-BC93-5678-4235-0AB018692EC7}"/>
              </a:ext>
            </a:extLst>
          </p:cNvPr>
          <p:cNvSpPr>
            <a:spLocks noGrp="1" noChangeArrowheads="1"/>
          </p:cNvSpPr>
          <p:nvPr>
            <p:ph type="title"/>
          </p:nvPr>
        </p:nvSpPr>
        <p:spPr/>
        <p:txBody>
          <a:bodyPr/>
          <a:lstStyle/>
          <a:p>
            <a:pPr eaLnBrk="1" fontAlgn="auto" hangingPunct="1">
              <a:spcAft>
                <a:spcPts val="0"/>
              </a:spcAft>
              <a:defRPr/>
            </a:pPr>
            <a:r>
              <a:rPr lang="en-US" altLang="en-US" sz="3800"/>
              <a:t>Treatment</a:t>
            </a:r>
            <a:br>
              <a:rPr lang="en-US" altLang="en-US" sz="3800"/>
            </a:br>
            <a:endParaRPr lang="en-US" altLang="en-US" sz="3800"/>
          </a:p>
        </p:txBody>
      </p:sp>
      <p:sp>
        <p:nvSpPr>
          <p:cNvPr id="436227" name="Rectangle 3">
            <a:extLst>
              <a:ext uri="{FF2B5EF4-FFF2-40B4-BE49-F238E27FC236}">
                <a16:creationId xmlns:a16="http://schemas.microsoft.com/office/drawing/2014/main" id="{210B49C0-7F01-F955-4046-4B904B7C4652}"/>
              </a:ext>
            </a:extLst>
          </p:cNvPr>
          <p:cNvSpPr>
            <a:spLocks noGrp="1" noChangeArrowheads="1"/>
          </p:cNvSpPr>
          <p:nvPr>
            <p:ph idx="1"/>
          </p:nvPr>
        </p:nvSpPr>
        <p:spPr/>
        <p:txBody>
          <a:bodyPr/>
          <a:lstStyle/>
          <a:p>
            <a:pPr eaLnBrk="1" fontAlgn="auto" hangingPunct="1">
              <a:spcAft>
                <a:spcPts val="0"/>
              </a:spcAft>
              <a:defRPr/>
            </a:pPr>
            <a:r>
              <a:rPr lang="en-US" altLang="en-US"/>
              <a:t>Restrain</a:t>
            </a:r>
          </a:p>
          <a:p>
            <a:pPr eaLnBrk="1" fontAlgn="auto" hangingPunct="1">
              <a:spcAft>
                <a:spcPts val="0"/>
              </a:spcAft>
              <a:defRPr/>
            </a:pPr>
            <a:r>
              <a:rPr lang="en-US" altLang="en-US"/>
              <a:t>Examine eye</a:t>
            </a:r>
          </a:p>
          <a:p>
            <a:pPr eaLnBrk="1" fontAlgn="auto" hangingPunct="1">
              <a:spcAft>
                <a:spcPts val="0"/>
              </a:spcAft>
              <a:defRPr/>
            </a:pPr>
            <a:r>
              <a:rPr lang="en-US" altLang="en-US"/>
              <a:t>Subconjunctival injection of antibiotic and cortisone</a:t>
            </a:r>
          </a:p>
          <a:p>
            <a:pPr eaLnBrk="1" fontAlgn="auto" hangingPunct="1">
              <a:spcAft>
                <a:spcPts val="0"/>
              </a:spcAft>
              <a:defRPr/>
            </a:pPr>
            <a:r>
              <a:rPr lang="en-US" altLang="en-US"/>
              <a:t>Apply special patch</a:t>
            </a:r>
          </a:p>
          <a:p>
            <a:pPr eaLnBrk="1" fontAlgn="auto" hangingPunct="1">
              <a:spcAft>
                <a:spcPts val="0"/>
              </a:spcAft>
              <a:defRPr/>
            </a:pPr>
            <a:r>
              <a:rPr lang="en-US" altLang="en-US"/>
              <a:t>Release</a:t>
            </a:r>
          </a:p>
          <a:p>
            <a:pPr eaLnBrk="1" fontAlgn="auto" hangingPunct="1">
              <a:spcAft>
                <a:spcPts val="0"/>
              </a:spcAft>
              <a:defRPr/>
            </a:pPr>
            <a:endParaRPr lang="en-US" altLang="en-US"/>
          </a:p>
        </p:txBody>
      </p:sp>
    </p:spTree>
    <p:extLst>
      <p:ext uri="{BB962C8B-B14F-4D97-AF65-F5344CB8AC3E}">
        <p14:creationId xmlns:p14="http://schemas.microsoft.com/office/powerpoint/2010/main" val="145590740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a:extLst>
              <a:ext uri="{FF2B5EF4-FFF2-40B4-BE49-F238E27FC236}">
                <a16:creationId xmlns:a16="http://schemas.microsoft.com/office/drawing/2014/main" id="{C8DEFE11-839C-37D1-C81B-691CC0B077C4}"/>
              </a:ext>
            </a:extLst>
          </p:cNvPr>
          <p:cNvSpPr>
            <a:spLocks noGrp="1" noChangeArrowheads="1"/>
          </p:cNvSpPr>
          <p:nvPr>
            <p:ph type="title"/>
          </p:nvPr>
        </p:nvSpPr>
        <p:spPr/>
        <p:txBody>
          <a:bodyPr/>
          <a:lstStyle/>
          <a:p>
            <a:pPr eaLnBrk="1" fontAlgn="auto" hangingPunct="1">
              <a:spcAft>
                <a:spcPts val="0"/>
              </a:spcAft>
              <a:defRPr/>
            </a:pPr>
            <a:r>
              <a:rPr lang="en-US" altLang="en-US" sz="3800"/>
              <a:t>Dehorning Animals: </a:t>
            </a:r>
            <a:br>
              <a:rPr lang="en-US" altLang="en-US" sz="3800"/>
            </a:br>
            <a:endParaRPr lang="en-US" altLang="en-US" sz="3800"/>
          </a:p>
        </p:txBody>
      </p:sp>
      <p:sp>
        <p:nvSpPr>
          <p:cNvPr id="380931" name="Rectangle 3">
            <a:extLst>
              <a:ext uri="{FF2B5EF4-FFF2-40B4-BE49-F238E27FC236}">
                <a16:creationId xmlns:a16="http://schemas.microsoft.com/office/drawing/2014/main" id="{DA3C5332-1E3B-ABE8-24BE-06BDDA93E7EF}"/>
              </a:ext>
            </a:extLst>
          </p:cNvPr>
          <p:cNvSpPr>
            <a:spLocks noGrp="1" noChangeArrowheads="1"/>
          </p:cNvSpPr>
          <p:nvPr>
            <p:ph idx="1"/>
          </p:nvPr>
        </p:nvSpPr>
        <p:spPr/>
        <p:txBody>
          <a:bodyPr/>
          <a:lstStyle/>
          <a:p>
            <a:pPr eaLnBrk="1" fontAlgn="auto" hangingPunct="1">
              <a:spcAft>
                <a:spcPts val="0"/>
              </a:spcAft>
              <a:defRPr/>
            </a:pPr>
            <a:r>
              <a:rPr lang="en-US" altLang="en-US"/>
              <a:t>Timing</a:t>
            </a:r>
          </a:p>
          <a:p>
            <a:pPr eaLnBrk="1" fontAlgn="auto" hangingPunct="1">
              <a:spcAft>
                <a:spcPts val="0"/>
              </a:spcAft>
              <a:defRPr/>
            </a:pPr>
            <a:r>
              <a:rPr lang="en-US" altLang="en-US"/>
              <a:t>Dehorning when the calves are very young is less traumatic for the calves and less work for the calf care person than sawing horns off fresh heifers</a:t>
            </a:r>
          </a:p>
          <a:p>
            <a:pPr eaLnBrk="1" fontAlgn="auto" hangingPunct="1">
              <a:spcAft>
                <a:spcPts val="0"/>
              </a:spcAft>
              <a:defRPr/>
            </a:pPr>
            <a:r>
              <a:rPr lang="en-US" altLang="en-US"/>
              <a:t>Dehorning cannot be done until horn buds can be located well enough to insure accurate removal.</a:t>
            </a:r>
          </a:p>
          <a:p>
            <a:pPr eaLnBrk="1" fontAlgn="auto" hangingPunct="1">
              <a:spcAft>
                <a:spcPts val="0"/>
              </a:spcAft>
              <a:defRPr/>
            </a:pPr>
            <a:endParaRPr lang="en-US" altLang="en-US"/>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A74B228A-B04E-9F42-C957-2789DAF4CCED}"/>
              </a:ext>
            </a:extLst>
          </p:cNvPr>
          <p:cNvSpPr>
            <a:spLocks noGrp="1" noChangeArrowheads="1"/>
          </p:cNvSpPr>
          <p:nvPr>
            <p:ph type="title"/>
          </p:nvPr>
        </p:nvSpPr>
        <p:spPr/>
        <p:txBody>
          <a:bodyPr/>
          <a:lstStyle/>
          <a:p>
            <a:pPr eaLnBrk="1" fontAlgn="auto" hangingPunct="1">
              <a:spcAft>
                <a:spcPts val="0"/>
              </a:spcAft>
              <a:defRPr/>
            </a:pPr>
            <a:r>
              <a:rPr lang="en-US" altLang="en-US" sz="3800"/>
              <a:t>Equipment</a:t>
            </a:r>
            <a:br>
              <a:rPr lang="en-US" altLang="en-US" sz="3800"/>
            </a:br>
            <a:endParaRPr lang="en-US" altLang="en-US" sz="3800"/>
          </a:p>
        </p:txBody>
      </p:sp>
      <p:sp>
        <p:nvSpPr>
          <p:cNvPr id="381955" name="Rectangle 3">
            <a:extLst>
              <a:ext uri="{FF2B5EF4-FFF2-40B4-BE49-F238E27FC236}">
                <a16:creationId xmlns:a16="http://schemas.microsoft.com/office/drawing/2014/main" id="{FD8BBF07-B277-C07C-88B7-A2FE6FA080CD}"/>
              </a:ext>
            </a:extLst>
          </p:cNvPr>
          <p:cNvSpPr>
            <a:spLocks noGrp="1" noChangeArrowheads="1"/>
          </p:cNvSpPr>
          <p:nvPr>
            <p:ph idx="1"/>
          </p:nvPr>
        </p:nvSpPr>
        <p:spPr/>
        <p:txBody>
          <a:bodyPr/>
          <a:lstStyle/>
          <a:p>
            <a:pPr eaLnBrk="1" fontAlgn="auto" hangingPunct="1">
              <a:spcAft>
                <a:spcPts val="0"/>
              </a:spcAft>
              <a:defRPr/>
            </a:pPr>
            <a:r>
              <a:rPr lang="en-US" altLang="en-US"/>
              <a:t>Means of restraining the heifer/bull</a:t>
            </a:r>
          </a:p>
          <a:p>
            <a:pPr eaLnBrk="1" fontAlgn="auto" hangingPunct="1">
              <a:spcAft>
                <a:spcPts val="0"/>
              </a:spcAft>
              <a:defRPr/>
            </a:pPr>
            <a:r>
              <a:rPr lang="en-US" altLang="en-US"/>
              <a:t>Dehorning tool(s) in good working order</a:t>
            </a:r>
          </a:p>
          <a:p>
            <a:pPr lvl="1" eaLnBrk="1" fontAlgn="auto" hangingPunct="1">
              <a:spcAft>
                <a:spcPts val="0"/>
              </a:spcAft>
              <a:defRPr/>
            </a:pPr>
            <a:r>
              <a:rPr lang="en-US" altLang="en-US"/>
              <a:t>Barnes</a:t>
            </a:r>
          </a:p>
          <a:p>
            <a:pPr lvl="1" eaLnBrk="1" fontAlgn="auto" hangingPunct="1">
              <a:spcAft>
                <a:spcPts val="0"/>
              </a:spcAft>
              <a:defRPr/>
            </a:pPr>
            <a:r>
              <a:rPr lang="en-US" altLang="en-US"/>
              <a:t>Keystone</a:t>
            </a:r>
          </a:p>
          <a:p>
            <a:pPr lvl="1" eaLnBrk="1" fontAlgn="auto" hangingPunct="1">
              <a:spcAft>
                <a:spcPts val="0"/>
              </a:spcAft>
              <a:defRPr/>
            </a:pPr>
            <a:r>
              <a:rPr lang="en-US" altLang="en-US"/>
              <a:t>Burning tool</a:t>
            </a:r>
          </a:p>
          <a:p>
            <a:pPr lvl="1" eaLnBrk="1" fontAlgn="auto" hangingPunct="1">
              <a:spcAft>
                <a:spcPts val="0"/>
              </a:spcAft>
              <a:defRPr/>
            </a:pPr>
            <a:r>
              <a:rPr lang="en-US" altLang="en-US"/>
              <a:t>Gigli wire</a:t>
            </a:r>
          </a:p>
          <a:p>
            <a:pPr eaLnBrk="1" fontAlgn="auto" hangingPunct="1">
              <a:spcAft>
                <a:spcPts val="0"/>
              </a:spcAft>
              <a:defRPr/>
            </a:pPr>
            <a:endParaRPr lang="en-US" altLang="en-US"/>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B8F49494-E046-72A4-0549-66BCB68290E5}"/>
              </a:ext>
            </a:extLst>
          </p:cNvPr>
          <p:cNvSpPr>
            <a:spLocks noGrp="1" noChangeArrowheads="1"/>
          </p:cNvSpPr>
          <p:nvPr>
            <p:ph type="title"/>
          </p:nvPr>
        </p:nvSpPr>
        <p:spPr/>
        <p:txBody>
          <a:bodyPr/>
          <a:lstStyle/>
          <a:p>
            <a:pPr eaLnBrk="1" fontAlgn="auto" hangingPunct="1">
              <a:spcAft>
                <a:spcPts val="0"/>
              </a:spcAft>
              <a:defRPr/>
            </a:pPr>
            <a:r>
              <a:rPr lang="en-US" altLang="en-US" sz="3800"/>
              <a:t>Action required</a:t>
            </a:r>
            <a:br>
              <a:rPr lang="en-US" altLang="en-US" sz="3800"/>
            </a:br>
            <a:endParaRPr lang="en-US" altLang="en-US" sz="3800"/>
          </a:p>
        </p:txBody>
      </p:sp>
      <p:sp>
        <p:nvSpPr>
          <p:cNvPr id="382979" name="Rectangle 3">
            <a:extLst>
              <a:ext uri="{FF2B5EF4-FFF2-40B4-BE49-F238E27FC236}">
                <a16:creationId xmlns:a16="http://schemas.microsoft.com/office/drawing/2014/main" id="{D0B9E391-8CEE-BC96-AAB9-DF75DD4726A3}"/>
              </a:ext>
            </a:extLst>
          </p:cNvPr>
          <p:cNvSpPr>
            <a:spLocks noGrp="1" noChangeArrowheads="1"/>
          </p:cNvSpPr>
          <p:nvPr>
            <p:ph idx="1"/>
          </p:nvPr>
        </p:nvSpPr>
        <p:spPr/>
        <p:txBody>
          <a:bodyPr>
            <a:normAutofit fontScale="85000" lnSpcReduction="20000"/>
          </a:bodyPr>
          <a:lstStyle/>
          <a:p>
            <a:pPr eaLnBrk="1" fontAlgn="auto" hangingPunct="1">
              <a:lnSpc>
                <a:spcPct val="90000"/>
              </a:lnSpc>
              <a:spcAft>
                <a:spcPts val="0"/>
              </a:spcAft>
              <a:defRPr/>
            </a:pPr>
            <a:r>
              <a:rPr lang="en-US" altLang="en-US" sz="2400"/>
              <a:t>Restrain the animal</a:t>
            </a:r>
          </a:p>
          <a:p>
            <a:pPr eaLnBrk="1" fontAlgn="auto" hangingPunct="1">
              <a:lnSpc>
                <a:spcPct val="90000"/>
              </a:lnSpc>
              <a:spcAft>
                <a:spcPts val="0"/>
              </a:spcAft>
              <a:defRPr/>
            </a:pPr>
            <a:r>
              <a:rPr lang="en-US" altLang="en-US" sz="2400"/>
              <a:t>Check to be sure that horn buds are of sufficient size to insure accurate dehorning</a:t>
            </a:r>
          </a:p>
          <a:p>
            <a:pPr eaLnBrk="1" fontAlgn="auto" hangingPunct="1">
              <a:lnSpc>
                <a:spcPct val="90000"/>
              </a:lnSpc>
              <a:spcAft>
                <a:spcPts val="0"/>
              </a:spcAft>
              <a:defRPr/>
            </a:pPr>
            <a:r>
              <a:rPr lang="en-US" altLang="en-US" sz="2400"/>
              <a:t>Administer local anesthetic</a:t>
            </a:r>
          </a:p>
          <a:p>
            <a:pPr eaLnBrk="1" fontAlgn="auto" hangingPunct="1">
              <a:lnSpc>
                <a:spcPct val="90000"/>
              </a:lnSpc>
              <a:spcAft>
                <a:spcPts val="0"/>
              </a:spcAft>
              <a:defRPr/>
            </a:pPr>
            <a:r>
              <a:rPr lang="en-US" altLang="en-US" sz="2400"/>
              <a:t>Clip hair if appropriate</a:t>
            </a:r>
          </a:p>
          <a:p>
            <a:pPr eaLnBrk="1" fontAlgn="auto" hangingPunct="1">
              <a:lnSpc>
                <a:spcPct val="90000"/>
              </a:lnSpc>
              <a:spcAft>
                <a:spcPts val="0"/>
              </a:spcAft>
              <a:defRPr/>
            </a:pPr>
            <a:r>
              <a:rPr lang="en-US" altLang="en-US" sz="2400"/>
              <a:t>If using cautery- apply dehorning tool until a solid copper-colored band appears around the horn bud.</a:t>
            </a:r>
          </a:p>
          <a:p>
            <a:pPr eaLnBrk="1" fontAlgn="auto" hangingPunct="1">
              <a:lnSpc>
                <a:spcPct val="90000"/>
              </a:lnSpc>
              <a:spcAft>
                <a:spcPts val="0"/>
              </a:spcAft>
              <a:defRPr/>
            </a:pPr>
            <a:r>
              <a:rPr lang="en-US" altLang="en-US" sz="2400"/>
              <a:t>If a caustic paste is used, apply evenly over the entire horn bud</a:t>
            </a:r>
          </a:p>
          <a:p>
            <a:pPr eaLnBrk="1" fontAlgn="auto" hangingPunct="1">
              <a:lnSpc>
                <a:spcPct val="90000"/>
              </a:lnSpc>
              <a:spcAft>
                <a:spcPts val="0"/>
              </a:spcAft>
              <a:defRPr/>
            </a:pPr>
            <a:r>
              <a:rPr lang="en-US" altLang="en-US" sz="2400"/>
              <a:t>If gouging, remove a full circle around the center of the horn bud, pull arteries as needed, and apply antiseptic powder or spray</a:t>
            </a:r>
          </a:p>
          <a:p>
            <a:pPr eaLnBrk="1" fontAlgn="auto" hangingPunct="1">
              <a:lnSpc>
                <a:spcPct val="90000"/>
              </a:lnSpc>
              <a:spcAft>
                <a:spcPts val="0"/>
              </a:spcAft>
              <a:defRPr/>
            </a:pPr>
            <a:endParaRPr lang="en-US" altLang="en-US" sz="240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a:extLst>
              <a:ext uri="{FF2B5EF4-FFF2-40B4-BE49-F238E27FC236}">
                <a16:creationId xmlns:a16="http://schemas.microsoft.com/office/drawing/2014/main" id="{DBA27412-30F3-14E6-BF18-C499A46923DD}"/>
              </a:ext>
            </a:extLst>
          </p:cNvPr>
          <p:cNvSpPr>
            <a:spLocks noGrp="1" noChangeArrowheads="1"/>
          </p:cNvSpPr>
          <p:nvPr>
            <p:ph type="title"/>
          </p:nvPr>
        </p:nvSpPr>
        <p:spPr/>
        <p:txBody>
          <a:bodyPr/>
          <a:lstStyle/>
          <a:p>
            <a:pPr eaLnBrk="1" fontAlgn="auto" hangingPunct="1">
              <a:spcAft>
                <a:spcPts val="0"/>
              </a:spcAft>
              <a:defRPr/>
            </a:pPr>
            <a:r>
              <a:rPr lang="en-US" altLang="en-US"/>
              <a:t>Chemical pasting</a:t>
            </a:r>
          </a:p>
        </p:txBody>
      </p:sp>
      <p:pic>
        <p:nvPicPr>
          <p:cNvPr id="236547" name="Picture 4">
            <a:extLst>
              <a:ext uri="{FF2B5EF4-FFF2-40B4-BE49-F238E27FC236}">
                <a16:creationId xmlns:a16="http://schemas.microsoft.com/office/drawing/2014/main" id="{E0F69756-DA20-6992-1BC3-CF77F062A6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1800" y="2209800"/>
            <a:ext cx="2738438" cy="3949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4248B2DE-50F3-3BDA-32ED-2323A75537EA}"/>
              </a:ext>
            </a:extLst>
          </p:cNvPr>
          <p:cNvSpPr>
            <a:spLocks noGrp="1" noChangeArrowheads="1"/>
          </p:cNvSpPr>
          <p:nvPr>
            <p:ph type="title"/>
          </p:nvPr>
        </p:nvSpPr>
        <p:spPr/>
        <p:txBody>
          <a:bodyPr/>
          <a:lstStyle/>
          <a:p>
            <a:pPr eaLnBrk="1" fontAlgn="auto" hangingPunct="1">
              <a:spcAft>
                <a:spcPts val="0"/>
              </a:spcAft>
              <a:defRPr/>
            </a:pPr>
            <a:r>
              <a:rPr lang="en-US" altLang="en-US"/>
              <a:t>Burning</a:t>
            </a:r>
          </a:p>
        </p:txBody>
      </p:sp>
      <p:pic>
        <p:nvPicPr>
          <p:cNvPr id="237571" name="Picture 4">
            <a:extLst>
              <a:ext uri="{FF2B5EF4-FFF2-40B4-BE49-F238E27FC236}">
                <a16:creationId xmlns:a16="http://schemas.microsoft.com/office/drawing/2014/main" id="{8A00B402-97FF-203A-B408-5934D65923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5600" y="2286000"/>
            <a:ext cx="3227388" cy="374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99560DEE-53E5-D697-52EA-B2E2A91352A7}"/>
              </a:ext>
            </a:extLst>
          </p:cNvPr>
          <p:cNvSpPr>
            <a:spLocks noGrp="1" noChangeArrowheads="1"/>
          </p:cNvSpPr>
          <p:nvPr>
            <p:ph type="title"/>
          </p:nvPr>
        </p:nvSpPr>
        <p:spPr/>
        <p:txBody>
          <a:bodyPr/>
          <a:lstStyle/>
          <a:p>
            <a:pPr eaLnBrk="1" fontAlgn="auto" hangingPunct="1">
              <a:spcAft>
                <a:spcPts val="0"/>
              </a:spcAft>
              <a:defRPr/>
            </a:pPr>
            <a:r>
              <a:rPr lang="en-US" altLang="en-US"/>
              <a:t>Tube dehorner</a:t>
            </a:r>
          </a:p>
        </p:txBody>
      </p:sp>
      <p:pic>
        <p:nvPicPr>
          <p:cNvPr id="238595" name="Picture 4">
            <a:extLst>
              <a:ext uri="{FF2B5EF4-FFF2-40B4-BE49-F238E27FC236}">
                <a16:creationId xmlns:a16="http://schemas.microsoft.com/office/drawing/2014/main" id="{0BBB1E90-0574-72B2-4DDA-71F26CB29E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8188" y="1828800"/>
            <a:ext cx="2384425" cy="319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3C50B28-DBA5-FCD5-9151-E07FDA079971}"/>
              </a:ext>
            </a:extLst>
          </p:cNvPr>
          <p:cNvSpPr>
            <a:spLocks noGrp="1" noChangeArrowheads="1"/>
          </p:cNvSpPr>
          <p:nvPr>
            <p:ph type="title"/>
          </p:nvPr>
        </p:nvSpPr>
        <p:spPr/>
        <p:txBody>
          <a:bodyPr/>
          <a:lstStyle/>
          <a:p>
            <a:pPr eaLnBrk="1" fontAlgn="auto" hangingPunct="1">
              <a:spcAft>
                <a:spcPts val="0"/>
              </a:spcAft>
              <a:defRPr/>
            </a:pPr>
            <a:r>
              <a:rPr lang="en-US" altLang="en-US" dirty="0"/>
              <a:t>WHITE </a:t>
            </a:r>
            <a:r>
              <a:rPr lang="en-US" altLang="en-US" dirty="0" err="1"/>
              <a:t>FUlani</a:t>
            </a:r>
            <a:endParaRPr lang="en-US" altLang="en-US" dirty="0"/>
          </a:p>
        </p:txBody>
      </p:sp>
      <p:pic>
        <p:nvPicPr>
          <p:cNvPr id="41987" name="Picture 4" descr="A white cow with horns standing in a grassy area&#10;&#10;Description automatically generated">
            <a:extLst>
              <a:ext uri="{FF2B5EF4-FFF2-40B4-BE49-F238E27FC236}">
                <a16:creationId xmlns:a16="http://schemas.microsoft.com/office/drawing/2014/main" id="{BC78AB30-E801-C783-5F40-0216A396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2309813"/>
            <a:ext cx="4324350"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6">
            <a:extLst>
              <a:ext uri="{FF2B5EF4-FFF2-40B4-BE49-F238E27FC236}">
                <a16:creationId xmlns:a16="http://schemas.microsoft.com/office/drawing/2014/main" id="{F78859AC-AC4F-EAC5-B146-75928359A9CC}"/>
              </a:ext>
            </a:extLst>
          </p:cNvPr>
          <p:cNvSpPr txBox="1">
            <a:spLocks noChangeArrowheads="1"/>
          </p:cNvSpPr>
          <p:nvPr/>
        </p:nvSpPr>
        <p:spPr bwMode="auto">
          <a:xfrm>
            <a:off x="4648200" y="2309813"/>
            <a:ext cx="43148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This cattle breed has great potential as dual-use (milk and beef). Average daily milk yield per cow across breeds was 2.0 litres. Average body weight of the mature bulls is about 350 to 665 kg. And the cows on average weight about 250 to 380 kg. White Fulani cattle are very hardy and strong animals. They are well adapted to long distance trekking in the pastoral management. They can survive and perform well in hot weather</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DFF19604-2FEF-A1E6-BFDE-8CF4DF952298}"/>
              </a:ext>
            </a:extLst>
          </p:cNvPr>
          <p:cNvSpPr>
            <a:spLocks noGrp="1" noChangeArrowheads="1"/>
          </p:cNvSpPr>
          <p:nvPr>
            <p:ph type="title"/>
          </p:nvPr>
        </p:nvSpPr>
        <p:spPr/>
        <p:txBody>
          <a:bodyPr/>
          <a:lstStyle/>
          <a:p>
            <a:pPr eaLnBrk="1" fontAlgn="auto" hangingPunct="1">
              <a:spcAft>
                <a:spcPts val="0"/>
              </a:spcAft>
              <a:defRPr/>
            </a:pPr>
            <a:r>
              <a:rPr lang="en-US" altLang="en-US"/>
              <a:t>Barnes Dehorner</a:t>
            </a:r>
          </a:p>
        </p:txBody>
      </p:sp>
      <p:pic>
        <p:nvPicPr>
          <p:cNvPr id="239619" name="Picture 4">
            <a:extLst>
              <a:ext uri="{FF2B5EF4-FFF2-40B4-BE49-F238E27FC236}">
                <a16:creationId xmlns:a16="http://schemas.microsoft.com/office/drawing/2014/main" id="{1A956A71-0CBB-F780-3953-A73DDFB278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2438400"/>
            <a:ext cx="2678113" cy="372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02AEC897-84A5-930E-88D8-E209CFA2B9BA}"/>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240643" name="Picture 4">
            <a:extLst>
              <a:ext uri="{FF2B5EF4-FFF2-40B4-BE49-F238E27FC236}">
                <a16:creationId xmlns:a16="http://schemas.microsoft.com/office/drawing/2014/main" id="{46D4BC96-C836-E599-7EFB-4315DA555C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0" y="304800"/>
            <a:ext cx="2827338" cy="582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8D4E4D8A-9668-BB00-14B3-C52EFEFF7924}"/>
              </a:ext>
            </a:extLst>
          </p:cNvPr>
          <p:cNvSpPr>
            <a:spLocks noGrp="1" noChangeArrowheads="1"/>
          </p:cNvSpPr>
          <p:nvPr>
            <p:ph type="title"/>
          </p:nvPr>
        </p:nvSpPr>
        <p:spPr/>
        <p:txBody>
          <a:bodyPr/>
          <a:lstStyle/>
          <a:p>
            <a:pPr eaLnBrk="1" fontAlgn="auto" hangingPunct="1">
              <a:spcAft>
                <a:spcPts val="0"/>
              </a:spcAft>
              <a:defRPr/>
            </a:pPr>
            <a:r>
              <a:rPr lang="en-US" altLang="en-US"/>
              <a:t>Pulling the artery</a:t>
            </a:r>
          </a:p>
        </p:txBody>
      </p:sp>
      <p:pic>
        <p:nvPicPr>
          <p:cNvPr id="241667" name="Picture 4">
            <a:extLst>
              <a:ext uri="{FF2B5EF4-FFF2-40B4-BE49-F238E27FC236}">
                <a16:creationId xmlns:a16="http://schemas.microsoft.com/office/drawing/2014/main" id="{029B0D42-E85E-9A09-DB8A-BDE123834A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4338" y="1600200"/>
            <a:ext cx="2854325" cy="350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6507DBD3-B445-4651-BBF2-8DDBA39D321A}"/>
              </a:ext>
            </a:extLst>
          </p:cNvPr>
          <p:cNvSpPr>
            <a:spLocks noGrp="1" noChangeArrowheads="1"/>
          </p:cNvSpPr>
          <p:nvPr>
            <p:ph type="title"/>
          </p:nvPr>
        </p:nvSpPr>
        <p:spPr/>
        <p:txBody>
          <a:bodyPr/>
          <a:lstStyle/>
          <a:p>
            <a:pPr eaLnBrk="1" fontAlgn="auto" hangingPunct="1">
              <a:spcAft>
                <a:spcPts val="0"/>
              </a:spcAft>
              <a:defRPr/>
            </a:pPr>
            <a:r>
              <a:rPr lang="en-US" altLang="en-US"/>
              <a:t>Dehorning warnings</a:t>
            </a:r>
          </a:p>
        </p:txBody>
      </p:sp>
      <p:sp>
        <p:nvSpPr>
          <p:cNvPr id="390147" name="Rectangle 3">
            <a:extLst>
              <a:ext uri="{FF2B5EF4-FFF2-40B4-BE49-F238E27FC236}">
                <a16:creationId xmlns:a16="http://schemas.microsoft.com/office/drawing/2014/main" id="{C621DF9F-3C22-DA66-6C55-03E8F7ACAD54}"/>
              </a:ext>
            </a:extLst>
          </p:cNvPr>
          <p:cNvSpPr>
            <a:spLocks noGrp="1" noChangeArrowheads="1"/>
          </p:cNvSpPr>
          <p:nvPr>
            <p:ph idx="1"/>
          </p:nvPr>
        </p:nvSpPr>
        <p:spPr/>
        <p:txBody>
          <a:bodyPr/>
          <a:lstStyle/>
          <a:p>
            <a:pPr eaLnBrk="1" fontAlgn="auto" hangingPunct="1">
              <a:spcAft>
                <a:spcPts val="0"/>
              </a:spcAft>
              <a:defRPr/>
            </a:pPr>
            <a:r>
              <a:rPr lang="en-US" altLang="en-US"/>
              <a:t>Warning</a:t>
            </a:r>
          </a:p>
          <a:p>
            <a:pPr eaLnBrk="1" fontAlgn="auto" hangingPunct="1">
              <a:spcAft>
                <a:spcPts val="0"/>
              </a:spcAft>
              <a:defRPr/>
            </a:pPr>
            <a:r>
              <a:rPr lang="en-US" altLang="en-US"/>
              <a:t>Delayed bleeding</a:t>
            </a:r>
          </a:p>
          <a:p>
            <a:pPr eaLnBrk="1" fontAlgn="auto" hangingPunct="1">
              <a:spcAft>
                <a:spcPts val="0"/>
              </a:spcAft>
              <a:defRPr/>
            </a:pPr>
            <a:r>
              <a:rPr lang="en-US" altLang="en-US"/>
              <a:t>Fly control</a:t>
            </a:r>
          </a:p>
          <a:p>
            <a:pPr eaLnBrk="1" fontAlgn="auto" hangingPunct="1">
              <a:spcAft>
                <a:spcPts val="0"/>
              </a:spcAft>
              <a:defRPr/>
            </a:pPr>
            <a:endParaRPr lang="en-US" altLang="en-US"/>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Rectangle 12">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How to disbud calves correctly">
            <a:hlinkClick r:id="" action="ppaction://media"/>
            <a:extLst>
              <a:ext uri="{FF2B5EF4-FFF2-40B4-BE49-F238E27FC236}">
                <a16:creationId xmlns:a16="http://schemas.microsoft.com/office/drawing/2014/main" id="{77A8EE91-B760-87B0-01EF-FA69396CA605}"/>
              </a:ext>
            </a:extLst>
          </p:cNvPr>
          <p:cNvPicPr>
            <a:picLocks noGrp="1" noRot="1" noChangeAspect="1"/>
          </p:cNvPicPr>
          <p:nvPr>
            <p:ph sz="quarter" idx="13"/>
            <a:videoFile r:link="rId1"/>
          </p:nvPr>
        </p:nvPicPr>
        <p:blipFill>
          <a:blip r:embed="rId5"/>
          <a:stretch>
            <a:fillRect/>
          </a:stretch>
        </p:blipFill>
        <p:spPr>
          <a:xfrm>
            <a:off x="1682008" y="957486"/>
            <a:ext cx="5814743"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71324"/>
          <a:stretch/>
        </p:blipFill>
        <p:spPr>
          <a:xfrm>
            <a:off x="0" y="0"/>
            <a:ext cx="2622176" cy="6858000"/>
          </a:xfrm>
          <a:prstGeom prst="rect">
            <a:avLst/>
          </a:prstGeom>
        </p:spPr>
      </p:pic>
      <p:sp>
        <p:nvSpPr>
          <p:cNvPr id="2" name="Title 1">
            <a:extLst>
              <a:ext uri="{FF2B5EF4-FFF2-40B4-BE49-F238E27FC236}">
                <a16:creationId xmlns:a16="http://schemas.microsoft.com/office/drawing/2014/main" id="{2D42A1AF-2497-E279-8466-F2DFA26400E4}"/>
              </a:ext>
            </a:extLst>
          </p:cNvPr>
          <p:cNvSpPr>
            <a:spLocks noGrp="1"/>
          </p:cNvSpPr>
          <p:nvPr>
            <p:ph type="title"/>
          </p:nvPr>
        </p:nvSpPr>
        <p:spPr>
          <a:xfrm>
            <a:off x="476408" y="4562855"/>
            <a:ext cx="8187274" cy="1137554"/>
          </a:xfrm>
        </p:spPr>
        <p:txBody>
          <a:bodyPr vert="horz" lIns="91440" tIns="45720" rIns="91440" bIns="45720" rtlCol="0" anchor="b">
            <a:normAutofit/>
          </a:bodyPr>
          <a:lstStyle/>
          <a:p>
            <a:pPr eaLnBrk="1" hangingPunct="1"/>
            <a:r>
              <a:rPr lang="en-US" sz="3700"/>
              <a:t>DEHORNING AND DISBUDDING CALVEAS</a:t>
            </a:r>
          </a:p>
        </p:txBody>
      </p:sp>
      <p:pic>
        <p:nvPicPr>
          <p:cNvPr id="17" name="Picture 16">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61810" r="21258"/>
          <a:stretch/>
        </p:blipFill>
        <p:spPr>
          <a:xfrm>
            <a:off x="0" y="4238951"/>
            <a:ext cx="7200177" cy="2619049"/>
          </a:xfrm>
          <a:prstGeom prst="rect">
            <a:avLst/>
          </a:prstGeom>
        </p:spPr>
      </p:pic>
    </p:spTree>
    <p:extLst>
      <p:ext uri="{BB962C8B-B14F-4D97-AF65-F5344CB8AC3E}">
        <p14:creationId xmlns:p14="http://schemas.microsoft.com/office/powerpoint/2010/main" val="36101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5834FF0D-4999-C330-51B5-D4649C635210}"/>
              </a:ext>
            </a:extLst>
          </p:cNvPr>
          <p:cNvSpPr>
            <a:spLocks noGrp="1" noChangeArrowheads="1"/>
          </p:cNvSpPr>
          <p:nvPr>
            <p:ph type="title"/>
          </p:nvPr>
        </p:nvSpPr>
        <p:spPr/>
        <p:txBody>
          <a:bodyPr/>
          <a:lstStyle/>
          <a:p>
            <a:pPr eaLnBrk="1" fontAlgn="auto" hangingPunct="1">
              <a:spcAft>
                <a:spcPts val="0"/>
              </a:spcAft>
              <a:defRPr/>
            </a:pPr>
            <a:r>
              <a:rPr lang="en-US" altLang="en-US" sz="3800"/>
              <a:t>Other cattle procedures</a:t>
            </a:r>
            <a:br>
              <a:rPr lang="en-US" altLang="en-US" sz="3800"/>
            </a:br>
            <a:endParaRPr lang="en-US" altLang="en-US" sz="3800"/>
          </a:p>
        </p:txBody>
      </p:sp>
      <p:sp>
        <p:nvSpPr>
          <p:cNvPr id="394243" name="Rectangle 3">
            <a:extLst>
              <a:ext uri="{FF2B5EF4-FFF2-40B4-BE49-F238E27FC236}">
                <a16:creationId xmlns:a16="http://schemas.microsoft.com/office/drawing/2014/main" id="{4621FA70-75CF-E4A5-0DA1-9ED334ABEF9E}"/>
              </a:ext>
            </a:extLst>
          </p:cNvPr>
          <p:cNvSpPr>
            <a:spLocks noGrp="1" noChangeArrowheads="1"/>
          </p:cNvSpPr>
          <p:nvPr>
            <p:ph idx="1"/>
          </p:nvPr>
        </p:nvSpPr>
        <p:spPr/>
        <p:txBody>
          <a:bodyPr>
            <a:normAutofit fontScale="92500"/>
          </a:bodyPr>
          <a:lstStyle/>
          <a:p>
            <a:pPr eaLnBrk="1" fontAlgn="auto" hangingPunct="1">
              <a:spcAft>
                <a:spcPts val="0"/>
              </a:spcAft>
              <a:defRPr/>
            </a:pPr>
            <a:r>
              <a:rPr lang="en-US" altLang="en-US"/>
              <a:t>Stomach tubing- this job involves passing a flexible tube into the mouth, down the esophagus, and into the reticulum or rumen.</a:t>
            </a:r>
          </a:p>
          <a:p>
            <a:pPr eaLnBrk="1" fontAlgn="auto" hangingPunct="1">
              <a:spcAft>
                <a:spcPts val="0"/>
              </a:spcAft>
              <a:defRPr/>
            </a:pPr>
            <a:r>
              <a:rPr lang="en-US" altLang="en-US"/>
              <a:t>Uses- bloat relief, and fluid therapy</a:t>
            </a:r>
          </a:p>
          <a:p>
            <a:pPr eaLnBrk="1" fontAlgn="auto" hangingPunct="1">
              <a:spcAft>
                <a:spcPts val="0"/>
              </a:spcAft>
              <a:defRPr/>
            </a:pPr>
            <a:r>
              <a:rPr lang="en-US" altLang="en-US"/>
              <a:t>Equipment necessary</a:t>
            </a:r>
          </a:p>
          <a:p>
            <a:pPr lvl="1" eaLnBrk="1" fontAlgn="auto" hangingPunct="1">
              <a:spcAft>
                <a:spcPts val="0"/>
              </a:spcAft>
              <a:defRPr/>
            </a:pPr>
            <a:r>
              <a:rPr lang="en-US" altLang="en-US"/>
              <a:t>Squeeze chute, stanchion, headgate, halter</a:t>
            </a:r>
          </a:p>
          <a:p>
            <a:pPr lvl="1" eaLnBrk="1" fontAlgn="auto" hangingPunct="1">
              <a:spcAft>
                <a:spcPts val="0"/>
              </a:spcAft>
              <a:defRPr/>
            </a:pPr>
            <a:r>
              <a:rPr lang="en-US" altLang="en-US"/>
              <a:t>Plastic or rubber stomach tube 1/2” by 4 ‘ adult, ¼”x 2 ‘ newborn</a:t>
            </a:r>
          </a:p>
          <a:p>
            <a:pPr eaLnBrk="1" fontAlgn="auto" hangingPunct="1">
              <a:spcAft>
                <a:spcPts val="0"/>
              </a:spcAft>
              <a:defRPr/>
            </a:pPr>
            <a:r>
              <a:rPr lang="en-US" altLang="en-US"/>
              <a:t>Restraint needed- depends on animal</a:t>
            </a:r>
          </a:p>
          <a:p>
            <a:pPr eaLnBrk="1" fontAlgn="auto" hangingPunct="1">
              <a:spcAft>
                <a:spcPts val="0"/>
              </a:spcAft>
              <a:defRPr/>
            </a:pPr>
            <a:endParaRPr lang="en-US" altLang="en-US"/>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20E0F971-FD07-7A70-8DAA-6FAEF43092F3}"/>
              </a:ext>
            </a:extLst>
          </p:cNvPr>
          <p:cNvSpPr>
            <a:spLocks noGrp="1" noChangeArrowheads="1"/>
          </p:cNvSpPr>
          <p:nvPr>
            <p:ph type="title"/>
          </p:nvPr>
        </p:nvSpPr>
        <p:spPr/>
        <p:txBody>
          <a:bodyPr/>
          <a:lstStyle/>
          <a:p>
            <a:pPr eaLnBrk="1" fontAlgn="auto" hangingPunct="1">
              <a:spcAft>
                <a:spcPts val="0"/>
              </a:spcAft>
              <a:defRPr/>
            </a:pPr>
            <a:r>
              <a:rPr lang="en-US" altLang="en-US" sz="3800"/>
              <a:t>Procedure:</a:t>
            </a:r>
            <a:br>
              <a:rPr lang="en-US" altLang="en-US" sz="3800"/>
            </a:br>
            <a:endParaRPr lang="en-US" altLang="en-US" sz="3800"/>
          </a:p>
        </p:txBody>
      </p:sp>
      <p:sp>
        <p:nvSpPr>
          <p:cNvPr id="395267" name="Rectangle 3">
            <a:extLst>
              <a:ext uri="{FF2B5EF4-FFF2-40B4-BE49-F238E27FC236}">
                <a16:creationId xmlns:a16="http://schemas.microsoft.com/office/drawing/2014/main" id="{297AFA48-703F-906A-DBE3-EEA0848F4116}"/>
              </a:ext>
            </a:extLst>
          </p:cNvPr>
          <p:cNvSpPr>
            <a:spLocks noGrp="1" noChangeArrowheads="1"/>
          </p:cNvSpPr>
          <p:nvPr>
            <p:ph idx="1"/>
          </p:nvPr>
        </p:nvSpPr>
        <p:spPr/>
        <p:txBody>
          <a:bodyPr/>
          <a:lstStyle/>
          <a:p>
            <a:pPr marL="993775" lvl="1" indent="-536575" eaLnBrk="1" fontAlgn="auto" hangingPunct="1">
              <a:spcAft>
                <a:spcPts val="0"/>
              </a:spcAft>
              <a:defRPr/>
            </a:pPr>
            <a:r>
              <a:rPr lang="en-US" altLang="en-US"/>
              <a:t>Assemble equipment and necessary treatment fluids</a:t>
            </a:r>
          </a:p>
          <a:p>
            <a:pPr marL="993775" lvl="1" indent="-536575" eaLnBrk="1" fontAlgn="auto" hangingPunct="1">
              <a:spcAft>
                <a:spcPts val="0"/>
              </a:spcAft>
              <a:defRPr/>
            </a:pPr>
            <a:r>
              <a:rPr lang="en-US" altLang="en-US"/>
              <a:t>Restrain animal</a:t>
            </a:r>
          </a:p>
          <a:p>
            <a:pPr marL="993775" lvl="1" indent="-536575" eaLnBrk="1" fontAlgn="auto" hangingPunct="1">
              <a:spcAft>
                <a:spcPts val="0"/>
              </a:spcAft>
              <a:defRPr/>
            </a:pPr>
            <a:r>
              <a:rPr lang="en-US" altLang="en-US"/>
              <a:t>Prepare the tube- rounding edges, lube it</a:t>
            </a:r>
          </a:p>
          <a:p>
            <a:pPr marL="993775" lvl="1" indent="-536575" eaLnBrk="1" fontAlgn="auto" hangingPunct="1">
              <a:spcAft>
                <a:spcPts val="0"/>
              </a:spcAft>
              <a:defRPr/>
            </a:pPr>
            <a:r>
              <a:rPr lang="en-US" altLang="en-US"/>
              <a:t>Open animals mouth</a:t>
            </a:r>
          </a:p>
          <a:p>
            <a:pPr marL="1389063" lvl="2" indent="-474663" eaLnBrk="1" fontAlgn="auto" hangingPunct="1">
              <a:spcAft>
                <a:spcPts val="0"/>
              </a:spcAft>
              <a:defRPr/>
            </a:pPr>
            <a:r>
              <a:rPr lang="en-US" altLang="en-US"/>
              <a:t>Calves- insert fingers into mouth, apply pressure to calf’s palate and open</a:t>
            </a:r>
          </a:p>
          <a:p>
            <a:pPr marL="1389063" lvl="2" indent="-474663" eaLnBrk="1" fontAlgn="auto" hangingPunct="1">
              <a:spcAft>
                <a:spcPts val="0"/>
              </a:spcAft>
              <a:defRPr/>
            </a:pPr>
            <a:r>
              <a:rPr lang="en-US" altLang="en-US"/>
              <a:t>Mature- pass frick speculum after reaching over the cow’s head and opening lower jaw.</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a:extLst>
              <a:ext uri="{FF2B5EF4-FFF2-40B4-BE49-F238E27FC236}">
                <a16:creationId xmlns:a16="http://schemas.microsoft.com/office/drawing/2014/main" id="{16D88E09-9FD9-F3E9-D362-0A2C1A81300F}"/>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396291" name="Rectangle 3">
            <a:extLst>
              <a:ext uri="{FF2B5EF4-FFF2-40B4-BE49-F238E27FC236}">
                <a16:creationId xmlns:a16="http://schemas.microsoft.com/office/drawing/2014/main" id="{1554EF21-6137-4DEA-7B76-3F76BEE6579B}"/>
              </a:ext>
            </a:extLst>
          </p:cNvPr>
          <p:cNvSpPr>
            <a:spLocks noGrp="1" noChangeArrowheads="1"/>
          </p:cNvSpPr>
          <p:nvPr>
            <p:ph idx="1"/>
          </p:nvPr>
        </p:nvSpPr>
        <p:spPr/>
        <p:txBody>
          <a:bodyPr/>
          <a:lstStyle/>
          <a:p>
            <a:pPr eaLnBrk="1" fontAlgn="auto" hangingPunct="1">
              <a:spcAft>
                <a:spcPts val="0"/>
              </a:spcAft>
              <a:defRPr/>
            </a:pPr>
            <a:r>
              <a:rPr lang="en-US" altLang="en-US"/>
              <a:t>Def.  A non-infectious disease of ruminants that is caused by high-concentrate diets, grazing on legume pastures, peritonitis, and genetic abnormalities such as dwarfism.</a:t>
            </a:r>
          </a:p>
          <a:p>
            <a:pPr eaLnBrk="1" fontAlgn="auto" hangingPunct="1">
              <a:spcAft>
                <a:spcPts val="0"/>
              </a:spcAft>
              <a:defRPr/>
            </a:pPr>
            <a:r>
              <a:rPr lang="en-US" altLang="en-US"/>
              <a:t>Signs; Severe distention of the left side of the animal- may have some right sided as well.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a:extLst>
              <a:ext uri="{FF2B5EF4-FFF2-40B4-BE49-F238E27FC236}">
                <a16:creationId xmlns:a16="http://schemas.microsoft.com/office/drawing/2014/main" id="{9FD03F87-9BCB-7BB9-0511-B5B05E53D21F}"/>
              </a:ext>
            </a:extLst>
          </p:cNvPr>
          <p:cNvSpPr>
            <a:spLocks noGrp="1" noChangeArrowheads="1"/>
          </p:cNvSpPr>
          <p:nvPr>
            <p:ph type="title"/>
          </p:nvPr>
        </p:nvSpPr>
        <p:spPr/>
        <p:txBody>
          <a:bodyPr/>
          <a:lstStyle/>
          <a:p>
            <a:pPr eaLnBrk="1" fontAlgn="auto" hangingPunct="1">
              <a:spcAft>
                <a:spcPts val="0"/>
              </a:spcAft>
              <a:defRPr/>
            </a:pPr>
            <a:r>
              <a:rPr lang="en-US" altLang="en-US"/>
              <a:t>Bloat</a:t>
            </a:r>
          </a:p>
        </p:txBody>
      </p:sp>
      <p:pic>
        <p:nvPicPr>
          <p:cNvPr id="249859" name="Picture 4">
            <a:extLst>
              <a:ext uri="{FF2B5EF4-FFF2-40B4-BE49-F238E27FC236}">
                <a16:creationId xmlns:a16="http://schemas.microsoft.com/office/drawing/2014/main" id="{4C7ABD14-054B-DA9F-F482-924472E4F0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2133600"/>
            <a:ext cx="2387600" cy="3590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a:extLst>
              <a:ext uri="{FF2B5EF4-FFF2-40B4-BE49-F238E27FC236}">
                <a16:creationId xmlns:a16="http://schemas.microsoft.com/office/drawing/2014/main" id="{AD92827A-4DCC-1F72-4101-ED227214562F}"/>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401411" name="Rectangle 3">
            <a:extLst>
              <a:ext uri="{FF2B5EF4-FFF2-40B4-BE49-F238E27FC236}">
                <a16:creationId xmlns:a16="http://schemas.microsoft.com/office/drawing/2014/main" id="{58B96FB4-39C9-0ADA-F919-5156A1C4D871}"/>
              </a:ext>
            </a:extLst>
          </p:cNvPr>
          <p:cNvSpPr>
            <a:spLocks noGrp="1" noChangeArrowheads="1"/>
          </p:cNvSpPr>
          <p:nvPr>
            <p:ph idx="1"/>
          </p:nvPr>
        </p:nvSpPr>
        <p:spPr/>
        <p:txBody>
          <a:bodyPr/>
          <a:lstStyle/>
          <a:p>
            <a:pPr eaLnBrk="1" fontAlgn="auto" hangingPunct="1">
              <a:spcAft>
                <a:spcPts val="0"/>
              </a:spcAft>
              <a:defRPr/>
            </a:pPr>
            <a:r>
              <a:rPr lang="en-US" altLang="en-US"/>
              <a:t>Pasture bloat- don’t leave on legume hay for the first time without filling up on grass hay first.  Don’t put on a frost killed legume field until turns dormant.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565E392-3792-460D-5DC2-4095F8FFB8E2}"/>
              </a:ext>
            </a:extLst>
          </p:cNvPr>
          <p:cNvSpPr>
            <a:spLocks noGrp="1" noChangeArrowheads="1"/>
          </p:cNvSpPr>
          <p:nvPr>
            <p:ph type="title"/>
          </p:nvPr>
        </p:nvSpPr>
        <p:spPr/>
        <p:txBody>
          <a:bodyPr/>
          <a:lstStyle/>
          <a:p>
            <a:pPr eaLnBrk="1" fontAlgn="auto" hangingPunct="1">
              <a:spcAft>
                <a:spcPts val="0"/>
              </a:spcAft>
              <a:defRPr/>
            </a:pPr>
            <a:r>
              <a:rPr lang="en-US" altLang="en-US"/>
              <a:t>Types of disinfectants</a:t>
            </a:r>
          </a:p>
        </p:txBody>
      </p:sp>
      <p:sp>
        <p:nvSpPr>
          <p:cNvPr id="35843" name="Rectangle 3">
            <a:extLst>
              <a:ext uri="{FF2B5EF4-FFF2-40B4-BE49-F238E27FC236}">
                <a16:creationId xmlns:a16="http://schemas.microsoft.com/office/drawing/2014/main" id="{3436E293-9FAA-802B-0DCA-AF9D073EC614}"/>
              </a:ext>
            </a:extLst>
          </p:cNvPr>
          <p:cNvSpPr>
            <a:spLocks noGrp="1" noChangeArrowheads="1"/>
          </p:cNvSpPr>
          <p:nvPr>
            <p:ph idx="1"/>
          </p:nvPr>
        </p:nvSpPr>
        <p:spPr>
          <a:xfrm>
            <a:off x="533400" y="1524000"/>
            <a:ext cx="8229600" cy="4525963"/>
          </a:xfrm>
        </p:spPr>
        <p:txBody>
          <a:bodyPr/>
          <a:lstStyle/>
          <a:p>
            <a:pPr marL="1035050" lvl="1" indent="-577850" eaLnBrk="1" fontAlgn="auto" hangingPunct="1">
              <a:lnSpc>
                <a:spcPct val="80000"/>
              </a:lnSpc>
              <a:spcAft>
                <a:spcPts val="0"/>
              </a:spcAft>
              <a:defRPr/>
            </a:pPr>
            <a:r>
              <a:rPr lang="en-US" altLang="en-US" sz="1700"/>
              <a:t>Alkalies- ph &gt; 9, very irritating</a:t>
            </a:r>
          </a:p>
          <a:p>
            <a:pPr marL="1409700" lvl="2" indent="-495300" eaLnBrk="1" fontAlgn="auto" hangingPunct="1">
              <a:lnSpc>
                <a:spcPct val="80000"/>
              </a:lnSpc>
              <a:spcAft>
                <a:spcPts val="0"/>
              </a:spcAft>
              <a:defRPr/>
            </a:pPr>
            <a:r>
              <a:rPr lang="en-US" altLang="en-US"/>
              <a:t>Sodium hydroxide most common- milking equipment</a:t>
            </a:r>
          </a:p>
          <a:p>
            <a:pPr marL="1409700" lvl="2" indent="-495300" eaLnBrk="1" fontAlgn="auto" hangingPunct="1">
              <a:lnSpc>
                <a:spcPct val="80000"/>
              </a:lnSpc>
              <a:spcAft>
                <a:spcPts val="0"/>
              </a:spcAft>
              <a:defRPr/>
            </a:pPr>
            <a:r>
              <a:rPr lang="en-US" altLang="en-US"/>
              <a:t>Unslaked lime added to water</a:t>
            </a:r>
          </a:p>
          <a:p>
            <a:pPr marL="1409700" lvl="2" indent="-495300" eaLnBrk="1" fontAlgn="auto" hangingPunct="1">
              <a:lnSpc>
                <a:spcPct val="80000"/>
              </a:lnSpc>
              <a:spcAft>
                <a:spcPts val="0"/>
              </a:spcAft>
              <a:defRPr/>
            </a:pPr>
            <a:r>
              <a:rPr lang="en-US" altLang="en-US"/>
              <a:t>Acids- vinegar</a:t>
            </a:r>
          </a:p>
          <a:p>
            <a:pPr marL="1035050" lvl="1" indent="-577850" eaLnBrk="1" fontAlgn="auto" hangingPunct="1">
              <a:lnSpc>
                <a:spcPct val="80000"/>
              </a:lnSpc>
              <a:spcAft>
                <a:spcPts val="0"/>
              </a:spcAft>
              <a:defRPr/>
            </a:pPr>
            <a:r>
              <a:rPr lang="en-US" altLang="en-US" sz="1700"/>
              <a:t>Phenols and Related compounds</a:t>
            </a:r>
          </a:p>
          <a:p>
            <a:pPr marL="1409700" lvl="2" indent="-495300" eaLnBrk="1" fontAlgn="auto" hangingPunct="1">
              <a:lnSpc>
                <a:spcPct val="80000"/>
              </a:lnSpc>
              <a:spcAft>
                <a:spcPts val="0"/>
              </a:spcAft>
              <a:defRPr/>
            </a:pPr>
            <a:r>
              <a:rPr lang="en-US" altLang="en-US"/>
              <a:t>Carbolic acid-most efficient disinfectant- expensive</a:t>
            </a:r>
          </a:p>
          <a:p>
            <a:pPr marL="1409700" lvl="2" indent="-495300" eaLnBrk="1" fontAlgn="auto" hangingPunct="1">
              <a:lnSpc>
                <a:spcPct val="80000"/>
              </a:lnSpc>
              <a:spcAft>
                <a:spcPts val="0"/>
              </a:spcAft>
              <a:defRPr/>
            </a:pPr>
            <a:r>
              <a:rPr lang="en-US" altLang="en-US"/>
              <a:t>Cresol- trucks, pens, railway cars</a:t>
            </a:r>
          </a:p>
          <a:p>
            <a:pPr marL="1409700" lvl="2" indent="-495300" eaLnBrk="1" fontAlgn="auto" hangingPunct="1">
              <a:lnSpc>
                <a:spcPct val="80000"/>
              </a:lnSpc>
              <a:spcAft>
                <a:spcPts val="0"/>
              </a:spcAft>
              <a:defRPr/>
            </a:pPr>
            <a:r>
              <a:rPr lang="en-US" altLang="en-US"/>
              <a:t>Orthophenylphenol- odorless in barns usually</a:t>
            </a:r>
          </a:p>
          <a:p>
            <a:pPr marL="1035050" lvl="1" indent="-577850" eaLnBrk="1" fontAlgn="auto" hangingPunct="1">
              <a:lnSpc>
                <a:spcPct val="80000"/>
              </a:lnSpc>
              <a:spcAft>
                <a:spcPts val="0"/>
              </a:spcAft>
              <a:defRPr/>
            </a:pPr>
            <a:r>
              <a:rPr lang="en-US" altLang="en-US" sz="1700"/>
              <a:t>Halogens</a:t>
            </a:r>
          </a:p>
          <a:p>
            <a:pPr marL="1409700" lvl="2" indent="-495300" eaLnBrk="1" fontAlgn="auto" hangingPunct="1">
              <a:lnSpc>
                <a:spcPct val="80000"/>
              </a:lnSpc>
              <a:spcAft>
                <a:spcPts val="0"/>
              </a:spcAft>
              <a:defRPr/>
            </a:pPr>
            <a:r>
              <a:rPr lang="en-US" altLang="en-US"/>
              <a:t>Chlorine- excellent disinfectant but is readily destroyed by organic material, corrosive to metals</a:t>
            </a:r>
          </a:p>
          <a:p>
            <a:pPr marL="1409700" lvl="2" indent="-495300" eaLnBrk="1" fontAlgn="auto" hangingPunct="1">
              <a:lnSpc>
                <a:spcPct val="80000"/>
              </a:lnSpc>
              <a:spcAft>
                <a:spcPts val="0"/>
              </a:spcAft>
              <a:defRPr/>
            </a:pPr>
            <a:r>
              <a:rPr lang="en-US" altLang="en-US"/>
              <a:t>Iodine- most effective for use on skin 2-7% solutions-stains skin</a:t>
            </a:r>
          </a:p>
          <a:p>
            <a:pPr marL="1035050" lvl="1" indent="-577850" eaLnBrk="1" fontAlgn="auto" hangingPunct="1">
              <a:lnSpc>
                <a:spcPct val="80000"/>
              </a:lnSpc>
              <a:spcAft>
                <a:spcPts val="0"/>
              </a:spcAft>
              <a:defRPr/>
            </a:pPr>
            <a:r>
              <a:rPr lang="en-US" altLang="en-US" sz="1700"/>
              <a:t>Alcohols</a:t>
            </a:r>
          </a:p>
          <a:p>
            <a:pPr marL="1409700" lvl="2" indent="-495300" eaLnBrk="1" fontAlgn="auto" hangingPunct="1">
              <a:lnSpc>
                <a:spcPct val="80000"/>
              </a:lnSpc>
              <a:spcAft>
                <a:spcPts val="0"/>
              </a:spcAft>
              <a:defRPr/>
            </a:pPr>
            <a:r>
              <a:rPr lang="en-US" altLang="en-US"/>
              <a:t>Require prolonged contact 22 min for killing bacteria</a:t>
            </a:r>
          </a:p>
          <a:p>
            <a:pPr marL="1409700" lvl="2" indent="-495300" eaLnBrk="1" fontAlgn="auto" hangingPunct="1">
              <a:lnSpc>
                <a:spcPct val="80000"/>
              </a:lnSpc>
              <a:spcAft>
                <a:spcPts val="0"/>
              </a:spcAft>
              <a:defRPr/>
            </a:pPr>
            <a:r>
              <a:rPr lang="en-US" altLang="en-US"/>
              <a:t>Ethanol  Rubbing alcohol  not good</a:t>
            </a:r>
          </a:p>
          <a:p>
            <a:pPr marL="1409700" lvl="2" indent="-495300" eaLnBrk="1" fontAlgn="auto" hangingPunct="1">
              <a:lnSpc>
                <a:spcPct val="80000"/>
              </a:lnSpc>
              <a:spcAft>
                <a:spcPts val="0"/>
              </a:spcAft>
              <a:defRPr/>
            </a:pPr>
            <a:r>
              <a:rPr lang="en-US" altLang="en-US"/>
              <a:t>Isopropanol- not effective, causes dilatation of surface blood vessels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a:extLst>
              <a:ext uri="{FF2B5EF4-FFF2-40B4-BE49-F238E27FC236}">
                <a16:creationId xmlns:a16="http://schemas.microsoft.com/office/drawing/2014/main" id="{41D2771A-9C33-E239-7ED5-0AA80D66FB78}"/>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397315" name="Rectangle 3">
            <a:extLst>
              <a:ext uri="{FF2B5EF4-FFF2-40B4-BE49-F238E27FC236}">
                <a16:creationId xmlns:a16="http://schemas.microsoft.com/office/drawing/2014/main" id="{A2C3A07B-8599-5A42-1EA5-446366BE268D}"/>
              </a:ext>
            </a:extLst>
          </p:cNvPr>
          <p:cNvSpPr>
            <a:spLocks noGrp="1" noChangeArrowheads="1"/>
          </p:cNvSpPr>
          <p:nvPr>
            <p:ph idx="1"/>
          </p:nvPr>
        </p:nvSpPr>
        <p:spPr/>
        <p:txBody>
          <a:bodyPr/>
          <a:lstStyle/>
          <a:p>
            <a:pPr eaLnBrk="1" fontAlgn="auto" hangingPunct="1">
              <a:spcAft>
                <a:spcPts val="0"/>
              </a:spcAft>
              <a:defRPr/>
            </a:pPr>
            <a:r>
              <a:rPr lang="en-US" altLang="en-US"/>
              <a:t>Treatment- relieve the gas</a:t>
            </a:r>
          </a:p>
          <a:p>
            <a:pPr eaLnBrk="1" fontAlgn="auto" hangingPunct="1">
              <a:spcAft>
                <a:spcPts val="0"/>
              </a:spcAft>
              <a:defRPr/>
            </a:pPr>
            <a:r>
              <a:rPr lang="en-US" altLang="en-US"/>
              <a:t>Stomach tube</a:t>
            </a:r>
          </a:p>
          <a:p>
            <a:pPr eaLnBrk="1" fontAlgn="auto" hangingPunct="1">
              <a:spcAft>
                <a:spcPts val="0"/>
              </a:spcAft>
              <a:defRPr/>
            </a:pPr>
            <a:r>
              <a:rPr lang="en-US" altLang="en-US"/>
              <a:t>Trocar or pocket knife</a:t>
            </a:r>
          </a:p>
          <a:p>
            <a:pPr eaLnBrk="1" fontAlgn="auto" hangingPunct="1">
              <a:spcAft>
                <a:spcPts val="0"/>
              </a:spcAft>
              <a:defRPr/>
            </a:pPr>
            <a:endParaRPr lang="en-US" altLang="en-US"/>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D7BF26CA-70F2-340C-03AF-FD59D723BBE2}"/>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402435" name="Rectangle 3">
            <a:extLst>
              <a:ext uri="{FF2B5EF4-FFF2-40B4-BE49-F238E27FC236}">
                <a16:creationId xmlns:a16="http://schemas.microsoft.com/office/drawing/2014/main" id="{E7FAFBFE-318C-A0C0-244A-7EDE4DC9651B}"/>
              </a:ext>
            </a:extLst>
          </p:cNvPr>
          <p:cNvSpPr>
            <a:spLocks noGrp="1" noChangeArrowheads="1"/>
          </p:cNvSpPr>
          <p:nvPr>
            <p:ph idx="1"/>
          </p:nvPr>
        </p:nvSpPr>
        <p:spPr/>
        <p:txBody>
          <a:bodyPr/>
          <a:lstStyle/>
          <a:p>
            <a:pPr eaLnBrk="1" fontAlgn="auto" hangingPunct="1">
              <a:spcAft>
                <a:spcPts val="0"/>
              </a:spcAft>
              <a:defRPr/>
            </a:pPr>
            <a:r>
              <a:rPr lang="en-US" altLang="en-US"/>
              <a:t>Post procedural management</a:t>
            </a:r>
          </a:p>
          <a:p>
            <a:pPr eaLnBrk="1" fontAlgn="auto" hangingPunct="1">
              <a:spcAft>
                <a:spcPts val="0"/>
              </a:spcAft>
              <a:defRPr/>
            </a:pPr>
            <a:r>
              <a:rPr lang="en-US" altLang="en-US"/>
              <a:t>place in pen or stall </a:t>
            </a:r>
          </a:p>
          <a:p>
            <a:pPr eaLnBrk="1" fontAlgn="auto" hangingPunct="1">
              <a:spcAft>
                <a:spcPts val="0"/>
              </a:spcAft>
              <a:defRPr/>
            </a:pPr>
            <a:r>
              <a:rPr lang="en-US" altLang="en-US"/>
              <a:t>recheck every 30 minutes</a:t>
            </a:r>
          </a:p>
          <a:p>
            <a:pPr eaLnBrk="1" fontAlgn="auto" hangingPunct="1">
              <a:spcAft>
                <a:spcPts val="0"/>
              </a:spcAft>
              <a:defRPr/>
            </a:pPr>
            <a:r>
              <a:rPr lang="en-US" altLang="en-US"/>
              <a:t>change ration to high fiber</a:t>
            </a:r>
          </a:p>
          <a:p>
            <a:pPr eaLnBrk="1" fontAlgn="auto" hangingPunct="1">
              <a:spcAft>
                <a:spcPts val="0"/>
              </a:spcAft>
              <a:defRPr/>
            </a:pPr>
            <a:endParaRPr lang="en-US" altLang="en-US"/>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2542-ED53-9C93-E852-55FB3DCC7257}"/>
              </a:ext>
            </a:extLst>
          </p:cNvPr>
          <p:cNvSpPr>
            <a:spLocks noGrp="1"/>
          </p:cNvSpPr>
          <p:nvPr>
            <p:ph type="title"/>
          </p:nvPr>
        </p:nvSpPr>
        <p:spPr/>
        <p:txBody>
          <a:bodyPr/>
          <a:lstStyle/>
          <a:p>
            <a:r>
              <a:rPr lang="en-US" dirty="0"/>
              <a:t>Stomach tubing a calve</a:t>
            </a:r>
          </a:p>
        </p:txBody>
      </p:sp>
      <p:pic>
        <p:nvPicPr>
          <p:cNvPr id="4" name="Online Media 3" title="Stomach Tubing a Calf - Brilliant at the Basics">
            <a:hlinkClick r:id="" action="ppaction://media"/>
            <a:extLst>
              <a:ext uri="{FF2B5EF4-FFF2-40B4-BE49-F238E27FC236}">
                <a16:creationId xmlns:a16="http://schemas.microsoft.com/office/drawing/2014/main" id="{A132C49D-ABC5-7E8B-4AB2-76C55AD33B99}"/>
              </a:ext>
            </a:extLst>
          </p:cNvPr>
          <p:cNvPicPr>
            <a:picLocks noGrp="1" noRot="1" noChangeAspect="1"/>
          </p:cNvPicPr>
          <p:nvPr>
            <p:ph sz="quarter" idx="13"/>
            <a:videoFile r:link="rId1"/>
          </p:nvPr>
        </p:nvPicPr>
        <p:blipFill>
          <a:blip r:embed="rId3"/>
          <a:stretch>
            <a:fillRect/>
          </a:stretch>
        </p:blipFill>
        <p:spPr>
          <a:xfrm>
            <a:off x="1541463" y="2366963"/>
            <a:ext cx="6061075" cy="3424237"/>
          </a:xfrm>
          <a:prstGeom prst="rect">
            <a:avLst/>
          </a:prstGeom>
        </p:spPr>
      </p:pic>
    </p:spTree>
    <p:extLst>
      <p:ext uri="{BB962C8B-B14F-4D97-AF65-F5344CB8AC3E}">
        <p14:creationId xmlns:p14="http://schemas.microsoft.com/office/powerpoint/2010/main" val="57586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a:extLst>
              <a:ext uri="{FF2B5EF4-FFF2-40B4-BE49-F238E27FC236}">
                <a16:creationId xmlns:a16="http://schemas.microsoft.com/office/drawing/2014/main" id="{DF7F7EA8-0C99-C61C-22D0-1A802CBF734E}"/>
              </a:ext>
            </a:extLst>
          </p:cNvPr>
          <p:cNvSpPr>
            <a:spLocks noGrp="1" noChangeArrowheads="1"/>
          </p:cNvSpPr>
          <p:nvPr>
            <p:ph type="title"/>
          </p:nvPr>
        </p:nvSpPr>
        <p:spPr/>
        <p:txBody>
          <a:bodyPr/>
          <a:lstStyle/>
          <a:p>
            <a:pPr eaLnBrk="1" fontAlgn="auto" hangingPunct="1">
              <a:spcAft>
                <a:spcPts val="0"/>
              </a:spcAft>
              <a:defRPr/>
            </a:pPr>
            <a:r>
              <a:rPr lang="en-US" altLang="en-US"/>
              <a:t>Passing a stomach tube</a:t>
            </a:r>
          </a:p>
        </p:txBody>
      </p:sp>
      <p:pic>
        <p:nvPicPr>
          <p:cNvPr id="256003" name="Picture 4">
            <a:extLst>
              <a:ext uri="{FF2B5EF4-FFF2-40B4-BE49-F238E27FC236}">
                <a16:creationId xmlns:a16="http://schemas.microsoft.com/office/drawing/2014/main" id="{55033526-A3C0-4B7C-A208-75BC1DD36A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32188" y="2963863"/>
            <a:ext cx="2079625" cy="2230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04" name="Picture 5">
            <a:extLst>
              <a:ext uri="{FF2B5EF4-FFF2-40B4-BE49-F238E27FC236}">
                <a16:creationId xmlns:a16="http://schemas.microsoft.com/office/drawing/2014/main" id="{68FD3112-A0A6-3906-073F-A368DD783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95600"/>
            <a:ext cx="2133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99790FCE-BEB8-0B8B-2526-A621F44A1A74}"/>
              </a:ext>
            </a:extLst>
          </p:cNvPr>
          <p:cNvSpPr>
            <a:spLocks noGrp="1" noChangeArrowheads="1"/>
          </p:cNvSpPr>
          <p:nvPr>
            <p:ph type="title"/>
          </p:nvPr>
        </p:nvSpPr>
        <p:spPr/>
        <p:txBody>
          <a:bodyPr/>
          <a:lstStyle/>
          <a:p>
            <a:pPr eaLnBrk="1" fontAlgn="auto" hangingPunct="1">
              <a:spcAft>
                <a:spcPts val="0"/>
              </a:spcAft>
              <a:defRPr/>
            </a:pPr>
            <a:r>
              <a:rPr lang="en-US" altLang="en-US"/>
              <a:t>Passing a stomach tube in a cow</a:t>
            </a:r>
          </a:p>
        </p:txBody>
      </p:sp>
      <p:pic>
        <p:nvPicPr>
          <p:cNvPr id="257027" name="Picture 4">
            <a:extLst>
              <a:ext uri="{FF2B5EF4-FFF2-40B4-BE49-F238E27FC236}">
                <a16:creationId xmlns:a16="http://schemas.microsoft.com/office/drawing/2014/main" id="{A3DC6202-EF7A-BCFD-A36A-5AD09824F9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7125" y="2366963"/>
            <a:ext cx="1809750" cy="342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a:extLst>
              <a:ext uri="{FF2B5EF4-FFF2-40B4-BE49-F238E27FC236}">
                <a16:creationId xmlns:a16="http://schemas.microsoft.com/office/drawing/2014/main" id="{1F890405-C1D0-74DE-85DB-851A03185ECD}"/>
              </a:ext>
            </a:extLst>
          </p:cNvPr>
          <p:cNvSpPr>
            <a:spLocks noGrp="1" noChangeArrowheads="1"/>
          </p:cNvSpPr>
          <p:nvPr>
            <p:ph type="title"/>
          </p:nvPr>
        </p:nvSpPr>
        <p:spPr/>
        <p:txBody>
          <a:bodyPr/>
          <a:lstStyle/>
          <a:p>
            <a:pPr eaLnBrk="1" fontAlgn="auto" hangingPunct="1">
              <a:spcAft>
                <a:spcPts val="0"/>
              </a:spcAft>
              <a:defRPr/>
            </a:pPr>
            <a:r>
              <a:rPr lang="en-US" altLang="en-US" sz="3800"/>
              <a:t>Milking  </a:t>
            </a:r>
            <a:br>
              <a:rPr lang="en-US" altLang="en-US" sz="3800"/>
            </a:br>
            <a:endParaRPr lang="en-US" altLang="en-US" sz="3800"/>
          </a:p>
        </p:txBody>
      </p:sp>
      <p:sp>
        <p:nvSpPr>
          <p:cNvPr id="405507" name="Rectangle 3">
            <a:extLst>
              <a:ext uri="{FF2B5EF4-FFF2-40B4-BE49-F238E27FC236}">
                <a16:creationId xmlns:a16="http://schemas.microsoft.com/office/drawing/2014/main" id="{31B1F38B-D37A-F336-B78E-85E9AA34A7C4}"/>
              </a:ext>
            </a:extLst>
          </p:cNvPr>
          <p:cNvSpPr>
            <a:spLocks noGrp="1" noChangeArrowheads="1"/>
          </p:cNvSpPr>
          <p:nvPr>
            <p:ph idx="1"/>
          </p:nvPr>
        </p:nvSpPr>
        <p:spPr>
          <a:xfrm>
            <a:off x="914400" y="1905000"/>
            <a:ext cx="7772400" cy="4530725"/>
          </a:xfrm>
        </p:spPr>
        <p:txBody>
          <a:bodyPr/>
          <a:lstStyle/>
          <a:p>
            <a:pPr eaLnBrk="1" fontAlgn="auto" hangingPunct="1">
              <a:spcAft>
                <a:spcPts val="0"/>
              </a:spcAft>
              <a:defRPr/>
            </a:pPr>
            <a:r>
              <a:rPr lang="en-US" altLang="en-US"/>
              <a:t>Number 1: milk with holding times must be followed on lactating dairy cows treated with antibiotics.  Only drugs approved by the FDA for use in lactating cows can be used without a prescription from a veterinarian.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a:extLst>
              <a:ext uri="{FF2B5EF4-FFF2-40B4-BE49-F238E27FC236}">
                <a16:creationId xmlns:a16="http://schemas.microsoft.com/office/drawing/2014/main" id="{8836AF39-36CA-C556-F286-727D30E70918}"/>
              </a:ext>
            </a:extLst>
          </p:cNvPr>
          <p:cNvSpPr>
            <a:spLocks noGrp="1" noChangeArrowheads="1"/>
          </p:cNvSpPr>
          <p:nvPr>
            <p:ph type="title"/>
          </p:nvPr>
        </p:nvSpPr>
        <p:spPr/>
        <p:txBody>
          <a:bodyPr/>
          <a:lstStyle/>
          <a:p>
            <a:pPr eaLnBrk="1" fontAlgn="auto" hangingPunct="1">
              <a:spcAft>
                <a:spcPts val="0"/>
              </a:spcAft>
              <a:defRPr/>
            </a:pPr>
            <a:r>
              <a:rPr lang="en-US" altLang="en-US" sz="3800"/>
              <a:t>Milking</a:t>
            </a:r>
            <a:br>
              <a:rPr lang="en-US" altLang="en-US" sz="3800"/>
            </a:br>
            <a:endParaRPr lang="en-US" altLang="en-US" sz="3800"/>
          </a:p>
        </p:txBody>
      </p:sp>
      <p:sp>
        <p:nvSpPr>
          <p:cNvPr id="406531" name="Rectangle 3">
            <a:extLst>
              <a:ext uri="{FF2B5EF4-FFF2-40B4-BE49-F238E27FC236}">
                <a16:creationId xmlns:a16="http://schemas.microsoft.com/office/drawing/2014/main" id="{3CA7FB62-0461-22F5-8376-2C61C651DC60}"/>
              </a:ext>
            </a:extLst>
          </p:cNvPr>
          <p:cNvSpPr>
            <a:spLocks noGrp="1" noChangeArrowheads="1"/>
          </p:cNvSpPr>
          <p:nvPr>
            <p:ph idx="1"/>
          </p:nvPr>
        </p:nvSpPr>
        <p:spPr/>
        <p:txBody>
          <a:bodyPr>
            <a:normAutofit fontScale="77500" lnSpcReduction="20000"/>
          </a:bodyPr>
          <a:lstStyle/>
          <a:p>
            <a:pPr eaLnBrk="1" fontAlgn="auto" hangingPunct="1">
              <a:spcAft>
                <a:spcPts val="0"/>
              </a:spcAft>
              <a:defRPr/>
            </a:pPr>
            <a:r>
              <a:rPr lang="en-US" altLang="en-US" sz="2400"/>
              <a:t>Physiology-Washing and drying of the udder and teats, the nerves in the teats send a message to the pituitary gland located at the base of the brain. The milk letdown hormone, oxytocin, is released into the bloodstream= reaching the udder in about 1 minute.  This hormone causes the muscle fibers surrounding the alveoli to contract and force the milk out into the ducts and udder cistern, making milking possible.  Alveoli are the very tiney milk-secreting cells in the udder.  The effect of oxytoin is diminished in about 7 minutes, so rapid milking is necessary if one is to obtain a complete emptying of the udder. </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a:extLst>
              <a:ext uri="{FF2B5EF4-FFF2-40B4-BE49-F238E27FC236}">
                <a16:creationId xmlns:a16="http://schemas.microsoft.com/office/drawing/2014/main" id="{8CB0ABFF-24A4-F2FF-CC48-308213778743}"/>
              </a:ext>
            </a:extLst>
          </p:cNvPr>
          <p:cNvSpPr>
            <a:spLocks noGrp="1" noChangeArrowheads="1"/>
          </p:cNvSpPr>
          <p:nvPr>
            <p:ph type="title"/>
          </p:nvPr>
        </p:nvSpPr>
        <p:spPr/>
        <p:txBody>
          <a:bodyPr/>
          <a:lstStyle/>
          <a:p>
            <a:pPr eaLnBrk="1" fontAlgn="auto" hangingPunct="1">
              <a:spcAft>
                <a:spcPts val="0"/>
              </a:spcAft>
              <a:defRPr/>
            </a:pPr>
            <a:r>
              <a:rPr lang="en-US" altLang="en-US"/>
              <a:t>First steps of milking</a:t>
            </a:r>
          </a:p>
        </p:txBody>
      </p:sp>
      <p:pic>
        <p:nvPicPr>
          <p:cNvPr id="260099" name="Picture 4">
            <a:extLst>
              <a:ext uri="{FF2B5EF4-FFF2-40B4-BE49-F238E27FC236}">
                <a16:creationId xmlns:a16="http://schemas.microsoft.com/office/drawing/2014/main" id="{7A11A67B-85AC-9E4F-B1D0-B4C8235E86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819400"/>
            <a:ext cx="2455863" cy="1731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0100" name="Picture 5">
            <a:extLst>
              <a:ext uri="{FF2B5EF4-FFF2-40B4-BE49-F238E27FC236}">
                <a16:creationId xmlns:a16="http://schemas.microsoft.com/office/drawing/2014/main" id="{BB207408-3C8C-4CBB-C65C-F74DDE19E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133600"/>
            <a:ext cx="24098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9146191E-6B3E-5B7F-6517-BDCFCD953B9D}"/>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408579" name="Rectangle 3">
            <a:extLst>
              <a:ext uri="{FF2B5EF4-FFF2-40B4-BE49-F238E27FC236}">
                <a16:creationId xmlns:a16="http://schemas.microsoft.com/office/drawing/2014/main" id="{A5B9749B-0A01-16AC-19E4-245FAD049F7F}"/>
              </a:ext>
            </a:extLst>
          </p:cNvPr>
          <p:cNvSpPr>
            <a:spLocks noGrp="1" noChangeArrowheads="1"/>
          </p:cNvSpPr>
          <p:nvPr>
            <p:ph idx="1"/>
          </p:nvPr>
        </p:nvSpPr>
        <p:spPr/>
        <p:txBody>
          <a:bodyPr/>
          <a:lstStyle/>
          <a:p>
            <a:pPr eaLnBrk="1" fontAlgn="auto" hangingPunct="1">
              <a:spcAft>
                <a:spcPts val="0"/>
              </a:spcAft>
              <a:defRPr/>
            </a:pPr>
            <a:r>
              <a:rPr lang="en-US" altLang="en-US"/>
              <a:t>Mastitis- inflammation or swelling in the udder caused by an infection.  It can be in one quarter or all four and is caused by many different bacteria.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a:extLst>
              <a:ext uri="{FF2B5EF4-FFF2-40B4-BE49-F238E27FC236}">
                <a16:creationId xmlns:a16="http://schemas.microsoft.com/office/drawing/2014/main" id="{7ABB3744-C77E-0D5A-D710-887360E5AABA}"/>
              </a:ext>
            </a:extLst>
          </p:cNvPr>
          <p:cNvSpPr>
            <a:spLocks noGrp="1" noChangeArrowheads="1"/>
          </p:cNvSpPr>
          <p:nvPr>
            <p:ph type="title"/>
          </p:nvPr>
        </p:nvSpPr>
        <p:spPr/>
        <p:txBody>
          <a:bodyPr/>
          <a:lstStyle/>
          <a:p>
            <a:pPr eaLnBrk="1" fontAlgn="auto" hangingPunct="1">
              <a:spcAft>
                <a:spcPts val="0"/>
              </a:spcAft>
              <a:defRPr/>
            </a:pPr>
            <a:r>
              <a:rPr lang="en-US" altLang="en-US" sz="3800"/>
              <a:t>Causes of mastitis</a:t>
            </a:r>
            <a:br>
              <a:rPr lang="en-US" altLang="en-US" sz="3800"/>
            </a:br>
            <a:endParaRPr lang="en-US" altLang="en-US" sz="3800"/>
          </a:p>
        </p:txBody>
      </p:sp>
      <p:sp>
        <p:nvSpPr>
          <p:cNvPr id="409603" name="Rectangle 3">
            <a:extLst>
              <a:ext uri="{FF2B5EF4-FFF2-40B4-BE49-F238E27FC236}">
                <a16:creationId xmlns:a16="http://schemas.microsoft.com/office/drawing/2014/main" id="{ACD8ABC8-BB40-548B-1E69-7D61FB4806D6}"/>
              </a:ext>
            </a:extLst>
          </p:cNvPr>
          <p:cNvSpPr>
            <a:spLocks noGrp="1" noChangeArrowheads="1"/>
          </p:cNvSpPr>
          <p:nvPr>
            <p:ph idx="1"/>
          </p:nvPr>
        </p:nvSpPr>
        <p:spPr/>
        <p:txBody>
          <a:bodyPr/>
          <a:lstStyle/>
          <a:p>
            <a:pPr eaLnBrk="1" fontAlgn="auto" hangingPunct="1">
              <a:spcAft>
                <a:spcPts val="0"/>
              </a:spcAft>
              <a:defRPr/>
            </a:pPr>
            <a:r>
              <a:rPr lang="en-US" altLang="en-US"/>
              <a:t>Poor milking procedures</a:t>
            </a:r>
          </a:p>
          <a:p>
            <a:pPr eaLnBrk="1" fontAlgn="auto" hangingPunct="1">
              <a:spcAft>
                <a:spcPts val="0"/>
              </a:spcAft>
              <a:defRPr/>
            </a:pPr>
            <a:r>
              <a:rPr lang="en-US" altLang="en-US"/>
              <a:t>Over milking</a:t>
            </a:r>
          </a:p>
          <a:p>
            <a:pPr eaLnBrk="1" fontAlgn="auto" hangingPunct="1">
              <a:spcAft>
                <a:spcPts val="0"/>
              </a:spcAft>
              <a:defRPr/>
            </a:pPr>
            <a:r>
              <a:rPr lang="en-US" altLang="en-US"/>
              <a:t>Improperly functioning milking machines, </a:t>
            </a:r>
          </a:p>
          <a:p>
            <a:pPr eaLnBrk="1" fontAlgn="auto" hangingPunct="1">
              <a:spcAft>
                <a:spcPts val="0"/>
              </a:spcAft>
              <a:defRPr/>
            </a:pPr>
            <a:r>
              <a:rPr lang="en-US" altLang="en-US"/>
              <a:t>Poor housing conditions</a:t>
            </a:r>
          </a:p>
          <a:p>
            <a:pPr eaLnBrk="1" fontAlgn="auto" hangingPunct="1">
              <a:spcAft>
                <a:spcPts val="0"/>
              </a:spcAft>
              <a:defRPr/>
            </a:pPr>
            <a:r>
              <a:rPr lang="en-US" altLang="en-US"/>
              <a:t>Injuries caused by poor surroundings </a:t>
            </a:r>
          </a:p>
          <a:p>
            <a:pPr eaLnBrk="1" fontAlgn="auto" hangingPunct="1">
              <a:spcAft>
                <a:spcPts val="0"/>
              </a:spcAft>
              <a:defRPr/>
            </a:pPr>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4F8477A-62FD-66E6-2B02-681D23397D68}"/>
              </a:ext>
            </a:extLst>
          </p:cNvPr>
          <p:cNvSpPr>
            <a:spLocks noGrp="1" noChangeArrowheads="1"/>
          </p:cNvSpPr>
          <p:nvPr>
            <p:ph type="title"/>
          </p:nvPr>
        </p:nvSpPr>
        <p:spPr/>
        <p:txBody>
          <a:bodyPr/>
          <a:lstStyle/>
          <a:p>
            <a:pPr eaLnBrk="1" fontAlgn="auto" hangingPunct="1">
              <a:spcAft>
                <a:spcPts val="0"/>
              </a:spcAft>
              <a:defRPr/>
            </a:pPr>
            <a:r>
              <a:rPr lang="en-US" altLang="en-US"/>
              <a:t>Types of disinfectants</a:t>
            </a:r>
          </a:p>
        </p:txBody>
      </p:sp>
      <p:sp>
        <p:nvSpPr>
          <p:cNvPr id="36867" name="Rectangle 3">
            <a:extLst>
              <a:ext uri="{FF2B5EF4-FFF2-40B4-BE49-F238E27FC236}">
                <a16:creationId xmlns:a16="http://schemas.microsoft.com/office/drawing/2014/main" id="{FCB1B9CB-57AD-A17A-4D88-D4A3BF166D94}"/>
              </a:ext>
            </a:extLst>
          </p:cNvPr>
          <p:cNvSpPr>
            <a:spLocks noGrp="1" noChangeArrowheads="1"/>
          </p:cNvSpPr>
          <p:nvPr>
            <p:ph idx="1"/>
          </p:nvPr>
        </p:nvSpPr>
        <p:spPr/>
        <p:txBody>
          <a:bodyPr/>
          <a:lstStyle/>
          <a:p>
            <a:pPr marL="1035050" lvl="1" indent="-577850" eaLnBrk="1" fontAlgn="auto" hangingPunct="1">
              <a:lnSpc>
                <a:spcPct val="90000"/>
              </a:lnSpc>
              <a:spcAft>
                <a:spcPts val="0"/>
              </a:spcAft>
              <a:defRPr/>
            </a:pPr>
            <a:r>
              <a:rPr lang="en-US" altLang="en-US"/>
              <a:t>Oxidizing Agents</a:t>
            </a:r>
          </a:p>
          <a:p>
            <a:pPr marL="1409700" lvl="2" indent="-495300" eaLnBrk="1" fontAlgn="auto" hangingPunct="1">
              <a:lnSpc>
                <a:spcPct val="90000"/>
              </a:lnSpc>
              <a:spcAft>
                <a:spcPts val="0"/>
              </a:spcAft>
              <a:defRPr/>
            </a:pPr>
            <a:r>
              <a:rPr lang="en-US" altLang="en-US"/>
              <a:t>Hydrogen Peroxide-washing and cleansing wounds</a:t>
            </a:r>
          </a:p>
          <a:p>
            <a:pPr marL="1409700" lvl="2" indent="-495300" eaLnBrk="1" fontAlgn="auto" hangingPunct="1">
              <a:lnSpc>
                <a:spcPct val="90000"/>
              </a:lnSpc>
              <a:spcAft>
                <a:spcPts val="0"/>
              </a:spcAft>
              <a:defRPr/>
            </a:pPr>
            <a:r>
              <a:rPr lang="en-US" altLang="en-US"/>
              <a:t>Permanganates- antiseptic and antifungal</a:t>
            </a:r>
          </a:p>
          <a:p>
            <a:pPr marL="1035050" lvl="1" indent="-577850" eaLnBrk="1" fontAlgn="auto" hangingPunct="1">
              <a:lnSpc>
                <a:spcPct val="90000"/>
              </a:lnSpc>
              <a:spcAft>
                <a:spcPts val="0"/>
              </a:spcAft>
              <a:defRPr/>
            </a:pPr>
            <a:r>
              <a:rPr lang="en-US" altLang="en-US"/>
              <a:t>Other disinfectants</a:t>
            </a:r>
          </a:p>
          <a:p>
            <a:pPr marL="1409700" lvl="2" indent="-495300" eaLnBrk="1" fontAlgn="auto" hangingPunct="1">
              <a:lnSpc>
                <a:spcPct val="90000"/>
              </a:lnSpc>
              <a:spcAft>
                <a:spcPts val="0"/>
              </a:spcAft>
              <a:defRPr/>
            </a:pPr>
            <a:r>
              <a:rPr lang="en-US" altLang="en-US"/>
              <a:t>Quaternary ammonium compounds- good, inactivated by organic matter and soaps</a:t>
            </a:r>
          </a:p>
          <a:p>
            <a:pPr marL="1409700" lvl="2" indent="-495300" eaLnBrk="1" fontAlgn="auto" hangingPunct="1">
              <a:lnSpc>
                <a:spcPct val="90000"/>
              </a:lnSpc>
              <a:spcAft>
                <a:spcPts val="0"/>
              </a:spcAft>
              <a:defRPr/>
            </a:pPr>
            <a:r>
              <a:rPr lang="en-US" altLang="en-US"/>
              <a:t>Detergents, wetting agents, emulsifiers- non toxic to living things</a:t>
            </a:r>
          </a:p>
          <a:p>
            <a:pPr marL="1409700" lvl="2" indent="-495300" eaLnBrk="1" fontAlgn="auto" hangingPunct="1">
              <a:lnSpc>
                <a:spcPct val="90000"/>
              </a:lnSpc>
              <a:spcAft>
                <a:spcPts val="0"/>
              </a:spcAft>
              <a:defRPr/>
            </a:pPr>
            <a:r>
              <a:rPr lang="en-US" altLang="en-US"/>
              <a:t>Soaps- remove oily compounds</a:t>
            </a:r>
          </a:p>
          <a:p>
            <a:pPr marL="1409700" lvl="2" indent="-495300" eaLnBrk="1" fontAlgn="auto" hangingPunct="1">
              <a:lnSpc>
                <a:spcPct val="90000"/>
              </a:lnSpc>
              <a:spcAft>
                <a:spcPts val="0"/>
              </a:spcAft>
              <a:defRPr/>
            </a:pPr>
            <a:r>
              <a:rPr lang="en-US" altLang="en-US"/>
              <a:t>Chlorhexidine- general disinfectant- used mostly for utensils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B44FCC39-696F-9FFC-2B93-8C6709E69CC8}"/>
              </a:ext>
            </a:extLst>
          </p:cNvPr>
          <p:cNvSpPr>
            <a:spLocks noGrp="1" noChangeArrowheads="1"/>
          </p:cNvSpPr>
          <p:nvPr>
            <p:ph type="title"/>
          </p:nvPr>
        </p:nvSpPr>
        <p:spPr/>
        <p:txBody>
          <a:bodyPr/>
          <a:lstStyle/>
          <a:p>
            <a:pPr eaLnBrk="1" fontAlgn="auto" hangingPunct="1">
              <a:spcAft>
                <a:spcPts val="0"/>
              </a:spcAft>
              <a:defRPr/>
            </a:pPr>
            <a:r>
              <a:rPr lang="en-US" altLang="en-US"/>
              <a:t>Checking for mastitis</a:t>
            </a:r>
          </a:p>
        </p:txBody>
      </p:sp>
      <p:sp>
        <p:nvSpPr>
          <p:cNvPr id="410627" name="Rectangle 3">
            <a:extLst>
              <a:ext uri="{FF2B5EF4-FFF2-40B4-BE49-F238E27FC236}">
                <a16:creationId xmlns:a16="http://schemas.microsoft.com/office/drawing/2014/main" id="{E9BCE100-B783-E6F5-325C-43677F6AE9BA}"/>
              </a:ext>
            </a:extLst>
          </p:cNvPr>
          <p:cNvSpPr>
            <a:spLocks noGrp="1" noChangeArrowheads="1"/>
          </p:cNvSpPr>
          <p:nvPr>
            <p:ph idx="1"/>
          </p:nvPr>
        </p:nvSpPr>
        <p:spPr/>
        <p:txBody>
          <a:bodyPr/>
          <a:lstStyle/>
          <a:p>
            <a:pPr eaLnBrk="1" fontAlgn="auto" hangingPunct="1">
              <a:spcAft>
                <a:spcPts val="0"/>
              </a:spcAft>
              <a:defRPr/>
            </a:pPr>
            <a:r>
              <a:rPr lang="en-US" altLang="en-US"/>
              <a:t>Check usually with CMT test (California Mastitis Test.- checks for high level of somatic cells</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D9034509-7B1A-8575-58EF-DBF7144DF254}"/>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411651" name="Rectangle 3">
            <a:extLst>
              <a:ext uri="{FF2B5EF4-FFF2-40B4-BE49-F238E27FC236}">
                <a16:creationId xmlns:a16="http://schemas.microsoft.com/office/drawing/2014/main" id="{23FAB6C9-389B-2563-339A-D3B70AA96FA9}"/>
              </a:ext>
            </a:extLst>
          </p:cNvPr>
          <p:cNvSpPr>
            <a:spLocks noGrp="1" noChangeArrowheads="1"/>
          </p:cNvSpPr>
          <p:nvPr>
            <p:ph idx="1"/>
          </p:nvPr>
        </p:nvSpPr>
        <p:spPr/>
        <p:txBody>
          <a:bodyPr/>
          <a:lstStyle/>
          <a:p>
            <a:pPr eaLnBrk="1" fontAlgn="auto" hangingPunct="1">
              <a:spcAft>
                <a:spcPts val="0"/>
              </a:spcAft>
              <a:defRPr/>
            </a:pPr>
            <a:r>
              <a:rPr lang="en-US" altLang="en-US"/>
              <a:t>Heifers freshening for the first time may have some blood for a few days post freshening- normal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4EA75B5B-3DEB-FE76-B613-3E6FE543156A}"/>
              </a:ext>
            </a:extLst>
          </p:cNvPr>
          <p:cNvSpPr>
            <a:spLocks noGrp="1" noChangeArrowheads="1"/>
          </p:cNvSpPr>
          <p:nvPr>
            <p:ph type="title"/>
          </p:nvPr>
        </p:nvSpPr>
        <p:spPr/>
        <p:txBody>
          <a:bodyPr/>
          <a:lstStyle/>
          <a:p>
            <a:pPr eaLnBrk="1" fontAlgn="auto" hangingPunct="1">
              <a:spcAft>
                <a:spcPts val="0"/>
              </a:spcAft>
              <a:defRPr/>
            </a:pPr>
            <a:r>
              <a:rPr lang="en-US" altLang="en-US" sz="3800"/>
              <a:t>Intramammary infusions</a:t>
            </a:r>
            <a:br>
              <a:rPr lang="en-US" altLang="en-US" sz="3800"/>
            </a:br>
            <a:endParaRPr lang="en-US" altLang="en-US" sz="3800"/>
          </a:p>
        </p:txBody>
      </p:sp>
      <p:sp>
        <p:nvSpPr>
          <p:cNvPr id="412675" name="Rectangle 3">
            <a:extLst>
              <a:ext uri="{FF2B5EF4-FFF2-40B4-BE49-F238E27FC236}">
                <a16:creationId xmlns:a16="http://schemas.microsoft.com/office/drawing/2014/main" id="{8926ADD6-EF46-0915-C241-EA744518A1C9}"/>
              </a:ext>
            </a:extLst>
          </p:cNvPr>
          <p:cNvSpPr>
            <a:spLocks noGrp="1" noChangeArrowheads="1"/>
          </p:cNvSpPr>
          <p:nvPr>
            <p:ph idx="1"/>
          </p:nvPr>
        </p:nvSpPr>
        <p:spPr/>
        <p:txBody>
          <a:bodyPr>
            <a:normAutofit fontScale="77500" lnSpcReduction="20000"/>
          </a:bodyPr>
          <a:lstStyle/>
          <a:p>
            <a:pPr eaLnBrk="1" fontAlgn="auto" hangingPunct="1">
              <a:lnSpc>
                <a:spcPct val="90000"/>
              </a:lnSpc>
              <a:spcAft>
                <a:spcPts val="0"/>
              </a:spcAft>
              <a:defRPr/>
            </a:pPr>
            <a:r>
              <a:rPr lang="en-US" altLang="en-US"/>
              <a:t>Step by step procedure</a:t>
            </a:r>
          </a:p>
          <a:p>
            <a:pPr eaLnBrk="1" fontAlgn="auto" hangingPunct="1">
              <a:lnSpc>
                <a:spcPct val="90000"/>
              </a:lnSpc>
              <a:spcAft>
                <a:spcPts val="0"/>
              </a:spcAft>
              <a:defRPr/>
            </a:pPr>
            <a:r>
              <a:rPr lang="en-US" altLang="en-US"/>
              <a:t>The cow may be treated in the milking parlor or in another treatment area.  Milk out the udder completely into a bucket and discard the milk- completely milk out the quarter- trying to prevent dilution of the drug in a milk filled udder.</a:t>
            </a:r>
          </a:p>
          <a:p>
            <a:pPr eaLnBrk="1" fontAlgn="auto" hangingPunct="1">
              <a:lnSpc>
                <a:spcPct val="90000"/>
              </a:lnSpc>
              <a:spcAft>
                <a:spcPts val="0"/>
              </a:spcAft>
              <a:defRPr/>
            </a:pPr>
            <a:r>
              <a:rPr lang="en-US" altLang="en-US"/>
              <a:t>Clean the end of the teat.</a:t>
            </a:r>
          </a:p>
          <a:p>
            <a:pPr eaLnBrk="1" fontAlgn="auto" hangingPunct="1">
              <a:lnSpc>
                <a:spcPct val="90000"/>
              </a:lnSpc>
              <a:spcAft>
                <a:spcPts val="0"/>
              </a:spcAft>
              <a:defRPr/>
            </a:pPr>
            <a:r>
              <a:rPr lang="en-US" altLang="en-US"/>
              <a:t>Grasp the teat to be treated with the thumb and forefinger of one hand.  Use your other hand to insert the antibiotic treatment tube into the teat canal. Only put the end of the tube in 2-3 mm.</a:t>
            </a:r>
          </a:p>
          <a:p>
            <a:pPr eaLnBrk="1" fontAlgn="auto" hangingPunct="1">
              <a:lnSpc>
                <a:spcPct val="90000"/>
              </a:lnSpc>
              <a:spcAft>
                <a:spcPts val="0"/>
              </a:spcAft>
              <a:defRPr/>
            </a:pPr>
            <a:r>
              <a:rPr lang="en-US" altLang="en-US"/>
              <a:t>Once the tube is inserted inject the drug slowly into the teat..  Each tube contains one treatment for one quarter.  </a:t>
            </a:r>
          </a:p>
          <a:p>
            <a:pPr eaLnBrk="1" fontAlgn="auto" hangingPunct="1">
              <a:lnSpc>
                <a:spcPct val="90000"/>
              </a:lnSpc>
              <a:spcAft>
                <a:spcPts val="0"/>
              </a:spcAft>
              <a:defRPr/>
            </a:pPr>
            <a:r>
              <a:rPr lang="en-US" altLang="en-US"/>
              <a:t>Dip the teat with a post dip after the treatment is complete.</a:t>
            </a:r>
          </a:p>
          <a:p>
            <a:pPr eaLnBrk="1" fontAlgn="auto" hangingPunct="1">
              <a:lnSpc>
                <a:spcPct val="90000"/>
              </a:lnSpc>
              <a:spcAft>
                <a:spcPts val="0"/>
              </a:spcAft>
              <a:defRPr/>
            </a:pPr>
            <a:r>
              <a:rPr lang="en-US" altLang="en-US"/>
              <a:t>Massage the udder. </a:t>
            </a:r>
          </a:p>
          <a:p>
            <a:pPr eaLnBrk="1" fontAlgn="auto" hangingPunct="1">
              <a:lnSpc>
                <a:spcPct val="90000"/>
              </a:lnSpc>
              <a:spcAft>
                <a:spcPts val="0"/>
              </a:spcAft>
              <a:defRPr/>
            </a:pPr>
            <a:r>
              <a:rPr lang="en-US" altLang="en-US"/>
              <a:t>ID the cow treated </a:t>
            </a:r>
          </a:p>
          <a:p>
            <a:pPr eaLnBrk="1" fontAlgn="auto" hangingPunct="1">
              <a:lnSpc>
                <a:spcPct val="90000"/>
              </a:lnSpc>
              <a:spcAft>
                <a:spcPts val="0"/>
              </a:spcAft>
              <a:defRPr/>
            </a:pPr>
            <a:endParaRPr lang="en-US" altLang="en-US"/>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a:extLst>
              <a:ext uri="{FF2B5EF4-FFF2-40B4-BE49-F238E27FC236}">
                <a16:creationId xmlns:a16="http://schemas.microsoft.com/office/drawing/2014/main" id="{FCAB6C2C-9593-4DCB-1909-B362D71B4B60}"/>
              </a:ext>
            </a:extLst>
          </p:cNvPr>
          <p:cNvSpPr>
            <a:spLocks noGrp="1" noChangeArrowheads="1"/>
          </p:cNvSpPr>
          <p:nvPr>
            <p:ph type="title"/>
          </p:nvPr>
        </p:nvSpPr>
        <p:spPr/>
        <p:txBody>
          <a:bodyPr/>
          <a:lstStyle/>
          <a:p>
            <a:pPr eaLnBrk="1" fontAlgn="auto" hangingPunct="1">
              <a:spcAft>
                <a:spcPts val="0"/>
              </a:spcAft>
              <a:defRPr/>
            </a:pPr>
            <a:r>
              <a:rPr lang="en-US" altLang="en-US"/>
              <a:t>Intramammary infusion</a:t>
            </a:r>
          </a:p>
        </p:txBody>
      </p:sp>
      <p:pic>
        <p:nvPicPr>
          <p:cNvPr id="266243" name="Picture 4">
            <a:extLst>
              <a:ext uri="{FF2B5EF4-FFF2-40B4-BE49-F238E27FC236}">
                <a16:creationId xmlns:a16="http://schemas.microsoft.com/office/drawing/2014/main" id="{231F80BD-F85A-C96B-005B-F59262E57E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1828800"/>
            <a:ext cx="4343400" cy="3609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a:extLst>
              <a:ext uri="{FF2B5EF4-FFF2-40B4-BE49-F238E27FC236}">
                <a16:creationId xmlns:a16="http://schemas.microsoft.com/office/drawing/2014/main" id="{B92FD801-847F-510E-718D-6714CBBA7A30}"/>
              </a:ext>
            </a:extLst>
          </p:cNvPr>
          <p:cNvSpPr>
            <a:spLocks noGrp="1" noChangeArrowheads="1"/>
          </p:cNvSpPr>
          <p:nvPr>
            <p:ph type="title"/>
          </p:nvPr>
        </p:nvSpPr>
        <p:spPr/>
        <p:txBody>
          <a:bodyPr/>
          <a:lstStyle/>
          <a:p>
            <a:pPr eaLnBrk="1" fontAlgn="auto" hangingPunct="1">
              <a:spcAft>
                <a:spcPts val="0"/>
              </a:spcAft>
              <a:defRPr/>
            </a:pPr>
            <a:r>
              <a:rPr lang="en-US" altLang="en-US"/>
              <a:t>Downer cows-</a:t>
            </a:r>
          </a:p>
        </p:txBody>
      </p:sp>
      <p:sp>
        <p:nvSpPr>
          <p:cNvPr id="414723" name="Rectangle 3">
            <a:extLst>
              <a:ext uri="{FF2B5EF4-FFF2-40B4-BE49-F238E27FC236}">
                <a16:creationId xmlns:a16="http://schemas.microsoft.com/office/drawing/2014/main" id="{29085792-0AF6-D2E2-A2DA-C42FE32DF1B2}"/>
              </a:ext>
            </a:extLst>
          </p:cNvPr>
          <p:cNvSpPr>
            <a:spLocks noGrp="1" noChangeArrowheads="1"/>
          </p:cNvSpPr>
          <p:nvPr>
            <p:ph idx="1"/>
          </p:nvPr>
        </p:nvSpPr>
        <p:spPr/>
        <p:txBody>
          <a:bodyPr/>
          <a:lstStyle/>
          <a:p>
            <a:pPr eaLnBrk="1" fontAlgn="auto" hangingPunct="1">
              <a:spcAft>
                <a:spcPts val="0"/>
              </a:spcAft>
              <a:defRPr/>
            </a:pPr>
            <a:r>
              <a:rPr lang="en-US" altLang="en-US"/>
              <a:t>Down cows cannot get up and stand by themselves-</a:t>
            </a:r>
          </a:p>
          <a:p>
            <a:pPr eaLnBrk="1" fontAlgn="auto" hangingPunct="1">
              <a:spcAft>
                <a:spcPts val="0"/>
              </a:spcAft>
              <a:defRPr/>
            </a:pPr>
            <a:r>
              <a:rPr lang="en-US" altLang="en-US"/>
              <a:t>	Causes</a:t>
            </a:r>
          </a:p>
          <a:p>
            <a:pPr lvl="1" eaLnBrk="1" fontAlgn="auto" hangingPunct="1">
              <a:spcAft>
                <a:spcPts val="0"/>
              </a:spcAft>
              <a:defRPr/>
            </a:pPr>
            <a:r>
              <a:rPr lang="en-US" altLang="en-US"/>
              <a:t>Slipping on floor</a:t>
            </a:r>
          </a:p>
          <a:p>
            <a:pPr lvl="1" eaLnBrk="1" fontAlgn="auto" hangingPunct="1">
              <a:spcAft>
                <a:spcPts val="0"/>
              </a:spcAft>
              <a:defRPr/>
            </a:pPr>
            <a:r>
              <a:rPr lang="en-US" altLang="en-US"/>
              <a:t>Post partum paresis</a:t>
            </a:r>
          </a:p>
          <a:p>
            <a:pPr eaLnBrk="1" fontAlgn="auto" hangingPunct="1">
              <a:spcAft>
                <a:spcPts val="0"/>
              </a:spcAft>
              <a:defRPr/>
            </a:pPr>
            <a:endParaRPr lang="en-US" altLang="en-US"/>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a:extLst>
              <a:ext uri="{FF2B5EF4-FFF2-40B4-BE49-F238E27FC236}">
                <a16:creationId xmlns:a16="http://schemas.microsoft.com/office/drawing/2014/main" id="{611B257E-1FDD-35BE-A9DC-1E0B9A13F26A}"/>
              </a:ext>
            </a:extLst>
          </p:cNvPr>
          <p:cNvSpPr>
            <a:spLocks noGrp="1" noChangeArrowheads="1"/>
          </p:cNvSpPr>
          <p:nvPr>
            <p:ph type="title"/>
          </p:nvPr>
        </p:nvSpPr>
        <p:spPr/>
        <p:txBody>
          <a:bodyPr/>
          <a:lstStyle/>
          <a:p>
            <a:pPr eaLnBrk="1" fontAlgn="auto" hangingPunct="1">
              <a:spcAft>
                <a:spcPts val="0"/>
              </a:spcAft>
              <a:defRPr/>
            </a:pPr>
            <a:r>
              <a:rPr lang="en-US" altLang="en-US"/>
              <a:t>Cow lift</a:t>
            </a:r>
          </a:p>
        </p:txBody>
      </p:sp>
      <p:pic>
        <p:nvPicPr>
          <p:cNvPr id="268291" name="Picture 4">
            <a:extLst>
              <a:ext uri="{FF2B5EF4-FFF2-40B4-BE49-F238E27FC236}">
                <a16:creationId xmlns:a16="http://schemas.microsoft.com/office/drawing/2014/main" id="{0FC44EEA-F794-4703-9609-65D0088B30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78200" y="1295400"/>
            <a:ext cx="2352675"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a:extLst>
              <a:ext uri="{FF2B5EF4-FFF2-40B4-BE49-F238E27FC236}">
                <a16:creationId xmlns:a16="http://schemas.microsoft.com/office/drawing/2014/main" id="{11B24833-4E21-5286-7582-DF28D0355EC1}"/>
              </a:ext>
            </a:extLst>
          </p:cNvPr>
          <p:cNvSpPr>
            <a:spLocks noGrp="1" noChangeArrowheads="1"/>
          </p:cNvSpPr>
          <p:nvPr>
            <p:ph type="title"/>
          </p:nvPr>
        </p:nvSpPr>
        <p:spPr/>
        <p:txBody>
          <a:bodyPr/>
          <a:lstStyle/>
          <a:p>
            <a:pPr eaLnBrk="1" fontAlgn="auto" hangingPunct="1">
              <a:spcAft>
                <a:spcPts val="0"/>
              </a:spcAft>
              <a:defRPr/>
            </a:pPr>
            <a:r>
              <a:rPr lang="en-US" altLang="en-US"/>
              <a:t>Treatment</a:t>
            </a:r>
          </a:p>
        </p:txBody>
      </p:sp>
      <p:sp>
        <p:nvSpPr>
          <p:cNvPr id="416771" name="Rectangle 3">
            <a:extLst>
              <a:ext uri="{FF2B5EF4-FFF2-40B4-BE49-F238E27FC236}">
                <a16:creationId xmlns:a16="http://schemas.microsoft.com/office/drawing/2014/main" id="{68E1814E-706F-8AEB-EFBC-FF17997A536D}"/>
              </a:ext>
            </a:extLst>
          </p:cNvPr>
          <p:cNvSpPr>
            <a:spLocks noGrp="1" noChangeArrowheads="1"/>
          </p:cNvSpPr>
          <p:nvPr>
            <p:ph idx="1"/>
          </p:nvPr>
        </p:nvSpPr>
        <p:spPr/>
        <p:txBody>
          <a:bodyPr/>
          <a:lstStyle/>
          <a:p>
            <a:pPr marL="533400" indent="-533400" eaLnBrk="1" fontAlgn="auto" hangingPunct="1">
              <a:spcAft>
                <a:spcPts val="0"/>
              </a:spcAft>
              <a:defRPr/>
            </a:pPr>
            <a:r>
              <a:rPr lang="en-US" altLang="en-US"/>
              <a:t>Keep comfortable</a:t>
            </a:r>
          </a:p>
          <a:p>
            <a:pPr marL="533400" indent="-533400" eaLnBrk="1" fontAlgn="auto" hangingPunct="1">
              <a:spcAft>
                <a:spcPts val="0"/>
              </a:spcAft>
              <a:defRPr/>
            </a:pPr>
            <a:r>
              <a:rPr lang="en-US" altLang="en-US"/>
              <a:t>Keep in eternal recumbency</a:t>
            </a:r>
          </a:p>
          <a:p>
            <a:pPr marL="533400" indent="-533400" eaLnBrk="1" fontAlgn="auto" hangingPunct="1">
              <a:spcAft>
                <a:spcPts val="0"/>
              </a:spcAft>
              <a:defRPr/>
            </a:pPr>
            <a:r>
              <a:rPr lang="en-US" altLang="en-US"/>
              <a:t>Bedding/ hay</a:t>
            </a:r>
          </a:p>
          <a:p>
            <a:pPr marL="533400" indent="-533400" eaLnBrk="1" fontAlgn="auto" hangingPunct="1">
              <a:spcAft>
                <a:spcPts val="0"/>
              </a:spcAft>
              <a:defRPr/>
            </a:pPr>
            <a:r>
              <a:rPr lang="en-US" altLang="en-US"/>
              <a:t>Bring water and fluids to animal</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C6CF6699-850C-8E9F-2742-789F736E2B2B}"/>
              </a:ext>
            </a:extLst>
          </p:cNvPr>
          <p:cNvSpPr>
            <a:spLocks noGrp="1" noChangeArrowheads="1"/>
          </p:cNvSpPr>
          <p:nvPr>
            <p:ph type="title"/>
          </p:nvPr>
        </p:nvSpPr>
        <p:spPr/>
        <p:txBody>
          <a:bodyPr/>
          <a:lstStyle/>
          <a:p>
            <a:pPr eaLnBrk="1" fontAlgn="auto" hangingPunct="1">
              <a:spcAft>
                <a:spcPts val="0"/>
              </a:spcAft>
              <a:defRPr/>
            </a:pPr>
            <a:r>
              <a:rPr lang="en-US" altLang="en-US"/>
              <a:t>Removal of supernumerary teats</a:t>
            </a:r>
          </a:p>
        </p:txBody>
      </p:sp>
      <p:pic>
        <p:nvPicPr>
          <p:cNvPr id="270339" name="Picture 4">
            <a:extLst>
              <a:ext uri="{FF2B5EF4-FFF2-40B4-BE49-F238E27FC236}">
                <a16:creationId xmlns:a16="http://schemas.microsoft.com/office/drawing/2014/main" id="{7249DA06-992C-8CFB-C715-08BC06E099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7113" y="2366963"/>
            <a:ext cx="2009775" cy="3424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a:extLst>
              <a:ext uri="{FF2B5EF4-FFF2-40B4-BE49-F238E27FC236}">
                <a16:creationId xmlns:a16="http://schemas.microsoft.com/office/drawing/2014/main" id="{4C3D4CB5-8D17-2B02-EA91-6A0D27A6C6EF}"/>
              </a:ext>
            </a:extLst>
          </p:cNvPr>
          <p:cNvSpPr>
            <a:spLocks noGrp="1" noChangeArrowheads="1"/>
          </p:cNvSpPr>
          <p:nvPr>
            <p:ph type="title"/>
          </p:nvPr>
        </p:nvSpPr>
        <p:spPr/>
        <p:txBody>
          <a:bodyPr/>
          <a:lstStyle/>
          <a:p>
            <a:pPr eaLnBrk="1" fontAlgn="auto" hangingPunct="1">
              <a:spcAft>
                <a:spcPts val="0"/>
              </a:spcAft>
              <a:defRPr/>
            </a:pPr>
            <a:r>
              <a:rPr lang="en-US" altLang="en-US"/>
              <a:t>Supernumerary teats</a:t>
            </a:r>
          </a:p>
        </p:txBody>
      </p:sp>
      <p:sp>
        <p:nvSpPr>
          <p:cNvPr id="418819" name="Rectangle 3">
            <a:extLst>
              <a:ext uri="{FF2B5EF4-FFF2-40B4-BE49-F238E27FC236}">
                <a16:creationId xmlns:a16="http://schemas.microsoft.com/office/drawing/2014/main" id="{CF0EA53B-15B3-AC40-149C-ABC3BC71A7A0}"/>
              </a:ext>
            </a:extLst>
          </p:cNvPr>
          <p:cNvSpPr>
            <a:spLocks noGrp="1" noChangeArrowheads="1"/>
          </p:cNvSpPr>
          <p:nvPr>
            <p:ph idx="1"/>
          </p:nvPr>
        </p:nvSpPr>
        <p:spPr/>
        <p:txBody>
          <a:bodyPr/>
          <a:lstStyle/>
          <a:p>
            <a:pPr eaLnBrk="1" fontAlgn="auto" hangingPunct="1">
              <a:spcAft>
                <a:spcPts val="0"/>
              </a:spcAft>
              <a:defRPr/>
            </a:pPr>
            <a:r>
              <a:rPr lang="en-US" altLang="en-US"/>
              <a:t>Many calves are born with supernumerary teats- they can develop and grow just like a normal teat- problems if  develop mastitis=</a:t>
            </a:r>
          </a:p>
          <a:p>
            <a:pPr eaLnBrk="1" fontAlgn="auto" hangingPunct="1">
              <a:spcAft>
                <a:spcPts val="0"/>
              </a:spcAft>
              <a:defRPr/>
            </a:pPr>
            <a:r>
              <a:rPr lang="en-US" altLang="en-US"/>
              <a:t>Usually remove when calves or if adult remove when dryed off</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a:extLst>
              <a:ext uri="{FF2B5EF4-FFF2-40B4-BE49-F238E27FC236}">
                <a16:creationId xmlns:a16="http://schemas.microsoft.com/office/drawing/2014/main" id="{1BA21A66-3450-9F83-2645-9EC269D88324}"/>
              </a:ext>
            </a:extLst>
          </p:cNvPr>
          <p:cNvSpPr>
            <a:spLocks noGrp="1" noChangeArrowheads="1"/>
          </p:cNvSpPr>
          <p:nvPr>
            <p:ph type="title"/>
          </p:nvPr>
        </p:nvSpPr>
        <p:spPr>
          <a:xfrm>
            <a:off x="914400" y="2438400"/>
            <a:ext cx="7772400" cy="2389188"/>
          </a:xfrm>
        </p:spPr>
        <p:txBody>
          <a:bodyPr>
            <a:normAutofit fontScale="90000"/>
          </a:bodyPr>
          <a:lstStyle/>
          <a:p>
            <a:pPr eaLnBrk="1" fontAlgn="auto" hangingPunct="1">
              <a:spcAft>
                <a:spcPts val="0"/>
              </a:spcAft>
              <a:defRPr/>
            </a:pPr>
            <a:r>
              <a:rPr lang="en-US" altLang="en-US" sz="3800"/>
              <a:t>In calves- pick up rear leg and cut with a scissors as ar you can to the udder.- cut and close after removed place antiseptic on the wound.</a:t>
            </a:r>
          </a:p>
        </p:txBody>
      </p:sp>
      <p:sp>
        <p:nvSpPr>
          <p:cNvPr id="419843" name="Rectangle 3">
            <a:extLst>
              <a:ext uri="{FF2B5EF4-FFF2-40B4-BE49-F238E27FC236}">
                <a16:creationId xmlns:a16="http://schemas.microsoft.com/office/drawing/2014/main" id="{A65C09E4-9A00-825B-7ABC-E94303D62F5E}"/>
              </a:ext>
            </a:extLst>
          </p:cNvPr>
          <p:cNvSpPr>
            <a:spLocks noGrp="1" noChangeArrowheads="1"/>
          </p:cNvSpPr>
          <p:nvPr>
            <p:ph idx="1"/>
          </p:nvPr>
        </p:nvSpPr>
        <p:spPr/>
        <p:txBody>
          <a:bodyPr/>
          <a:lstStyle/>
          <a:p>
            <a:pPr eaLnBrk="1" fontAlgn="auto" hangingPunct="1">
              <a:spcAft>
                <a:spcPts val="0"/>
              </a:spcAft>
              <a:defRPr/>
            </a:pPr>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33BE5F4-B770-AACC-B7E6-6FD9DEF694C4}"/>
              </a:ext>
            </a:extLst>
          </p:cNvPr>
          <p:cNvSpPr>
            <a:spLocks noGrp="1" noChangeArrowheads="1"/>
          </p:cNvSpPr>
          <p:nvPr>
            <p:ph type="title"/>
          </p:nvPr>
        </p:nvSpPr>
        <p:spPr/>
        <p:txBody>
          <a:bodyPr/>
          <a:lstStyle/>
          <a:p>
            <a:pPr eaLnBrk="1" fontAlgn="auto" hangingPunct="1">
              <a:spcAft>
                <a:spcPts val="0"/>
              </a:spcAft>
              <a:defRPr/>
            </a:pPr>
            <a:r>
              <a:rPr lang="en-US" altLang="en-US"/>
              <a:t>Other means of sanitizing</a:t>
            </a:r>
          </a:p>
        </p:txBody>
      </p:sp>
      <p:sp>
        <p:nvSpPr>
          <p:cNvPr id="37891" name="Rectangle 3">
            <a:extLst>
              <a:ext uri="{FF2B5EF4-FFF2-40B4-BE49-F238E27FC236}">
                <a16:creationId xmlns:a16="http://schemas.microsoft.com/office/drawing/2014/main" id="{399BC229-B305-4144-B34C-DDA06736B472}"/>
              </a:ext>
            </a:extLst>
          </p:cNvPr>
          <p:cNvSpPr>
            <a:spLocks noGrp="1" noChangeArrowheads="1"/>
          </p:cNvSpPr>
          <p:nvPr>
            <p:ph idx="1"/>
          </p:nvPr>
        </p:nvSpPr>
        <p:spPr/>
        <p:txBody>
          <a:bodyPr>
            <a:normAutofit fontScale="77500" lnSpcReduction="20000"/>
          </a:bodyPr>
          <a:lstStyle/>
          <a:p>
            <a:pPr marL="609600" indent="-609600" eaLnBrk="1" fontAlgn="auto" hangingPunct="1">
              <a:spcAft>
                <a:spcPts val="0"/>
              </a:spcAft>
              <a:defRPr/>
            </a:pPr>
            <a:r>
              <a:rPr lang="en-US" altLang="en-US" sz="2400" dirty="0"/>
              <a:t>Fumigation- most effective-</a:t>
            </a:r>
          </a:p>
          <a:p>
            <a:pPr marL="990600" lvl="1" indent="-533400" eaLnBrk="1" fontAlgn="auto" hangingPunct="1">
              <a:spcAft>
                <a:spcPts val="0"/>
              </a:spcAft>
              <a:defRPr/>
            </a:pPr>
            <a:r>
              <a:rPr lang="en-US" altLang="en-US" sz="2200" dirty="0"/>
              <a:t>Airtight for 8 hours, and need thorough cleaning and allowed to air out for 48 hours before occupation.</a:t>
            </a:r>
          </a:p>
          <a:p>
            <a:pPr marL="990600" lvl="1" indent="-533400" eaLnBrk="1" fontAlgn="auto" hangingPunct="1">
              <a:spcAft>
                <a:spcPts val="0"/>
              </a:spcAft>
              <a:defRPr/>
            </a:pPr>
            <a:r>
              <a:rPr lang="en-US" altLang="en-US" sz="2200" dirty="0"/>
              <a:t>2 people</a:t>
            </a:r>
          </a:p>
          <a:p>
            <a:pPr marL="990600" lvl="1" indent="-533400" eaLnBrk="1" fontAlgn="auto" hangingPunct="1">
              <a:spcAft>
                <a:spcPts val="0"/>
              </a:spcAft>
              <a:defRPr/>
            </a:pPr>
            <a:r>
              <a:rPr lang="en-US" altLang="en-US" sz="2200" dirty="0"/>
              <a:t>Usually use potassium permanganate or formaldehyde powder</a:t>
            </a:r>
          </a:p>
          <a:p>
            <a:pPr marL="609600" indent="-609600" eaLnBrk="1" fontAlgn="auto" hangingPunct="1">
              <a:spcAft>
                <a:spcPts val="0"/>
              </a:spcAft>
              <a:defRPr/>
            </a:pPr>
            <a:r>
              <a:rPr lang="en-US" altLang="en-US" sz="2400" dirty="0"/>
              <a:t>Miscellaneous sanitation measures</a:t>
            </a:r>
          </a:p>
          <a:p>
            <a:pPr marL="990600" lvl="1" indent="-533400" eaLnBrk="1" fontAlgn="auto" hangingPunct="1">
              <a:spcAft>
                <a:spcPts val="0"/>
              </a:spcAft>
              <a:defRPr/>
            </a:pPr>
            <a:r>
              <a:rPr lang="en-US" altLang="en-US" sz="2200" dirty="0"/>
              <a:t>Get rid of dead animals</a:t>
            </a:r>
          </a:p>
          <a:p>
            <a:pPr marL="990600" lvl="1" indent="-533400" eaLnBrk="1" fontAlgn="auto" hangingPunct="1">
              <a:spcAft>
                <a:spcPts val="0"/>
              </a:spcAft>
              <a:defRPr/>
            </a:pPr>
            <a:r>
              <a:rPr lang="en-US" altLang="en-US" sz="2200" dirty="0"/>
              <a:t>Mud holes filled</a:t>
            </a:r>
          </a:p>
          <a:p>
            <a:pPr marL="990600" lvl="1" indent="-533400" eaLnBrk="1" fontAlgn="auto" hangingPunct="1">
              <a:spcAft>
                <a:spcPts val="0"/>
              </a:spcAft>
              <a:defRPr/>
            </a:pPr>
            <a:r>
              <a:rPr lang="en-US" altLang="en-US" sz="2200" dirty="0"/>
              <a:t>Adequate supply of clean, cool, fresh water</a:t>
            </a:r>
          </a:p>
          <a:p>
            <a:pPr marL="990600" lvl="1" indent="-533400" eaLnBrk="1" fontAlgn="auto" hangingPunct="1">
              <a:spcAft>
                <a:spcPts val="0"/>
              </a:spcAft>
              <a:defRPr/>
            </a:pPr>
            <a:r>
              <a:rPr lang="en-US" altLang="en-US" sz="2200" dirty="0"/>
              <a:t>Clean, clean, clean to interrupt parasite development</a:t>
            </a:r>
          </a:p>
          <a:p>
            <a:pPr marL="609600" indent="-609600" eaLnBrk="1" fontAlgn="auto" hangingPunct="1">
              <a:spcAft>
                <a:spcPts val="0"/>
              </a:spcAft>
              <a:defRPr/>
            </a:pPr>
            <a:endParaRPr lang="en-US" altLang="en-US" sz="2400" dirty="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a:extLst>
              <a:ext uri="{FF2B5EF4-FFF2-40B4-BE49-F238E27FC236}">
                <a16:creationId xmlns:a16="http://schemas.microsoft.com/office/drawing/2014/main" id="{EE99CF21-7378-0EB2-89C9-D94C60768DBD}"/>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273411" name="Picture 4">
            <a:extLst>
              <a:ext uri="{FF2B5EF4-FFF2-40B4-BE49-F238E27FC236}">
                <a16:creationId xmlns:a16="http://schemas.microsoft.com/office/drawing/2014/main" id="{C3A52927-FC13-569A-490D-1FBD394E83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1600" y="2667000"/>
            <a:ext cx="2408238" cy="228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3412" name="Picture 5">
            <a:extLst>
              <a:ext uri="{FF2B5EF4-FFF2-40B4-BE49-F238E27FC236}">
                <a16:creationId xmlns:a16="http://schemas.microsoft.com/office/drawing/2014/main" id="{75EDA13B-7094-B0D2-D7CE-9FC50C1A3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62200"/>
            <a:ext cx="20193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3EDDC6E8-D60E-DAFD-4277-5EAAC9D58872}"/>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438275" name="Rectangle 3">
            <a:extLst>
              <a:ext uri="{FF2B5EF4-FFF2-40B4-BE49-F238E27FC236}">
                <a16:creationId xmlns:a16="http://schemas.microsoft.com/office/drawing/2014/main" id="{799DB12A-DB25-BD51-1CFC-A745E5C06AAD}"/>
              </a:ext>
            </a:extLst>
          </p:cNvPr>
          <p:cNvSpPr>
            <a:spLocks noGrp="1" noChangeArrowheads="1"/>
          </p:cNvSpPr>
          <p:nvPr>
            <p:ph idx="1"/>
          </p:nvPr>
        </p:nvSpPr>
        <p:spPr/>
        <p:txBody>
          <a:bodyPr>
            <a:normAutofit fontScale="62500" lnSpcReduction="20000"/>
          </a:bodyPr>
          <a:lstStyle/>
          <a:p>
            <a:pPr eaLnBrk="1" fontAlgn="auto" hangingPunct="1">
              <a:spcAft>
                <a:spcPts val="0"/>
              </a:spcAft>
              <a:defRPr/>
            </a:pPr>
            <a:r>
              <a:rPr lang="en-US" altLang="en-US" sz="2400"/>
              <a:t>Hoof trimming- </a:t>
            </a:r>
          </a:p>
          <a:p>
            <a:pPr eaLnBrk="1" fontAlgn="auto" hangingPunct="1">
              <a:spcAft>
                <a:spcPts val="0"/>
              </a:spcAft>
              <a:defRPr/>
            </a:pPr>
            <a:r>
              <a:rPr lang="en-US" altLang="en-US" sz="2400"/>
              <a:t>Why?</a:t>
            </a:r>
          </a:p>
          <a:p>
            <a:pPr eaLnBrk="1" fontAlgn="auto" hangingPunct="1">
              <a:spcAft>
                <a:spcPts val="0"/>
              </a:spcAft>
              <a:defRPr/>
            </a:pPr>
            <a:r>
              <a:rPr lang="en-US" altLang="en-US" sz="2400"/>
              <a:t>Extends life of animal</a:t>
            </a:r>
          </a:p>
          <a:p>
            <a:pPr eaLnBrk="1" fontAlgn="auto" hangingPunct="1">
              <a:spcAft>
                <a:spcPts val="0"/>
              </a:spcAft>
              <a:defRPr/>
            </a:pPr>
            <a:r>
              <a:rPr lang="en-US" altLang="en-US" sz="2400"/>
              <a:t>Prepare animals for show</a:t>
            </a:r>
          </a:p>
          <a:p>
            <a:pPr eaLnBrk="1" fontAlgn="auto" hangingPunct="1">
              <a:spcAft>
                <a:spcPts val="0"/>
              </a:spcAft>
              <a:defRPr/>
            </a:pPr>
            <a:r>
              <a:rPr lang="en-US" altLang="en-US" sz="2400"/>
              <a:t>Correct he hoof problems of young splayfooted animals</a:t>
            </a:r>
          </a:p>
          <a:p>
            <a:pPr eaLnBrk="1" fontAlgn="auto" hangingPunct="1">
              <a:spcAft>
                <a:spcPts val="0"/>
              </a:spcAft>
              <a:defRPr/>
            </a:pPr>
            <a:r>
              <a:rPr lang="en-US" altLang="en-US" sz="2400"/>
              <a:t>Most common defect</a:t>
            </a:r>
          </a:p>
          <a:p>
            <a:pPr eaLnBrk="1" fontAlgn="auto" hangingPunct="1">
              <a:spcAft>
                <a:spcPts val="0"/>
              </a:spcAft>
              <a:defRPr/>
            </a:pPr>
            <a:r>
              <a:rPr lang="en-US" altLang="en-US" sz="2400"/>
              <a:t>	Excessive toe length</a:t>
            </a:r>
          </a:p>
          <a:p>
            <a:pPr eaLnBrk="1" fontAlgn="auto" hangingPunct="1">
              <a:spcAft>
                <a:spcPts val="0"/>
              </a:spcAft>
              <a:defRPr/>
            </a:pPr>
            <a:r>
              <a:rPr lang="en-US" altLang="en-US" sz="2400"/>
              <a:t>Leg lifting</a:t>
            </a:r>
          </a:p>
          <a:p>
            <a:pPr eaLnBrk="1" fontAlgn="auto" hangingPunct="1">
              <a:spcAft>
                <a:spcPts val="0"/>
              </a:spcAft>
              <a:defRPr/>
            </a:pPr>
            <a:r>
              <a:rPr lang="en-US" altLang="en-US" sz="2400"/>
              <a:t>	1 Safest method is manual leg lift</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3B4FC3E7-BD88-74D9-1D2E-0298B3E4F1CC}"/>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439299" name="Rectangle 3">
            <a:extLst>
              <a:ext uri="{FF2B5EF4-FFF2-40B4-BE49-F238E27FC236}">
                <a16:creationId xmlns:a16="http://schemas.microsoft.com/office/drawing/2014/main" id="{61D47356-6F72-4A2D-EA44-EC00DA3B088D}"/>
              </a:ext>
            </a:extLst>
          </p:cNvPr>
          <p:cNvSpPr>
            <a:spLocks noGrp="1" noChangeArrowheads="1"/>
          </p:cNvSpPr>
          <p:nvPr>
            <p:ph idx="1"/>
          </p:nvPr>
        </p:nvSpPr>
        <p:spPr/>
        <p:txBody>
          <a:bodyPr>
            <a:normAutofit fontScale="85000" lnSpcReduction="10000"/>
          </a:bodyPr>
          <a:lstStyle/>
          <a:p>
            <a:pPr eaLnBrk="1" fontAlgn="auto" hangingPunct="1">
              <a:spcAft>
                <a:spcPts val="0"/>
              </a:spcAft>
              <a:defRPr/>
            </a:pPr>
            <a:r>
              <a:rPr lang="en-US" altLang="en-US" sz="2400"/>
              <a:t>Method</a:t>
            </a:r>
          </a:p>
          <a:p>
            <a:pPr eaLnBrk="1" fontAlgn="auto" hangingPunct="1">
              <a:spcAft>
                <a:spcPts val="0"/>
              </a:spcAft>
              <a:defRPr/>
            </a:pPr>
            <a:r>
              <a:rPr lang="en-US" altLang="en-US" sz="2400"/>
              <a:t>Stand in front of the front leg toward the rear of the animal</a:t>
            </a:r>
          </a:p>
          <a:p>
            <a:pPr eaLnBrk="1" fontAlgn="auto" hangingPunct="1">
              <a:spcAft>
                <a:spcPts val="0"/>
              </a:spcAft>
              <a:defRPr/>
            </a:pPr>
            <a:r>
              <a:rPr lang="en-US" altLang="en-US" sz="2400"/>
              <a:t>Clasp the hands around the front leg at the fetlock joint, with the thumbs placed under the dewclaws.</a:t>
            </a:r>
          </a:p>
          <a:p>
            <a:pPr eaLnBrk="1" fontAlgn="auto" hangingPunct="1">
              <a:spcAft>
                <a:spcPts val="0"/>
              </a:spcAft>
              <a:defRPr/>
            </a:pPr>
            <a:r>
              <a:rPr lang="en-US" altLang="en-US" sz="2400"/>
              <a:t>Pull upward on the leg and dewclaws to pick up the foot.</a:t>
            </a:r>
          </a:p>
          <a:p>
            <a:pPr eaLnBrk="1" fontAlgn="auto" hangingPunct="1">
              <a:spcAft>
                <a:spcPts val="0"/>
              </a:spcAft>
              <a:defRPr/>
            </a:pPr>
            <a:r>
              <a:rPr lang="en-US" altLang="en-US" sz="2400"/>
              <a:t>Flex the leg at the, elbow and the shoulder, positioning the foot so that the trimmer can proceed.</a:t>
            </a:r>
          </a:p>
          <a:p>
            <a:pPr eaLnBrk="1" fontAlgn="auto" hangingPunct="1">
              <a:spcAft>
                <a:spcPts val="0"/>
              </a:spcAft>
              <a:defRPr/>
            </a:pPr>
            <a:endParaRPr lang="en-US" altLang="en-US" sz="240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a:extLst>
              <a:ext uri="{FF2B5EF4-FFF2-40B4-BE49-F238E27FC236}">
                <a16:creationId xmlns:a16="http://schemas.microsoft.com/office/drawing/2014/main" id="{90843DC7-79A0-CE70-3126-B337F80FDCCB}"/>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296963" name="Picture 4">
            <a:extLst>
              <a:ext uri="{FF2B5EF4-FFF2-40B4-BE49-F238E27FC236}">
                <a16:creationId xmlns:a16="http://schemas.microsoft.com/office/drawing/2014/main" id="{16C869C0-5705-1DB1-84F3-5239C81390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7750" y="2738438"/>
            <a:ext cx="1968500" cy="2681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64" name="Picture 5">
            <a:extLst>
              <a:ext uri="{FF2B5EF4-FFF2-40B4-BE49-F238E27FC236}">
                <a16:creationId xmlns:a16="http://schemas.microsoft.com/office/drawing/2014/main" id="{78833290-5361-C2B3-B0FB-8C430524D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514600"/>
            <a:ext cx="11334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13385B10-625E-4678-4E43-C3785CBD54EB}"/>
              </a:ext>
            </a:extLst>
          </p:cNvPr>
          <p:cNvSpPr>
            <a:spLocks noGrp="1" noChangeArrowheads="1"/>
          </p:cNvSpPr>
          <p:nvPr>
            <p:ph type="title"/>
          </p:nvPr>
        </p:nvSpPr>
        <p:spPr/>
        <p:txBody>
          <a:bodyPr/>
          <a:lstStyle/>
          <a:p>
            <a:pPr eaLnBrk="1" fontAlgn="auto" hangingPunct="1">
              <a:spcAft>
                <a:spcPts val="0"/>
              </a:spcAft>
              <a:defRPr/>
            </a:pPr>
            <a:r>
              <a:rPr lang="en-US" altLang="en-US" sz="3800"/>
              <a:t>Hind leg</a:t>
            </a:r>
            <a:br>
              <a:rPr lang="en-US" altLang="en-US" sz="3800"/>
            </a:br>
            <a:endParaRPr lang="en-US" altLang="en-US" sz="3800"/>
          </a:p>
        </p:txBody>
      </p:sp>
      <p:sp>
        <p:nvSpPr>
          <p:cNvPr id="441347" name="Rectangle 3">
            <a:extLst>
              <a:ext uri="{FF2B5EF4-FFF2-40B4-BE49-F238E27FC236}">
                <a16:creationId xmlns:a16="http://schemas.microsoft.com/office/drawing/2014/main" id="{94473D77-2935-AE6D-ECDB-9E7D82E934EA}"/>
              </a:ext>
            </a:extLst>
          </p:cNvPr>
          <p:cNvSpPr>
            <a:spLocks noGrp="1" noChangeArrowheads="1"/>
          </p:cNvSpPr>
          <p:nvPr>
            <p:ph idx="1"/>
          </p:nvPr>
        </p:nvSpPr>
        <p:spPr/>
        <p:txBody>
          <a:bodyPr/>
          <a:lstStyle/>
          <a:p>
            <a:pPr eaLnBrk="1" fontAlgn="auto" hangingPunct="1">
              <a:spcAft>
                <a:spcPts val="0"/>
              </a:spcAft>
              <a:defRPr/>
            </a:pPr>
            <a:r>
              <a:rPr lang="en-US" altLang="en-US"/>
              <a:t>Can be lifted manually by one person</a:t>
            </a:r>
          </a:p>
          <a:p>
            <a:pPr eaLnBrk="1" fontAlgn="auto" hangingPunct="1">
              <a:spcAft>
                <a:spcPts val="0"/>
              </a:spcAft>
              <a:defRPr/>
            </a:pPr>
            <a:r>
              <a:rPr lang="en-US" altLang="en-US"/>
              <a:t>The procedure is to stand alongside the leg, facing the rear of the animal</a:t>
            </a:r>
          </a:p>
          <a:p>
            <a:pPr eaLnBrk="1" fontAlgn="auto" hangingPunct="1">
              <a:spcAft>
                <a:spcPts val="0"/>
              </a:spcAft>
              <a:defRPr/>
            </a:pPr>
            <a:r>
              <a:rPr lang="en-US" altLang="en-US"/>
              <a:t>Place your thigh just below the stifle, grasp the foot below the dewclaws at the fetlock joint, and pull upward in the same manner as with the front foot.</a:t>
            </a:r>
          </a:p>
          <a:p>
            <a:pPr eaLnBrk="1" fontAlgn="auto" hangingPunct="1">
              <a:spcAft>
                <a:spcPts val="0"/>
              </a:spcAft>
              <a:defRPr/>
            </a:pPr>
            <a:r>
              <a:rPr lang="en-US" altLang="en-US"/>
              <a:t>With one motion, pull the leg up while flexing the fetlock.  </a:t>
            </a:r>
          </a:p>
          <a:p>
            <a:pPr eaLnBrk="1" fontAlgn="auto" hangingPunct="1">
              <a:spcAft>
                <a:spcPts val="0"/>
              </a:spcAft>
              <a:defRPr/>
            </a:pPr>
            <a:endParaRPr lang="en-US" altLang="en-US"/>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5F612CED-13AA-9D98-0723-ABE0EAEE8C95}"/>
              </a:ext>
            </a:extLst>
          </p:cNvPr>
          <p:cNvSpPr>
            <a:spLocks noGrp="1" noChangeArrowheads="1"/>
          </p:cNvSpPr>
          <p:nvPr>
            <p:ph type="title"/>
          </p:nvPr>
        </p:nvSpPr>
        <p:spPr/>
        <p:txBody>
          <a:bodyPr/>
          <a:lstStyle/>
          <a:p>
            <a:pPr eaLnBrk="1" fontAlgn="auto" hangingPunct="1">
              <a:spcAft>
                <a:spcPts val="0"/>
              </a:spcAft>
              <a:defRPr/>
            </a:pPr>
            <a:r>
              <a:rPr lang="en-US" altLang="en-US"/>
              <a:t>Lifting up rear leg</a:t>
            </a:r>
          </a:p>
        </p:txBody>
      </p:sp>
      <p:pic>
        <p:nvPicPr>
          <p:cNvPr id="299011" name="Picture 4">
            <a:extLst>
              <a:ext uri="{FF2B5EF4-FFF2-40B4-BE49-F238E27FC236}">
                <a16:creationId xmlns:a16="http://schemas.microsoft.com/office/drawing/2014/main" id="{73DCC256-A68A-EB44-8175-5EA6CDAEAE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3650" y="3125788"/>
            <a:ext cx="1536700" cy="1906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a:extLst>
              <a:ext uri="{FF2B5EF4-FFF2-40B4-BE49-F238E27FC236}">
                <a16:creationId xmlns:a16="http://schemas.microsoft.com/office/drawing/2014/main" id="{A2CC51AB-8561-BB86-859E-96F9C7E53E15}"/>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300035" name="Picture 4">
            <a:extLst>
              <a:ext uri="{FF2B5EF4-FFF2-40B4-BE49-F238E27FC236}">
                <a16:creationId xmlns:a16="http://schemas.microsoft.com/office/drawing/2014/main" id="{1690D4FD-4B80-AB23-508F-B2EE8DCFE2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2413" y="3024188"/>
            <a:ext cx="1019175" cy="2109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0036" name="Picture 5">
            <a:extLst>
              <a:ext uri="{FF2B5EF4-FFF2-40B4-BE49-F238E27FC236}">
                <a16:creationId xmlns:a16="http://schemas.microsoft.com/office/drawing/2014/main" id="{BA473F5D-0261-BE60-1F21-62A84CC19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895600"/>
            <a:ext cx="15525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7" name="Picture 6">
            <a:extLst>
              <a:ext uri="{FF2B5EF4-FFF2-40B4-BE49-F238E27FC236}">
                <a16:creationId xmlns:a16="http://schemas.microsoft.com/office/drawing/2014/main" id="{EA73539E-30A4-777A-3444-4865009AE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819400"/>
            <a:ext cx="18383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374CF557-E46C-2FC2-BBCA-84E10C1B91D5}"/>
              </a:ext>
            </a:extLst>
          </p:cNvPr>
          <p:cNvSpPr>
            <a:spLocks noGrp="1" noChangeArrowheads="1"/>
          </p:cNvSpPr>
          <p:nvPr>
            <p:ph type="title"/>
          </p:nvPr>
        </p:nvSpPr>
        <p:spPr/>
        <p:txBody>
          <a:bodyPr/>
          <a:lstStyle/>
          <a:p>
            <a:pPr eaLnBrk="1" fontAlgn="auto" hangingPunct="1">
              <a:spcAft>
                <a:spcPts val="0"/>
              </a:spcAft>
              <a:defRPr/>
            </a:pPr>
            <a:r>
              <a:rPr lang="en-US" altLang="en-US"/>
              <a:t>Treatment of hoof rot</a:t>
            </a:r>
          </a:p>
        </p:txBody>
      </p:sp>
      <p:pic>
        <p:nvPicPr>
          <p:cNvPr id="301059" name="Picture 4">
            <a:extLst>
              <a:ext uri="{FF2B5EF4-FFF2-40B4-BE49-F238E27FC236}">
                <a16:creationId xmlns:a16="http://schemas.microsoft.com/office/drawing/2014/main" id="{8559F997-E278-89B9-90AD-12A0DEFAEB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05188" y="2774950"/>
            <a:ext cx="2333625" cy="2608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76EE5-E07F-0587-F6E3-AC791C1C2D7F}"/>
              </a:ext>
            </a:extLst>
          </p:cNvPr>
          <p:cNvSpPr>
            <a:spLocks noGrp="1"/>
          </p:cNvSpPr>
          <p:nvPr>
            <p:ph type="title"/>
          </p:nvPr>
        </p:nvSpPr>
        <p:spPr/>
        <p:txBody>
          <a:bodyPr/>
          <a:lstStyle/>
          <a:p>
            <a:pPr eaLnBrk="1" fontAlgn="auto" hangingPunct="1">
              <a:spcAft>
                <a:spcPts val="0"/>
              </a:spcAft>
              <a:defRPr/>
            </a:pPr>
            <a:r>
              <a:rPr lang="en-US" dirty="0"/>
              <a:t>Key risks along the value chain and mitigation</a:t>
            </a:r>
          </a:p>
        </p:txBody>
      </p:sp>
      <p:graphicFrame>
        <p:nvGraphicFramePr>
          <p:cNvPr id="4" name="Content Placeholder 3">
            <a:extLst>
              <a:ext uri="{FF2B5EF4-FFF2-40B4-BE49-F238E27FC236}">
                <a16:creationId xmlns:a16="http://schemas.microsoft.com/office/drawing/2014/main" id="{DF732364-1B9E-478C-6EA3-5FD5A71643DF}"/>
              </a:ext>
            </a:extLst>
          </p:cNvPr>
          <p:cNvGraphicFramePr>
            <a:graphicFrameLocks noGrp="1"/>
          </p:cNvGraphicFramePr>
          <p:nvPr>
            <p:ph idx="1"/>
          </p:nvPr>
        </p:nvGraphicFramePr>
        <p:xfrm>
          <a:off x="990600" y="2093913"/>
          <a:ext cx="7086600" cy="3773488"/>
        </p:xfrm>
        <a:graphic>
          <a:graphicData uri="http://schemas.openxmlformats.org/drawingml/2006/table">
            <a:tbl>
              <a:tblPr/>
              <a:tblGrid>
                <a:gridCol w="2362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176419">
                <a:tc>
                  <a:txBody>
                    <a:bodyPr/>
                    <a:lstStyle/>
                    <a:p>
                      <a:pPr fontAlgn="t"/>
                      <a:r>
                        <a:rPr lang="en-US" sz="800">
                          <a:effectLst/>
                        </a:rPr>
                        <a:t>Value Chain Actions</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800">
                          <a:effectLst/>
                        </a:rPr>
                        <a:t>Key Risks and Challenges</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800">
                          <a:effectLst/>
                        </a:rPr>
                        <a:t>Mitigation Measures</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r h="931007">
                <a:tc rowSpan="3">
                  <a:txBody>
                    <a:bodyPr/>
                    <a:lstStyle/>
                    <a:p>
                      <a:pPr fontAlgn="t"/>
                      <a:r>
                        <a:rPr lang="en-US" sz="800">
                          <a:effectLst/>
                        </a:rPr>
                        <a:t>Input Supply</a:t>
                      </a:r>
                    </a:p>
                    <a:p>
                      <a:pPr fontAlgn="t"/>
                      <a:r>
                        <a:rPr lang="en-US" sz="800">
                          <a:effectLst/>
                        </a:rPr>
                        <a:t> </a:t>
                      </a:r>
                    </a:p>
                    <a:p>
                      <a:pPr fontAlgn="t"/>
                      <a:r>
                        <a:rPr lang="en-US" sz="800">
                          <a:effectLst/>
                        </a:rPr>
                        <a:t> </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800">
                          <a:effectLst/>
                        </a:rPr>
                        <a:t>Inadequate quality breeding stock</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800">
                          <a:effectLst/>
                        </a:rPr>
                        <a:t>Resource MoFA Cattle breeding stations to produce more breeding stock.</a:t>
                      </a:r>
                    </a:p>
                    <a:p>
                      <a:pPr fontAlgn="t">
                        <a:buFont typeface="Arial" panose="020B0604020202020204" pitchFamily="34" charset="0"/>
                        <a:buChar char="•"/>
                      </a:pPr>
                      <a:r>
                        <a:rPr lang="en-US" sz="800">
                          <a:effectLst/>
                        </a:rPr>
                        <a:t>Encourage private sector to set up breeder farms.</a:t>
                      </a:r>
                    </a:p>
                    <a:p>
                      <a:pPr fontAlgn="t">
                        <a:buFont typeface="Arial" panose="020B0604020202020204" pitchFamily="34" charset="0"/>
                        <a:buChar char="•"/>
                      </a:pPr>
                      <a:r>
                        <a:rPr lang="en-US" sz="800">
                          <a:effectLst/>
                        </a:rPr>
                        <a:t>Encourage the use of Artificial Insemination.</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1"/>
                  </a:ext>
                </a:extLst>
              </a:tr>
              <a:tr h="804051">
                <a:tc vMerge="1">
                  <a:txBody>
                    <a:bodyPr/>
                    <a:lstStyle/>
                    <a:p>
                      <a:endParaRPr lang="en-US"/>
                    </a:p>
                  </a:txBody>
                  <a:tcPr/>
                </a:tc>
                <a:tc>
                  <a:txBody>
                    <a:bodyPr/>
                    <a:lstStyle/>
                    <a:p>
                      <a:pPr fontAlgn="t"/>
                      <a:r>
                        <a:rPr lang="en-US" sz="800">
                          <a:effectLst/>
                        </a:rPr>
                        <a:t>Limited access to prepared feed (concentrate)</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800" dirty="0">
                          <a:effectLst/>
                        </a:rPr>
                        <a:t>Provide required feed formula for Feed Millers. </a:t>
                      </a:r>
                    </a:p>
                    <a:p>
                      <a:pPr fontAlgn="t">
                        <a:buFont typeface="Arial" panose="020B0604020202020204" pitchFamily="34" charset="0"/>
                        <a:buChar char="•"/>
                      </a:pPr>
                      <a:r>
                        <a:rPr lang="en-US" sz="800" dirty="0">
                          <a:effectLst/>
                        </a:rPr>
                        <a:t>Train farmers on the use of cattle feed (concentrate)</a:t>
                      </a:r>
                    </a:p>
                    <a:p>
                      <a:pPr fontAlgn="t">
                        <a:buFont typeface="Arial" panose="020B0604020202020204" pitchFamily="34" charset="0"/>
                        <a:buChar char="•"/>
                      </a:pPr>
                      <a:r>
                        <a:rPr lang="en-US" sz="800" dirty="0">
                          <a:effectLst/>
                        </a:rPr>
                        <a:t>Facilitate development of entrepreneurs in input sector</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2"/>
                  </a:ext>
                </a:extLst>
              </a:tr>
              <a:tr h="1184916">
                <a:tc vMerge="1">
                  <a:txBody>
                    <a:bodyPr/>
                    <a:lstStyle/>
                    <a:p>
                      <a:endParaRPr lang="en-US"/>
                    </a:p>
                  </a:txBody>
                  <a:tcPr/>
                </a:tc>
                <a:tc>
                  <a:txBody>
                    <a:bodyPr/>
                    <a:lstStyle/>
                    <a:p>
                      <a:pPr fontAlgn="t"/>
                      <a:r>
                        <a:rPr lang="en-US" sz="800">
                          <a:effectLst/>
                        </a:rPr>
                        <a:t>Limited access to Veterinary drugs and services</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800">
                          <a:effectLst/>
                        </a:rPr>
                        <a:t>Private Veterinary services clinics and laboratories should be encouraged</a:t>
                      </a:r>
                    </a:p>
                    <a:p>
                      <a:pPr fontAlgn="t">
                        <a:buFont typeface="Arial" panose="020B0604020202020204" pitchFamily="34" charset="0"/>
                        <a:buChar char="•"/>
                      </a:pPr>
                      <a:r>
                        <a:rPr lang="en-US" sz="800">
                          <a:effectLst/>
                        </a:rPr>
                        <a:t>License Veterinary technicians to operate drug shops in various communities</a:t>
                      </a:r>
                    </a:p>
                    <a:p>
                      <a:pPr fontAlgn="t">
                        <a:buFont typeface="Arial" panose="020B0604020202020204" pitchFamily="34" charset="0"/>
                        <a:buChar char="•"/>
                      </a:pPr>
                      <a:r>
                        <a:rPr lang="en-US" sz="800">
                          <a:effectLst/>
                        </a:rPr>
                        <a:t>Farmers could form cooperatives to buy inputs in bulk to store for regular supply to members.</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3"/>
                  </a:ext>
                </a:extLst>
              </a:tr>
              <a:tr h="677095">
                <a:tc>
                  <a:txBody>
                    <a:bodyPr/>
                    <a:lstStyle/>
                    <a:p>
                      <a:pPr fontAlgn="t"/>
                      <a:r>
                        <a:rPr lang="en-US" sz="800">
                          <a:effectLst/>
                        </a:rPr>
                        <a:t>Finance</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800">
                          <a:effectLst/>
                        </a:rPr>
                        <a:t>Inadequate capital   </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800" dirty="0">
                          <a:effectLst/>
                        </a:rPr>
                        <a:t>Provide easy access to finance to farmers for purchase of inputs and other related services. </a:t>
                      </a:r>
                    </a:p>
                    <a:p>
                      <a:pPr fontAlgn="t">
                        <a:buFont typeface="Arial" panose="020B0604020202020204" pitchFamily="34" charset="0"/>
                        <a:buChar char="•"/>
                      </a:pPr>
                      <a:r>
                        <a:rPr lang="en-US" sz="800" dirty="0">
                          <a:effectLst/>
                        </a:rPr>
                        <a:t>Encourage farmers to use Equity  capital instead of credit. </a:t>
                      </a:r>
                    </a:p>
                  </a:txBody>
                  <a:tcPr marL="38475" marR="38475" marT="19233" marB="1923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9032430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996E3D3-AF0E-8A37-20EC-A0FFE0FF9DBF}"/>
              </a:ext>
            </a:extLst>
          </p:cNvPr>
          <p:cNvGraphicFramePr>
            <a:graphicFrameLocks noGrp="1"/>
          </p:cNvGraphicFramePr>
          <p:nvPr>
            <p:ph idx="1"/>
          </p:nvPr>
        </p:nvGraphicFramePr>
        <p:xfrm>
          <a:off x="1143000" y="609600"/>
          <a:ext cx="7086600" cy="5181600"/>
        </p:xfrm>
        <a:graphic>
          <a:graphicData uri="http://schemas.openxmlformats.org/drawingml/2006/table">
            <a:tbl>
              <a:tblPr/>
              <a:tblGrid>
                <a:gridCol w="2362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709809">
                <a:tc rowSpan="4">
                  <a:txBody>
                    <a:bodyPr/>
                    <a:lstStyle/>
                    <a:p>
                      <a:pPr fontAlgn="t"/>
                      <a:r>
                        <a:rPr lang="en-US" sz="900">
                          <a:effectLst/>
                        </a:rPr>
                        <a:t>Production</a:t>
                      </a:r>
                    </a:p>
                  </a:txBody>
                  <a:tcPr marL="46907" marR="46907" marT="23454" marB="2345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900">
                          <a:effectLst/>
                        </a:rPr>
                        <a:t>Inadequate access to production and dairy technologies.</a:t>
                      </a:r>
                    </a:p>
                  </a:txBody>
                  <a:tcPr marL="46907" marR="46907" marT="23454" marB="2345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900">
                          <a:effectLst/>
                        </a:rPr>
                        <a:t>Dissemination of production technologies through electronic means</a:t>
                      </a:r>
                    </a:p>
                  </a:txBody>
                  <a:tcPr marL="46907" marR="46907" marT="23454" marB="2345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r h="1774520">
                <a:tc vMerge="1">
                  <a:txBody>
                    <a:bodyPr/>
                    <a:lstStyle/>
                    <a:p>
                      <a:endParaRPr lang="en-US"/>
                    </a:p>
                  </a:txBody>
                  <a:tcPr/>
                </a:tc>
                <a:tc>
                  <a:txBody>
                    <a:bodyPr/>
                    <a:lstStyle/>
                    <a:p>
                      <a:pPr fontAlgn="t"/>
                      <a:r>
                        <a:rPr lang="en-US" sz="900" dirty="0">
                          <a:effectLst/>
                        </a:rPr>
                        <a:t>Inadequate grazing land and unavailability of pastures during dry season</a:t>
                      </a:r>
                    </a:p>
                    <a:p>
                      <a:pPr fontAlgn="t"/>
                      <a:r>
                        <a:rPr lang="en-US" sz="900" dirty="0">
                          <a:effectLst/>
                        </a:rPr>
                        <a:t> </a:t>
                      </a:r>
                    </a:p>
                  </a:txBody>
                  <a:tcPr marL="46907" marR="46907" marT="23454" marB="2345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900">
                          <a:effectLst/>
                        </a:rPr>
                        <a:t>Train farmers on conservation, preservation and utilization of agro-by-products for dry season feeding.</a:t>
                      </a:r>
                    </a:p>
                    <a:p>
                      <a:pPr fontAlgn="t">
                        <a:buFont typeface="Arial" panose="020B0604020202020204" pitchFamily="34" charset="0"/>
                        <a:buChar char="•"/>
                      </a:pPr>
                      <a:r>
                        <a:rPr lang="en-US" sz="900">
                          <a:effectLst/>
                        </a:rPr>
                        <a:t>Establish fodder banks with leguminous trees such as Gliricidia, Leucaena etc. for dry season feeding.</a:t>
                      </a:r>
                    </a:p>
                  </a:txBody>
                  <a:tcPr marL="46907" marR="46907" marT="23454" marB="2345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1"/>
                  </a:ext>
                </a:extLst>
              </a:tr>
              <a:tr h="922751">
                <a:tc vMerge="1">
                  <a:txBody>
                    <a:bodyPr/>
                    <a:lstStyle/>
                    <a:p>
                      <a:endParaRPr lang="en-US"/>
                    </a:p>
                  </a:txBody>
                  <a:tcPr/>
                </a:tc>
                <a:tc>
                  <a:txBody>
                    <a:bodyPr/>
                    <a:lstStyle/>
                    <a:p>
                      <a:pPr fontAlgn="t"/>
                      <a:r>
                        <a:rPr lang="en-US" sz="900">
                          <a:effectLst/>
                        </a:rPr>
                        <a:t>Low productivity (milk and beef)</a:t>
                      </a:r>
                    </a:p>
                  </a:txBody>
                  <a:tcPr marL="46907" marR="46907" marT="23454" marB="2345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900">
                          <a:effectLst/>
                        </a:rPr>
                        <a:t>Introduce and facilitate adoption of high yielding crossbred cattle for both milk and beef production. </a:t>
                      </a:r>
                    </a:p>
                  </a:txBody>
                  <a:tcPr marL="46907" marR="46907" marT="23454" marB="2345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2"/>
                  </a:ext>
                </a:extLst>
              </a:tr>
              <a:tr h="1774520">
                <a:tc vMerge="1">
                  <a:txBody>
                    <a:bodyPr/>
                    <a:lstStyle/>
                    <a:p>
                      <a:endParaRPr lang="en-US"/>
                    </a:p>
                  </a:txBody>
                  <a:tcPr/>
                </a:tc>
                <a:tc>
                  <a:txBody>
                    <a:bodyPr/>
                    <a:lstStyle/>
                    <a:p>
                      <a:pPr fontAlgn="t"/>
                      <a:r>
                        <a:rPr lang="en-US" sz="900">
                          <a:effectLst/>
                        </a:rPr>
                        <a:t>High diseases incidence.</a:t>
                      </a:r>
                    </a:p>
                  </a:txBody>
                  <a:tcPr marL="46907" marR="46907" marT="23454" marB="2345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900" dirty="0">
                          <a:effectLst/>
                        </a:rPr>
                        <a:t>Train farmers on good animal husbandry practices/ health management and ensure strict adherence to biosecurity measures.</a:t>
                      </a:r>
                    </a:p>
                    <a:p>
                      <a:pPr fontAlgn="t">
                        <a:buFont typeface="Arial" panose="020B0604020202020204" pitchFamily="34" charset="0"/>
                        <a:buChar char="•"/>
                      </a:pPr>
                      <a:r>
                        <a:rPr lang="en-US" sz="900" dirty="0">
                          <a:effectLst/>
                        </a:rPr>
                        <a:t>Encourage and support research in the use of </a:t>
                      </a:r>
                      <a:r>
                        <a:rPr lang="en-US" sz="900" dirty="0" err="1">
                          <a:effectLst/>
                        </a:rPr>
                        <a:t>ethno</a:t>
                      </a:r>
                      <a:r>
                        <a:rPr lang="en-US" sz="900" dirty="0">
                          <a:effectLst/>
                        </a:rPr>
                        <a:t> veterinary </a:t>
                      </a:r>
                      <a:r>
                        <a:rPr lang="en-US" sz="900" dirty="0" err="1">
                          <a:effectLst/>
                        </a:rPr>
                        <a:t>medici</a:t>
                      </a:r>
                      <a:endParaRPr lang="en-US" sz="900" dirty="0">
                        <a:effectLst/>
                      </a:endParaRPr>
                    </a:p>
                  </a:txBody>
                  <a:tcPr marL="46907" marR="46907" marT="23454" marB="23454">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45494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3028AF1-ADB4-3341-394A-C1FC6F68FA9A}"/>
              </a:ext>
            </a:extLst>
          </p:cNvPr>
          <p:cNvSpPr>
            <a:spLocks noGrp="1" noChangeArrowheads="1"/>
          </p:cNvSpPr>
          <p:nvPr>
            <p:ph type="title"/>
          </p:nvPr>
        </p:nvSpPr>
        <p:spPr/>
        <p:txBody>
          <a:bodyPr/>
          <a:lstStyle/>
          <a:p>
            <a:pPr eaLnBrk="1" fontAlgn="auto" hangingPunct="1">
              <a:spcAft>
                <a:spcPts val="0"/>
              </a:spcAft>
              <a:defRPr/>
            </a:pPr>
            <a:r>
              <a:rPr lang="en-US" altLang="en-US"/>
              <a:t>Drugs</a:t>
            </a:r>
          </a:p>
        </p:txBody>
      </p:sp>
      <p:sp>
        <p:nvSpPr>
          <p:cNvPr id="38915" name="Rectangle 3">
            <a:extLst>
              <a:ext uri="{FF2B5EF4-FFF2-40B4-BE49-F238E27FC236}">
                <a16:creationId xmlns:a16="http://schemas.microsoft.com/office/drawing/2014/main" id="{2CD26E9B-27AB-921E-E6CF-7A8DE61F240D}"/>
              </a:ext>
            </a:extLst>
          </p:cNvPr>
          <p:cNvSpPr>
            <a:spLocks noGrp="1" noChangeArrowheads="1"/>
          </p:cNvSpPr>
          <p:nvPr>
            <p:ph idx="1"/>
          </p:nvPr>
        </p:nvSpPr>
        <p:spPr/>
        <p:txBody>
          <a:bodyPr/>
          <a:lstStyle/>
          <a:p>
            <a:pPr eaLnBrk="1" fontAlgn="auto" hangingPunct="1">
              <a:spcAft>
                <a:spcPts val="0"/>
              </a:spcAft>
              <a:defRPr/>
            </a:pPr>
            <a:r>
              <a:rPr lang="en-US" altLang="en-US"/>
              <a:t>Types of drugs used by veterinarians</a:t>
            </a:r>
          </a:p>
          <a:p>
            <a:pPr eaLnBrk="1" fontAlgn="auto" hangingPunct="1">
              <a:spcAft>
                <a:spcPts val="0"/>
              </a:spcAft>
              <a:defRPr/>
            </a:pPr>
            <a:r>
              <a:rPr lang="en-US" altLang="en-US"/>
              <a:t>Pharmaceuticals-treatment</a:t>
            </a:r>
          </a:p>
          <a:p>
            <a:pPr eaLnBrk="1" fontAlgn="auto" hangingPunct="1">
              <a:spcAft>
                <a:spcPts val="0"/>
              </a:spcAft>
              <a:defRPr/>
            </a:pPr>
            <a:r>
              <a:rPr lang="en-US" altLang="en-US"/>
              <a:t>Biologicals-prevention</a:t>
            </a:r>
          </a:p>
          <a:p>
            <a:pPr eaLnBrk="1" fontAlgn="auto" hangingPunct="1">
              <a:spcAft>
                <a:spcPts val="0"/>
              </a:spcAft>
              <a:defRPr/>
            </a:pPr>
            <a:endParaRPr lang="en-US" altLang="en-US"/>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C12B4535-2E99-70C1-8058-4B11F3179469}"/>
              </a:ext>
            </a:extLst>
          </p:cNvPr>
          <p:cNvGraphicFramePr>
            <a:graphicFrameLocks noGrp="1"/>
          </p:cNvGraphicFramePr>
          <p:nvPr>
            <p:ph idx="1"/>
          </p:nvPr>
        </p:nvGraphicFramePr>
        <p:xfrm>
          <a:off x="990600" y="609600"/>
          <a:ext cx="7315200" cy="5715001"/>
        </p:xfrm>
        <a:graphic>
          <a:graphicData uri="http://schemas.openxmlformats.org/drawingml/2006/table">
            <a:tbl>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921567">
                <a:tc rowSpan="4">
                  <a:txBody>
                    <a:bodyPr/>
                    <a:lstStyle/>
                    <a:p>
                      <a:pPr fontAlgn="t"/>
                      <a:r>
                        <a:rPr lang="en-US" sz="1100">
                          <a:effectLst/>
                        </a:rPr>
                        <a:t>Marketing</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100">
                          <a:effectLst/>
                        </a:rPr>
                        <a:t>Poor access to market information and transportation.</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100">
                          <a:effectLst/>
                        </a:rPr>
                        <a:t>Promote market information through MoFA E-agriculture and other electronic media sources. </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r h="921567">
                <a:tc vMerge="1">
                  <a:txBody>
                    <a:bodyPr/>
                    <a:lstStyle/>
                    <a:p>
                      <a:endParaRPr lang="en-US"/>
                    </a:p>
                  </a:txBody>
                  <a:tcPr/>
                </a:tc>
                <a:tc>
                  <a:txBody>
                    <a:bodyPr/>
                    <a:lstStyle/>
                    <a:p>
                      <a:pPr fontAlgn="t"/>
                      <a:r>
                        <a:rPr lang="en-US" sz="1100">
                          <a:effectLst/>
                        </a:rPr>
                        <a:t>Consumers not willing to pay for quality beef and dairy milk </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100">
                          <a:effectLst/>
                        </a:rPr>
                        <a:t>Create awareness among customer on safe and  quality beef and dairy milk.   </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1"/>
                  </a:ext>
                </a:extLst>
              </a:tr>
              <a:tr h="1475150">
                <a:tc vMerge="1">
                  <a:txBody>
                    <a:bodyPr/>
                    <a:lstStyle/>
                    <a:p>
                      <a:endParaRPr lang="en-US"/>
                    </a:p>
                  </a:txBody>
                  <a:tcPr/>
                </a:tc>
                <a:tc>
                  <a:txBody>
                    <a:bodyPr/>
                    <a:lstStyle/>
                    <a:p>
                      <a:pPr fontAlgn="t"/>
                      <a:r>
                        <a:rPr lang="en-US" sz="1100" dirty="0">
                          <a:effectLst/>
                        </a:rPr>
                        <a:t>Inadequate hygienic milk and beef retail points. </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100">
                          <a:effectLst/>
                        </a:rPr>
                        <a:t>Develop hygienic retail shops for milk and beef </a:t>
                      </a:r>
                    </a:p>
                    <a:p>
                      <a:pPr fontAlgn="t">
                        <a:buFont typeface="Arial" panose="020B0604020202020204" pitchFamily="34" charset="0"/>
                        <a:buChar char="•"/>
                      </a:pPr>
                      <a:r>
                        <a:rPr lang="en-US" sz="1100">
                          <a:effectLst/>
                        </a:rPr>
                        <a:t>Promote investment into dairy milk, meat processing and packaging.</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2"/>
                  </a:ext>
                </a:extLst>
              </a:tr>
              <a:tr h="1475150">
                <a:tc vMerge="1">
                  <a:txBody>
                    <a:bodyPr/>
                    <a:lstStyle/>
                    <a:p>
                      <a:endParaRPr lang="en-US"/>
                    </a:p>
                  </a:txBody>
                  <a:tcPr/>
                </a:tc>
                <a:tc>
                  <a:txBody>
                    <a:bodyPr/>
                    <a:lstStyle/>
                    <a:p>
                      <a:pPr fontAlgn="t"/>
                      <a:r>
                        <a:rPr lang="en-US" sz="1100">
                          <a:effectLst/>
                        </a:rPr>
                        <a:t>Lack of appropriate transport facilities for carting live animals and meat/milk.</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100">
                          <a:effectLst/>
                        </a:rPr>
                        <a:t>Encourage transporters to invest in appropriate  transport   facilities for carting live animals, beef and fresh milk. </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3"/>
                  </a:ext>
                </a:extLst>
              </a:tr>
              <a:tr h="921567">
                <a:tc>
                  <a:txBody>
                    <a:bodyPr/>
                    <a:lstStyle/>
                    <a:p>
                      <a:pPr fontAlgn="t"/>
                      <a:r>
                        <a:rPr lang="en-US" sz="1100">
                          <a:effectLst/>
                        </a:rPr>
                        <a:t> </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100">
                          <a:effectLst/>
                        </a:rPr>
                        <a:t>Limited enforcement of standard prizing system for live animals and fresh milk.</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100" dirty="0">
                          <a:effectLst/>
                        </a:rPr>
                        <a:t>Encourage selling of live animals and fresh </a:t>
                      </a:r>
                    </a:p>
                  </a:txBody>
                  <a:tcPr marL="55230" marR="55230" marT="27615" marB="27615">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4630348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11B4BE-C778-9D41-93FF-7E8F4CFA52D2}"/>
              </a:ext>
            </a:extLst>
          </p:cNvPr>
          <p:cNvGraphicFramePr>
            <a:graphicFrameLocks noGrp="1"/>
          </p:cNvGraphicFramePr>
          <p:nvPr/>
        </p:nvGraphicFramePr>
        <p:xfrm>
          <a:off x="1095375" y="1143000"/>
          <a:ext cx="6953250" cy="4683125"/>
        </p:xfrm>
        <a:graphic>
          <a:graphicData uri="http://schemas.openxmlformats.org/drawingml/2006/table">
            <a:tbl>
              <a:tblPr/>
              <a:tblGrid>
                <a:gridCol w="2317750">
                  <a:extLst>
                    <a:ext uri="{9D8B030D-6E8A-4147-A177-3AD203B41FA5}">
                      <a16:colId xmlns:a16="http://schemas.microsoft.com/office/drawing/2014/main" val="20000"/>
                    </a:ext>
                  </a:extLst>
                </a:gridCol>
                <a:gridCol w="2317750">
                  <a:extLst>
                    <a:ext uri="{9D8B030D-6E8A-4147-A177-3AD203B41FA5}">
                      <a16:colId xmlns:a16="http://schemas.microsoft.com/office/drawing/2014/main" val="20001"/>
                    </a:ext>
                  </a:extLst>
                </a:gridCol>
                <a:gridCol w="2317750">
                  <a:extLst>
                    <a:ext uri="{9D8B030D-6E8A-4147-A177-3AD203B41FA5}">
                      <a16:colId xmlns:a16="http://schemas.microsoft.com/office/drawing/2014/main" val="20002"/>
                    </a:ext>
                  </a:extLst>
                </a:gridCol>
              </a:tblGrid>
              <a:tr h="617874">
                <a:tc rowSpan="2">
                  <a:txBody>
                    <a:bodyPr/>
                    <a:lstStyle/>
                    <a:p>
                      <a:pPr fontAlgn="t"/>
                      <a:r>
                        <a:rPr lang="en-US" sz="1300">
                          <a:effectLst/>
                        </a:rPr>
                        <a:t>Processing</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Outdate technology at Abattoirs</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300">
                          <a:effectLst/>
                        </a:rPr>
                        <a:t>Re-tool and modernized Abattoirs</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0"/>
                  </a:ext>
                </a:extLst>
              </a:tr>
              <a:tr h="883500">
                <a:tc vMerge="1">
                  <a:txBody>
                    <a:bodyPr/>
                    <a:lstStyle/>
                    <a:p>
                      <a:endParaRPr lang="en-US"/>
                    </a:p>
                  </a:txBody>
                  <a:tcPr/>
                </a:tc>
                <a:tc>
                  <a:txBody>
                    <a:bodyPr/>
                    <a:lstStyle/>
                    <a:p>
                      <a:pPr fontAlgn="t"/>
                      <a:r>
                        <a:rPr lang="en-US" sz="1300">
                          <a:effectLst/>
                        </a:rPr>
                        <a:t>Inadequate number of abattoirs.</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300">
                          <a:effectLst/>
                        </a:rPr>
                        <a:t>Provide financial incentives for entrepreneurs to set-up abattoirs. </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1"/>
                  </a:ext>
                </a:extLst>
              </a:tr>
              <a:tr h="1680377">
                <a:tc rowSpan="3">
                  <a:txBody>
                    <a:bodyPr/>
                    <a:lstStyle/>
                    <a:p>
                      <a:pPr fontAlgn="t"/>
                      <a:r>
                        <a:rPr lang="en-US" sz="1300">
                          <a:effectLst/>
                        </a:rPr>
                        <a:t>Consumption</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r>
                        <a:rPr lang="en-US" sz="1300">
                          <a:effectLst/>
                        </a:rPr>
                        <a:t>Low quality meat and dairy milk </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300">
                          <a:effectLst/>
                        </a:rPr>
                        <a:t>Sensitize consumers on meat and dairy milk safety. </a:t>
                      </a:r>
                    </a:p>
                    <a:p>
                      <a:pPr fontAlgn="t">
                        <a:buFont typeface="Arial" panose="020B0604020202020204" pitchFamily="34" charset="0"/>
                        <a:buChar char="•"/>
                      </a:pPr>
                      <a:r>
                        <a:rPr lang="en-US" sz="1300">
                          <a:effectLst/>
                        </a:rPr>
                        <a:t>Ensure supply of quality dairy milk and beef by enforcing meat and milk quality standards. </a:t>
                      </a:r>
                    </a:p>
                    <a:p>
                      <a:pPr fontAlgn="t">
                        <a:buFont typeface="Arial" panose="020B0604020202020204" pitchFamily="34" charset="0"/>
                        <a:buChar char="•"/>
                      </a:pPr>
                      <a:r>
                        <a:rPr lang="en-US" sz="1300">
                          <a:effectLst/>
                        </a:rPr>
                        <a:t>Promotion of consumerism.</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2"/>
                  </a:ext>
                </a:extLst>
              </a:tr>
              <a:tr h="883500">
                <a:tc vMerge="1">
                  <a:txBody>
                    <a:bodyPr/>
                    <a:lstStyle/>
                    <a:p>
                      <a:endParaRPr lang="en-US"/>
                    </a:p>
                  </a:txBody>
                  <a:tcPr/>
                </a:tc>
                <a:tc>
                  <a:txBody>
                    <a:bodyPr/>
                    <a:lstStyle/>
                    <a:p>
                      <a:pPr fontAlgn="t"/>
                      <a:r>
                        <a:rPr lang="en-US" sz="1300">
                          <a:effectLst/>
                        </a:rPr>
                        <a:t>High price of meat</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300">
                          <a:effectLst/>
                        </a:rPr>
                        <a:t>Promote the use of less expensive feed to reduce production cost.</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3"/>
                  </a:ext>
                </a:extLst>
              </a:tr>
              <a:tr h="617874">
                <a:tc vMerge="1">
                  <a:txBody>
                    <a:bodyPr/>
                    <a:lstStyle/>
                    <a:p>
                      <a:endParaRPr lang="en-US"/>
                    </a:p>
                  </a:txBody>
                  <a:tcPr/>
                </a:tc>
                <a:tc>
                  <a:txBody>
                    <a:bodyPr/>
                    <a:lstStyle/>
                    <a:p>
                      <a:pPr fontAlgn="t"/>
                      <a:r>
                        <a:rPr lang="en-US" sz="1300">
                          <a:effectLst/>
                        </a:rPr>
                        <a:t>Sophisticated consumer taste</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tc>
                  <a:txBody>
                    <a:bodyPr/>
                    <a:lstStyle/>
                    <a:p>
                      <a:pPr fontAlgn="t">
                        <a:buFont typeface="Arial" panose="020B0604020202020204" pitchFamily="34" charset="0"/>
                        <a:buChar char="•"/>
                      </a:pPr>
                      <a:r>
                        <a:rPr lang="en-US" sz="1300" dirty="0">
                          <a:effectLst/>
                        </a:rPr>
                        <a:t>Train farmers and processors on consumer preference</a:t>
                      </a:r>
                    </a:p>
                  </a:txBody>
                  <a:tcPr marL="64609" marR="64609" marT="32308" marB="32308">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27806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0AC2B89-49D2-0E67-5318-D749861FC52A}"/>
              </a:ext>
            </a:extLst>
          </p:cNvPr>
          <p:cNvSpPr>
            <a:spLocks noGrp="1" noChangeArrowheads="1"/>
          </p:cNvSpPr>
          <p:nvPr>
            <p:ph type="title"/>
          </p:nvPr>
        </p:nvSpPr>
        <p:spPr/>
        <p:txBody>
          <a:bodyPr/>
          <a:lstStyle/>
          <a:p>
            <a:pPr eaLnBrk="1" fontAlgn="auto" hangingPunct="1">
              <a:spcAft>
                <a:spcPts val="0"/>
              </a:spcAft>
              <a:defRPr/>
            </a:pPr>
            <a:r>
              <a:rPr lang="en-US" altLang="en-US"/>
              <a:t>Pharmaceuticals</a:t>
            </a:r>
          </a:p>
        </p:txBody>
      </p:sp>
      <p:sp>
        <p:nvSpPr>
          <p:cNvPr id="39939" name="Rectangle 3">
            <a:extLst>
              <a:ext uri="{FF2B5EF4-FFF2-40B4-BE49-F238E27FC236}">
                <a16:creationId xmlns:a16="http://schemas.microsoft.com/office/drawing/2014/main" id="{E5E85C82-BAC9-8016-1E68-DB3D416C162C}"/>
              </a:ext>
            </a:extLst>
          </p:cNvPr>
          <p:cNvSpPr>
            <a:spLocks noGrp="1" noChangeArrowheads="1"/>
          </p:cNvSpPr>
          <p:nvPr>
            <p:ph idx="1"/>
          </p:nvPr>
        </p:nvSpPr>
        <p:spPr/>
        <p:txBody>
          <a:bodyPr>
            <a:normAutofit lnSpcReduction="10000"/>
          </a:bodyPr>
          <a:lstStyle/>
          <a:p>
            <a:pPr marL="1035050" lvl="1" indent="-577850" eaLnBrk="1" fontAlgn="auto" hangingPunct="1">
              <a:lnSpc>
                <a:spcPct val="90000"/>
              </a:lnSpc>
              <a:spcAft>
                <a:spcPts val="0"/>
              </a:spcAft>
              <a:defRPr/>
            </a:pPr>
            <a:r>
              <a:rPr lang="en-US" altLang="en-US" sz="2200" dirty="0"/>
              <a:t>Diagnosis first</a:t>
            </a:r>
          </a:p>
          <a:p>
            <a:pPr marL="1035050" lvl="1" indent="-577850" eaLnBrk="1" fontAlgn="auto" hangingPunct="1">
              <a:lnSpc>
                <a:spcPct val="90000"/>
              </a:lnSpc>
              <a:spcAft>
                <a:spcPts val="0"/>
              </a:spcAft>
              <a:defRPr/>
            </a:pPr>
            <a:r>
              <a:rPr lang="en-US" altLang="en-US" sz="2200" dirty="0"/>
              <a:t>How to achieve and maintain adequate levels of active drug</a:t>
            </a:r>
          </a:p>
          <a:p>
            <a:pPr marL="1409700" lvl="2" indent="-495300" eaLnBrk="1" fontAlgn="auto" hangingPunct="1">
              <a:lnSpc>
                <a:spcPct val="90000"/>
              </a:lnSpc>
              <a:spcAft>
                <a:spcPts val="0"/>
              </a:spcAft>
              <a:defRPr/>
            </a:pPr>
            <a:r>
              <a:rPr lang="en-US" altLang="en-US" dirty="0"/>
              <a:t>Route of administration</a:t>
            </a:r>
          </a:p>
          <a:p>
            <a:pPr marL="1409700" lvl="2" indent="-495300" eaLnBrk="1" fontAlgn="auto" hangingPunct="1">
              <a:lnSpc>
                <a:spcPct val="90000"/>
              </a:lnSpc>
              <a:spcAft>
                <a:spcPts val="0"/>
              </a:spcAft>
              <a:defRPr/>
            </a:pPr>
            <a:r>
              <a:rPr lang="en-US" altLang="en-US" dirty="0"/>
              <a:t>Dosage</a:t>
            </a:r>
          </a:p>
          <a:p>
            <a:pPr marL="1409700" lvl="2" indent="-495300" eaLnBrk="1" fontAlgn="auto" hangingPunct="1">
              <a:lnSpc>
                <a:spcPct val="90000"/>
              </a:lnSpc>
              <a:spcAft>
                <a:spcPts val="0"/>
              </a:spcAft>
              <a:defRPr/>
            </a:pPr>
            <a:r>
              <a:rPr lang="en-US" altLang="en-US" dirty="0"/>
              <a:t>Frequency of dosage</a:t>
            </a:r>
          </a:p>
          <a:p>
            <a:pPr marL="1035050" lvl="1" indent="-577850" eaLnBrk="1" fontAlgn="auto" hangingPunct="1">
              <a:lnSpc>
                <a:spcPct val="90000"/>
              </a:lnSpc>
              <a:spcAft>
                <a:spcPts val="0"/>
              </a:spcAft>
              <a:defRPr/>
            </a:pPr>
            <a:r>
              <a:rPr lang="en-US" altLang="en-US" sz="2200" dirty="0"/>
              <a:t>The ideal chemotherapeutic agent</a:t>
            </a:r>
          </a:p>
          <a:p>
            <a:pPr marL="1409700" lvl="2" indent="-495300" eaLnBrk="1" fontAlgn="auto" hangingPunct="1">
              <a:lnSpc>
                <a:spcPct val="90000"/>
              </a:lnSpc>
              <a:spcAft>
                <a:spcPts val="0"/>
              </a:spcAft>
              <a:defRPr/>
            </a:pPr>
            <a:r>
              <a:rPr lang="en-US" altLang="en-US" dirty="0"/>
              <a:t>Selective and effective antimicrobial activity</a:t>
            </a:r>
          </a:p>
          <a:p>
            <a:pPr marL="1409700" lvl="2" indent="-495300" eaLnBrk="1" fontAlgn="auto" hangingPunct="1">
              <a:lnSpc>
                <a:spcPct val="90000"/>
              </a:lnSpc>
              <a:spcAft>
                <a:spcPts val="0"/>
              </a:spcAft>
              <a:defRPr/>
            </a:pPr>
            <a:r>
              <a:rPr lang="en-US" altLang="en-US" dirty="0"/>
              <a:t>Bactericidal and not merely bacteriostatic</a:t>
            </a:r>
          </a:p>
          <a:p>
            <a:pPr marL="1409700" lvl="2" indent="-495300" eaLnBrk="1" fontAlgn="auto" hangingPunct="1">
              <a:lnSpc>
                <a:spcPct val="90000"/>
              </a:lnSpc>
              <a:spcAft>
                <a:spcPts val="0"/>
              </a:spcAft>
              <a:defRPr/>
            </a:pPr>
            <a:r>
              <a:rPr lang="en-US" altLang="en-US" dirty="0"/>
              <a:t>Not result in buildup of resistance in target microorganisms</a:t>
            </a:r>
          </a:p>
          <a:p>
            <a:pPr marL="1409700" lvl="2" indent="-495300" eaLnBrk="1" fontAlgn="auto" hangingPunct="1">
              <a:lnSpc>
                <a:spcPct val="90000"/>
              </a:lnSpc>
              <a:spcAft>
                <a:spcPts val="0"/>
              </a:spcAft>
              <a:defRPr/>
            </a:pPr>
            <a:r>
              <a:rPr lang="en-US" altLang="en-US" dirty="0"/>
              <a:t>Capable of providing adequate tissue levels quickly and maintaining these levels over time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31CC1390-85BC-60D6-B33C-C265AACA61C4}"/>
              </a:ext>
            </a:extLst>
          </p:cNvPr>
          <p:cNvSpPr>
            <a:spLocks noGrp="1" noChangeArrowheads="1"/>
          </p:cNvSpPr>
          <p:nvPr>
            <p:ph idx="1"/>
          </p:nvPr>
        </p:nvSpPr>
        <p:spPr>
          <a:xfrm>
            <a:off x="457200" y="838200"/>
            <a:ext cx="8229600" cy="5287963"/>
          </a:xfrm>
        </p:spPr>
        <p:txBody>
          <a:bodyPr/>
          <a:lstStyle/>
          <a:p>
            <a:pPr marL="1035050" lvl="1" indent="-577850" eaLnBrk="1" fontAlgn="auto" hangingPunct="1">
              <a:lnSpc>
                <a:spcPct val="80000"/>
              </a:lnSpc>
              <a:spcAft>
                <a:spcPts val="0"/>
              </a:spcAft>
              <a:defRPr/>
            </a:pPr>
            <a:r>
              <a:rPr lang="en-US" altLang="en-US" sz="2200" dirty="0"/>
              <a:t>WITHDRAWAL TIMES</a:t>
            </a:r>
          </a:p>
          <a:p>
            <a:pPr marL="1409700" lvl="2" indent="-495300" eaLnBrk="1" fontAlgn="auto" hangingPunct="1">
              <a:lnSpc>
                <a:spcPct val="80000"/>
              </a:lnSpc>
              <a:spcAft>
                <a:spcPts val="0"/>
              </a:spcAft>
              <a:defRPr/>
            </a:pPr>
            <a:r>
              <a:rPr lang="en-US" altLang="en-US" dirty="0"/>
              <a:t>Milk and meat</a:t>
            </a:r>
          </a:p>
          <a:p>
            <a:pPr marL="1409700" lvl="2" indent="-495300" eaLnBrk="1" fontAlgn="auto" hangingPunct="1">
              <a:lnSpc>
                <a:spcPct val="80000"/>
              </a:lnSpc>
              <a:spcAft>
                <a:spcPts val="0"/>
              </a:spcAft>
              <a:defRPr/>
            </a:pPr>
            <a:r>
              <a:rPr lang="en-US" altLang="en-US" dirty="0"/>
              <a:t>Know them- read the manufacturer’s product label</a:t>
            </a:r>
          </a:p>
          <a:p>
            <a:pPr marL="1409700" lvl="2" indent="-495300" eaLnBrk="1" fontAlgn="auto" hangingPunct="1">
              <a:lnSpc>
                <a:spcPct val="80000"/>
              </a:lnSpc>
              <a:spcAft>
                <a:spcPts val="0"/>
              </a:spcAft>
              <a:defRPr/>
            </a:pPr>
            <a:r>
              <a:rPr lang="en-US" altLang="en-US" dirty="0"/>
              <a:t>You can become culpable</a:t>
            </a:r>
          </a:p>
          <a:p>
            <a:pPr marL="1409700" lvl="2" indent="-495300" eaLnBrk="1" fontAlgn="auto" hangingPunct="1">
              <a:lnSpc>
                <a:spcPct val="80000"/>
              </a:lnSpc>
              <a:spcAft>
                <a:spcPts val="0"/>
              </a:spcAft>
              <a:defRPr/>
            </a:pPr>
            <a:r>
              <a:rPr lang="en-US" altLang="en-US" dirty="0"/>
              <a:t>FDA is increasing amount of chemicals, drugs, and feed additives for certain categories of animals or for all animals</a:t>
            </a:r>
          </a:p>
          <a:p>
            <a:pPr marL="660400" indent="-660400" eaLnBrk="1" fontAlgn="auto" hangingPunct="1">
              <a:lnSpc>
                <a:spcPct val="80000"/>
              </a:lnSpc>
              <a:spcAft>
                <a:spcPts val="0"/>
              </a:spcAft>
              <a:defRPr/>
            </a:pPr>
            <a:r>
              <a:rPr lang="en-US" altLang="en-US" sz="2400" dirty="0"/>
              <a:t>  under certain conditions.</a:t>
            </a:r>
          </a:p>
          <a:p>
            <a:pPr marL="1409700" lvl="2" indent="-495300" eaLnBrk="1" fontAlgn="auto" hangingPunct="1">
              <a:lnSpc>
                <a:spcPct val="80000"/>
              </a:lnSpc>
              <a:spcAft>
                <a:spcPts val="0"/>
              </a:spcAft>
              <a:defRPr/>
            </a:pPr>
            <a:r>
              <a:rPr lang="en-US" altLang="en-US" dirty="0"/>
              <a:t>Labeled vs unlabeled use</a:t>
            </a:r>
          </a:p>
          <a:p>
            <a:pPr marL="1409700" lvl="2" indent="-495300" eaLnBrk="1" fontAlgn="auto" hangingPunct="1">
              <a:lnSpc>
                <a:spcPct val="80000"/>
              </a:lnSpc>
              <a:spcAft>
                <a:spcPts val="0"/>
              </a:spcAft>
              <a:defRPr/>
            </a:pPr>
            <a:r>
              <a:rPr lang="en-US" altLang="en-US" dirty="0"/>
              <a:t>PUBLIC SAFETY</a:t>
            </a:r>
          </a:p>
          <a:p>
            <a:pPr marL="1784350" lvl="3" indent="-412750" eaLnBrk="1" fontAlgn="auto" hangingPunct="1">
              <a:lnSpc>
                <a:spcPct val="80000"/>
              </a:lnSpc>
              <a:spcAft>
                <a:spcPts val="0"/>
              </a:spcAft>
              <a:defRPr/>
            </a:pPr>
            <a:r>
              <a:rPr lang="en-US" altLang="en-US" sz="1800" dirty="0"/>
              <a:t>e.g. child with penicillin allergy</a:t>
            </a:r>
            <a:endParaRPr lang="en-US" altLang="en-US" sz="1800" dirty="0">
              <a:hlinkClick r:id="rId2"/>
            </a:endParaRPr>
          </a:p>
          <a:p>
            <a:pPr marL="1409700" lvl="2" indent="-495300" eaLnBrk="1" fontAlgn="auto" hangingPunct="1">
              <a:lnSpc>
                <a:spcPct val="80000"/>
              </a:lnSpc>
              <a:spcAft>
                <a:spcPts val="0"/>
              </a:spcAft>
              <a:defRPr/>
            </a:pPr>
            <a:r>
              <a:rPr lang="en-US" altLang="en-US" dirty="0">
                <a:hlinkClick r:id="rId2"/>
              </a:rPr>
              <a:t>http://sulaco.oes.orst.edu:70/1/ext/farad</a:t>
            </a:r>
            <a:endParaRPr lang="en-US" altLang="en-US" dirty="0"/>
          </a:p>
          <a:p>
            <a:pPr marL="1784350" lvl="3" indent="-412750" eaLnBrk="1" fontAlgn="auto" hangingPunct="1">
              <a:lnSpc>
                <a:spcPct val="80000"/>
              </a:lnSpc>
              <a:spcAft>
                <a:spcPts val="0"/>
              </a:spcAft>
              <a:defRPr/>
            </a:pPr>
            <a:r>
              <a:rPr lang="en-US" altLang="en-US" sz="1800" dirty="0"/>
              <a:t>updated data base available for pharmaceuticals and withdrawal periods</a:t>
            </a:r>
          </a:p>
          <a:p>
            <a:pPr marL="1409700" lvl="2" indent="-495300" eaLnBrk="1" fontAlgn="auto" hangingPunct="1">
              <a:lnSpc>
                <a:spcPct val="80000"/>
              </a:lnSpc>
              <a:spcAft>
                <a:spcPts val="0"/>
              </a:spcAft>
              <a:defRPr/>
            </a:pPr>
            <a:r>
              <a:rPr lang="en-US" altLang="en-US" dirty="0"/>
              <a:t>Your responsibility- tell the farmer/ warn him</a:t>
            </a:r>
          </a:p>
          <a:p>
            <a:pPr marL="1409700" lvl="2" indent="-495300" eaLnBrk="1" fontAlgn="auto" hangingPunct="1">
              <a:lnSpc>
                <a:spcPct val="80000"/>
              </a:lnSpc>
              <a:spcAft>
                <a:spcPts val="0"/>
              </a:spcAft>
              <a:defRPr/>
            </a:pPr>
            <a:r>
              <a:rPr lang="en-US" altLang="en-US" dirty="0"/>
              <a:t>Be careful of mixing and giving combinations</a:t>
            </a:r>
          </a:p>
          <a:p>
            <a:pPr marL="1784350" lvl="3" indent="-412750" eaLnBrk="1" fontAlgn="auto" hangingPunct="1">
              <a:lnSpc>
                <a:spcPct val="80000"/>
              </a:lnSpc>
              <a:spcAft>
                <a:spcPts val="0"/>
              </a:spcAft>
              <a:defRPr/>
            </a:pPr>
            <a:r>
              <a:rPr lang="en-US" altLang="en-US" sz="1800" dirty="0"/>
              <a:t>organophosphate-cholinesterase inhibitor- don’t use with another cholinesterase inhibitor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3DF0732-B270-E1A9-43DF-5A05864DB287}"/>
              </a:ext>
            </a:extLst>
          </p:cNvPr>
          <p:cNvSpPr>
            <a:spLocks noGrp="1" noChangeArrowheads="1"/>
          </p:cNvSpPr>
          <p:nvPr>
            <p:ph type="title"/>
          </p:nvPr>
        </p:nvSpPr>
        <p:spPr/>
        <p:txBody>
          <a:bodyPr/>
          <a:lstStyle/>
          <a:p>
            <a:pPr eaLnBrk="1" fontAlgn="auto" hangingPunct="1">
              <a:spcAft>
                <a:spcPts val="0"/>
              </a:spcAft>
              <a:defRPr/>
            </a:pPr>
            <a:r>
              <a:rPr lang="en-US" altLang="en-US"/>
              <a:t>Antibiotics</a:t>
            </a:r>
          </a:p>
        </p:txBody>
      </p:sp>
      <p:sp>
        <p:nvSpPr>
          <p:cNvPr id="41987" name="Rectangle 3">
            <a:extLst>
              <a:ext uri="{FF2B5EF4-FFF2-40B4-BE49-F238E27FC236}">
                <a16:creationId xmlns:a16="http://schemas.microsoft.com/office/drawing/2014/main" id="{8A9C78BC-2D15-96C1-1473-08C3D918E40B}"/>
              </a:ext>
            </a:extLst>
          </p:cNvPr>
          <p:cNvSpPr>
            <a:spLocks noGrp="1" noChangeArrowheads="1"/>
          </p:cNvSpPr>
          <p:nvPr>
            <p:ph idx="1"/>
          </p:nvPr>
        </p:nvSpPr>
        <p:spPr/>
        <p:txBody>
          <a:bodyPr/>
          <a:lstStyle/>
          <a:p>
            <a:pPr marL="1409700" lvl="2" indent="-495300" eaLnBrk="1" fontAlgn="auto" hangingPunct="1">
              <a:spcAft>
                <a:spcPts val="0"/>
              </a:spcAft>
              <a:defRPr/>
            </a:pPr>
            <a:r>
              <a:rPr lang="en-US" altLang="en-US"/>
              <a:t>Broad spectrum</a:t>
            </a:r>
          </a:p>
          <a:p>
            <a:pPr marL="1784350" lvl="3" indent="-412750" eaLnBrk="1" fontAlgn="auto" hangingPunct="1">
              <a:spcAft>
                <a:spcPts val="0"/>
              </a:spcAft>
              <a:defRPr/>
            </a:pPr>
            <a:r>
              <a:rPr lang="en-US" altLang="en-US"/>
              <a:t>bacitracin- commonly used skin and wound</a:t>
            </a:r>
          </a:p>
          <a:p>
            <a:pPr marL="1784350" lvl="3" indent="-412750" eaLnBrk="1" fontAlgn="auto" hangingPunct="1">
              <a:spcAft>
                <a:spcPts val="0"/>
              </a:spcAft>
              <a:defRPr/>
            </a:pPr>
            <a:r>
              <a:rPr lang="en-US" altLang="en-US"/>
              <a:t>dihydrosptrptomycin- pneumonia every 8 hours</a:t>
            </a:r>
          </a:p>
          <a:p>
            <a:pPr marL="1784350" lvl="3" indent="-412750" eaLnBrk="1" fontAlgn="auto" hangingPunct="1">
              <a:spcAft>
                <a:spcPts val="0"/>
              </a:spcAft>
              <a:defRPr/>
            </a:pPr>
            <a:r>
              <a:rPr lang="en-US" altLang="en-US"/>
              <a:t>penicillin- resistances</a:t>
            </a:r>
          </a:p>
          <a:p>
            <a:pPr marL="1784350" lvl="3" indent="-412750" eaLnBrk="1" fontAlgn="auto" hangingPunct="1">
              <a:spcAft>
                <a:spcPts val="0"/>
              </a:spcAft>
              <a:defRPr/>
            </a:pPr>
            <a:r>
              <a:rPr lang="en-US" altLang="en-US"/>
              <a:t>tetracyclines- bacteriostatic</a:t>
            </a:r>
          </a:p>
          <a:p>
            <a:pPr marL="1784350" lvl="3" indent="-412750" eaLnBrk="1" fontAlgn="auto" hangingPunct="1">
              <a:spcAft>
                <a:spcPts val="0"/>
              </a:spcAft>
              <a:defRPr/>
            </a:pPr>
            <a:r>
              <a:rPr lang="en-US" altLang="en-US"/>
              <a:t>neomycin-broad spectrum</a:t>
            </a:r>
          </a:p>
          <a:p>
            <a:pPr marL="1784350" lvl="3" indent="-412750" eaLnBrk="1" fontAlgn="auto" hangingPunct="1">
              <a:spcAft>
                <a:spcPts val="0"/>
              </a:spcAft>
              <a:defRPr/>
            </a:pPr>
            <a:r>
              <a:rPr lang="en-US" altLang="en-US"/>
              <a:t>sulfas-bacteriostatic  *** adequate withdrawal***</a:t>
            </a:r>
          </a:p>
          <a:p>
            <a:pPr marL="1784350" lvl="3" indent="-412750" eaLnBrk="1" fontAlgn="auto" hangingPunct="1">
              <a:spcAft>
                <a:spcPts val="0"/>
              </a:spcAft>
              <a:defRPr/>
            </a:pPr>
            <a:r>
              <a:rPr lang="en-US" altLang="en-US"/>
              <a:t>nitrofurans-broad-spectrum drugs-only topically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7" name="Picture 8196" descr="Cows outdoor">
            <a:extLst>
              <a:ext uri="{FF2B5EF4-FFF2-40B4-BE49-F238E27FC236}">
                <a16:creationId xmlns:a16="http://schemas.microsoft.com/office/drawing/2014/main" id="{A452DA69-E536-78FD-1643-1ACA6C8B8001}"/>
              </a:ext>
            </a:extLst>
          </p:cNvPr>
          <p:cNvPicPr>
            <a:picLocks noChangeAspect="1"/>
          </p:cNvPicPr>
          <p:nvPr/>
        </p:nvPicPr>
        <p:blipFill rotWithShape="1">
          <a:blip r:embed="rId2"/>
          <a:srcRect l="29479" r="41141" b="-1"/>
          <a:stretch/>
        </p:blipFill>
        <p:spPr>
          <a:xfrm>
            <a:off x="20" y="10"/>
            <a:ext cx="3018550" cy="6857990"/>
          </a:xfrm>
          <a:prstGeom prst="rect">
            <a:avLst/>
          </a:prstGeom>
        </p:spPr>
      </p:pic>
      <p:sp>
        <p:nvSpPr>
          <p:cNvPr id="8203" name="Rectangle 8202">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5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05" name="Picture 8204">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194" name="Rectangle 2">
            <a:extLst>
              <a:ext uri="{FF2B5EF4-FFF2-40B4-BE49-F238E27FC236}">
                <a16:creationId xmlns:a16="http://schemas.microsoft.com/office/drawing/2014/main" id="{C37BEEA6-EC13-3294-D99C-23675588F853}"/>
              </a:ext>
            </a:extLst>
          </p:cNvPr>
          <p:cNvSpPr>
            <a:spLocks noGrp="1" noChangeArrowheads="1"/>
          </p:cNvSpPr>
          <p:nvPr>
            <p:ph type="title"/>
          </p:nvPr>
        </p:nvSpPr>
        <p:spPr>
          <a:xfrm>
            <a:off x="3348787" y="618517"/>
            <a:ext cx="5004665" cy="1596177"/>
          </a:xfrm>
        </p:spPr>
        <p:txBody>
          <a:bodyPr>
            <a:normAutofit/>
          </a:bodyPr>
          <a:lstStyle/>
          <a:p>
            <a:pPr eaLnBrk="1" fontAlgn="auto" hangingPunct="1">
              <a:spcAft>
                <a:spcPts val="0"/>
              </a:spcAft>
              <a:defRPr/>
            </a:pPr>
            <a:r>
              <a:rPr lang="en-US" altLang="en-US"/>
              <a:t>Introduction</a:t>
            </a:r>
          </a:p>
        </p:txBody>
      </p:sp>
      <p:sp>
        <p:nvSpPr>
          <p:cNvPr id="8195" name="Rectangle 3">
            <a:extLst>
              <a:ext uri="{FF2B5EF4-FFF2-40B4-BE49-F238E27FC236}">
                <a16:creationId xmlns:a16="http://schemas.microsoft.com/office/drawing/2014/main" id="{F7AC35C1-85A0-1441-40C5-AC8DE590A7F1}"/>
              </a:ext>
            </a:extLst>
          </p:cNvPr>
          <p:cNvSpPr>
            <a:spLocks noGrp="1" noChangeArrowheads="1"/>
          </p:cNvSpPr>
          <p:nvPr>
            <p:ph idx="1"/>
          </p:nvPr>
        </p:nvSpPr>
        <p:spPr>
          <a:xfrm>
            <a:off x="3348786" y="2367092"/>
            <a:ext cx="5004665" cy="3424107"/>
          </a:xfrm>
        </p:spPr>
        <p:txBody>
          <a:bodyPr>
            <a:normAutofit/>
          </a:bodyPr>
          <a:lstStyle/>
          <a:p>
            <a:pPr eaLnBrk="1" fontAlgn="auto" hangingPunct="1">
              <a:spcAft>
                <a:spcPts val="0"/>
              </a:spcAft>
              <a:defRPr/>
            </a:pPr>
            <a:r>
              <a:rPr lang="en-US" altLang="en-US"/>
              <a:t>Point: Most of the livestock losses that result from poor health can be prevented by proper management.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5C899DA-1F50-8A5D-2029-8ABBF5C28070}"/>
              </a:ext>
            </a:extLst>
          </p:cNvPr>
          <p:cNvSpPr>
            <a:spLocks noGrp="1" noChangeArrowheads="1"/>
          </p:cNvSpPr>
          <p:nvPr>
            <p:ph type="title"/>
          </p:nvPr>
        </p:nvSpPr>
        <p:spPr/>
        <p:txBody>
          <a:bodyPr/>
          <a:lstStyle/>
          <a:p>
            <a:pPr eaLnBrk="1" fontAlgn="auto" hangingPunct="1">
              <a:spcAft>
                <a:spcPts val="0"/>
              </a:spcAft>
              <a:defRPr/>
            </a:pPr>
            <a:r>
              <a:rPr lang="en-US" altLang="en-US" dirty="0"/>
              <a:t> </a:t>
            </a:r>
          </a:p>
        </p:txBody>
      </p:sp>
      <p:pic>
        <p:nvPicPr>
          <p:cNvPr id="50179" name="Content Placeholder 4" descr="A cow standing in a pen&#10;&#10;Description automatically generated">
            <a:extLst>
              <a:ext uri="{FF2B5EF4-FFF2-40B4-BE49-F238E27FC236}">
                <a16:creationId xmlns:a16="http://schemas.microsoft.com/office/drawing/2014/main" id="{BF4E689A-6DF9-76AE-FECE-EDD3969060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2366963"/>
            <a:ext cx="4419600" cy="3424237"/>
          </a:xfrm>
        </p:spPr>
      </p:pic>
      <p:sp>
        <p:nvSpPr>
          <p:cNvPr id="50180" name="TextBox 6">
            <a:extLst>
              <a:ext uri="{FF2B5EF4-FFF2-40B4-BE49-F238E27FC236}">
                <a16:creationId xmlns:a16="http://schemas.microsoft.com/office/drawing/2014/main" id="{CCE03162-1B36-A85C-9BFD-22151A567D71}"/>
              </a:ext>
            </a:extLst>
          </p:cNvPr>
          <p:cNvSpPr txBox="1">
            <a:spLocks noChangeArrowheads="1"/>
          </p:cNvSpPr>
          <p:nvPr/>
        </p:nvSpPr>
        <p:spPr bwMode="auto">
          <a:xfrm>
            <a:off x="457200" y="990600"/>
            <a:ext cx="426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4000"/>
              <a:t>Friesian Sanga</a:t>
            </a:r>
          </a:p>
        </p:txBody>
      </p:sp>
      <p:sp>
        <p:nvSpPr>
          <p:cNvPr id="50181" name="TextBox 7">
            <a:extLst>
              <a:ext uri="{FF2B5EF4-FFF2-40B4-BE49-F238E27FC236}">
                <a16:creationId xmlns:a16="http://schemas.microsoft.com/office/drawing/2014/main" id="{72596221-FAA5-1BD6-DF46-1F6DE41F59AE}"/>
              </a:ext>
            </a:extLst>
          </p:cNvPr>
          <p:cNvSpPr txBox="1">
            <a:spLocks noChangeArrowheads="1"/>
          </p:cNvSpPr>
          <p:nvPr/>
        </p:nvSpPr>
        <p:spPr bwMode="auto">
          <a:xfrm>
            <a:off x="5334000" y="1219200"/>
            <a:ext cx="35052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1800"/>
              <a:t>The Friesian-Sanga and Sanga are two breed groups of cattle raised by the Animal Research Institute of the Council for Scientific and Industrial Research (CSIR-ARI). Ghana with the objective of evolving a dual-purpose cattle breed for use on the Accra Plains. Total milk is 305-day milk yield/day and lactation length. This is a crossbred between the Sanga and Friesian, does very well and can produce about 8-10 litres of milk/day and live weight of about 450 kg. The breeding stock can be obtained from Amrahia Dairy Farm in Gt. Accra Region and some farmers in the Accra Plains or the Northern part of Ghana.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6CA94D6-7553-AD89-C69C-BD4FCCE279AF}"/>
              </a:ext>
            </a:extLst>
          </p:cNvPr>
          <p:cNvSpPr>
            <a:spLocks noGrp="1" noChangeArrowheads="1"/>
          </p:cNvSpPr>
          <p:nvPr>
            <p:ph type="title"/>
          </p:nvPr>
        </p:nvSpPr>
        <p:spPr/>
        <p:txBody>
          <a:bodyPr/>
          <a:lstStyle/>
          <a:p>
            <a:pPr eaLnBrk="1" fontAlgn="auto" hangingPunct="1">
              <a:spcAft>
                <a:spcPts val="0"/>
              </a:spcAft>
              <a:defRPr/>
            </a:pPr>
            <a:r>
              <a:rPr lang="en-US" altLang="en-US"/>
              <a:t>Miscellaneous pharmaceuticals</a:t>
            </a:r>
          </a:p>
        </p:txBody>
      </p:sp>
      <p:sp>
        <p:nvSpPr>
          <p:cNvPr id="44035" name="Rectangle 3">
            <a:extLst>
              <a:ext uri="{FF2B5EF4-FFF2-40B4-BE49-F238E27FC236}">
                <a16:creationId xmlns:a16="http://schemas.microsoft.com/office/drawing/2014/main" id="{48ECDFA4-1D8E-9073-B95B-95BEB147F159}"/>
              </a:ext>
            </a:extLst>
          </p:cNvPr>
          <p:cNvSpPr>
            <a:spLocks noGrp="1" noChangeArrowheads="1"/>
          </p:cNvSpPr>
          <p:nvPr>
            <p:ph idx="1"/>
          </p:nvPr>
        </p:nvSpPr>
        <p:spPr/>
        <p:txBody>
          <a:bodyPr/>
          <a:lstStyle/>
          <a:p>
            <a:pPr marL="1035050" lvl="1" indent="-577850" eaLnBrk="1" fontAlgn="auto" hangingPunct="1">
              <a:spcAft>
                <a:spcPts val="0"/>
              </a:spcAft>
              <a:defRPr/>
            </a:pPr>
            <a:r>
              <a:rPr lang="en-US" altLang="en-US"/>
              <a:t>Steroids-&lt; inflammation</a:t>
            </a:r>
          </a:p>
          <a:p>
            <a:pPr marL="1035050" lvl="1" indent="-577850" eaLnBrk="1" fontAlgn="auto" hangingPunct="1">
              <a:spcAft>
                <a:spcPts val="0"/>
              </a:spcAft>
              <a:defRPr/>
            </a:pPr>
            <a:r>
              <a:rPr lang="en-US" altLang="en-US"/>
              <a:t>Hormones- produced by endocrine glands</a:t>
            </a:r>
          </a:p>
          <a:p>
            <a:pPr marL="1409700" lvl="2" indent="-495300" eaLnBrk="1" fontAlgn="auto" hangingPunct="1">
              <a:spcAft>
                <a:spcPts val="0"/>
              </a:spcAft>
              <a:defRPr/>
            </a:pPr>
            <a:r>
              <a:rPr lang="en-US" altLang="en-US"/>
              <a:t>Oxytocin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E0B18DE-A592-3951-E458-FD4674B5AD64}"/>
              </a:ext>
            </a:extLst>
          </p:cNvPr>
          <p:cNvSpPr>
            <a:spLocks noGrp="1" noChangeArrowheads="1"/>
          </p:cNvSpPr>
          <p:nvPr>
            <p:ph type="title"/>
          </p:nvPr>
        </p:nvSpPr>
        <p:spPr/>
        <p:txBody>
          <a:bodyPr/>
          <a:lstStyle/>
          <a:p>
            <a:pPr eaLnBrk="1" fontAlgn="auto" hangingPunct="1">
              <a:spcAft>
                <a:spcPts val="0"/>
              </a:spcAft>
              <a:defRPr/>
            </a:pPr>
            <a:r>
              <a:rPr lang="en-US" altLang="en-US"/>
              <a:t>Biologicals</a:t>
            </a:r>
          </a:p>
        </p:txBody>
      </p:sp>
      <p:sp>
        <p:nvSpPr>
          <p:cNvPr id="45059" name="Rectangle 3">
            <a:extLst>
              <a:ext uri="{FF2B5EF4-FFF2-40B4-BE49-F238E27FC236}">
                <a16:creationId xmlns:a16="http://schemas.microsoft.com/office/drawing/2014/main" id="{6A5B4A0D-0988-1F6C-6074-730765570CCC}"/>
              </a:ext>
            </a:extLst>
          </p:cNvPr>
          <p:cNvSpPr>
            <a:spLocks noGrp="1" noChangeArrowheads="1"/>
          </p:cNvSpPr>
          <p:nvPr>
            <p:ph idx="1"/>
          </p:nvPr>
        </p:nvSpPr>
        <p:spPr/>
        <p:txBody>
          <a:bodyPr/>
          <a:lstStyle/>
          <a:p>
            <a:pPr marL="609600" indent="-609600" eaLnBrk="1" fontAlgn="auto" hangingPunct="1">
              <a:spcAft>
                <a:spcPts val="0"/>
              </a:spcAft>
              <a:defRPr/>
            </a:pPr>
            <a:r>
              <a:rPr lang="en-US" altLang="en-US"/>
              <a:t>Biologics</a:t>
            </a:r>
          </a:p>
          <a:p>
            <a:pPr marL="990600" lvl="1" indent="-533400" eaLnBrk="1" fontAlgn="auto" hangingPunct="1">
              <a:spcAft>
                <a:spcPts val="0"/>
              </a:spcAft>
              <a:defRPr/>
            </a:pPr>
            <a:r>
              <a:rPr lang="en-US" altLang="en-US"/>
              <a:t>Biologicals are effective in preventing disease because they elicit the antigen-antibody reaction in the animals body</a:t>
            </a:r>
          </a:p>
          <a:p>
            <a:pPr marL="990600" lvl="1" indent="-533400" eaLnBrk="1" fontAlgn="auto" hangingPunct="1">
              <a:spcAft>
                <a:spcPts val="0"/>
              </a:spcAft>
              <a:defRPr/>
            </a:pPr>
            <a:r>
              <a:rPr lang="en-US" altLang="en-US"/>
              <a:t>ANTIGEN for disease ---administer---ANTIBODY---formed</a:t>
            </a:r>
          </a:p>
          <a:p>
            <a:pPr marL="609600" indent="-609600" eaLnBrk="1" fontAlgn="auto" hangingPunct="1">
              <a:spcAft>
                <a:spcPts val="0"/>
              </a:spcAft>
              <a:defRPr/>
            </a:pPr>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B7492C1-8250-F6E2-25AE-CDB6C9F69A4B}"/>
              </a:ext>
            </a:extLst>
          </p:cNvPr>
          <p:cNvSpPr>
            <a:spLocks noGrp="1" noChangeArrowheads="1"/>
          </p:cNvSpPr>
          <p:nvPr>
            <p:ph type="title"/>
          </p:nvPr>
        </p:nvSpPr>
        <p:spPr/>
        <p:txBody>
          <a:bodyPr/>
          <a:lstStyle/>
          <a:p>
            <a:pPr eaLnBrk="1" fontAlgn="auto" hangingPunct="1">
              <a:spcAft>
                <a:spcPts val="0"/>
              </a:spcAft>
              <a:defRPr/>
            </a:pPr>
            <a:r>
              <a:rPr lang="en-US" altLang="en-US"/>
              <a:t>How vaccines work</a:t>
            </a:r>
          </a:p>
        </p:txBody>
      </p:sp>
      <p:pic>
        <p:nvPicPr>
          <p:cNvPr id="53251" name="Picture 5" descr="graphicexplaining the text">
            <a:extLst>
              <a:ext uri="{FF2B5EF4-FFF2-40B4-BE49-F238E27FC236}">
                <a16:creationId xmlns:a16="http://schemas.microsoft.com/office/drawing/2014/main" id="{A6C293DA-E82A-5FB2-6AC2-EEEAD3CB0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600200"/>
            <a:ext cx="27908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D61A0FF-04C8-5321-7AF6-0F6EBF9A45DB}"/>
              </a:ext>
            </a:extLst>
          </p:cNvPr>
          <p:cNvSpPr>
            <a:spLocks noGrp="1" noChangeArrowheads="1"/>
          </p:cNvSpPr>
          <p:nvPr>
            <p:ph type="title"/>
          </p:nvPr>
        </p:nvSpPr>
        <p:spPr/>
        <p:txBody>
          <a:bodyPr/>
          <a:lstStyle/>
          <a:p>
            <a:pPr eaLnBrk="1" fontAlgn="auto" hangingPunct="1">
              <a:spcAft>
                <a:spcPts val="0"/>
              </a:spcAft>
              <a:defRPr/>
            </a:pPr>
            <a:r>
              <a:rPr lang="en-US" altLang="en-US"/>
              <a:t>Guidelines for Biologics</a:t>
            </a:r>
          </a:p>
        </p:txBody>
      </p:sp>
      <p:sp>
        <p:nvSpPr>
          <p:cNvPr id="46083" name="Rectangle 3">
            <a:extLst>
              <a:ext uri="{FF2B5EF4-FFF2-40B4-BE49-F238E27FC236}">
                <a16:creationId xmlns:a16="http://schemas.microsoft.com/office/drawing/2014/main" id="{F093BE0A-CCBE-D262-418D-68A58B687D3D}"/>
              </a:ext>
            </a:extLst>
          </p:cNvPr>
          <p:cNvSpPr>
            <a:spLocks noGrp="1" noChangeArrowheads="1"/>
          </p:cNvSpPr>
          <p:nvPr>
            <p:ph idx="1"/>
          </p:nvPr>
        </p:nvSpPr>
        <p:spPr/>
        <p:txBody>
          <a:bodyPr/>
          <a:lstStyle/>
          <a:p>
            <a:pPr eaLnBrk="1" fontAlgn="auto" hangingPunct="1">
              <a:spcAft>
                <a:spcPts val="0"/>
              </a:spcAft>
              <a:defRPr/>
            </a:pPr>
            <a:endParaRPr lang="en-US" altLang="en-US"/>
          </a:p>
          <a:p>
            <a:pPr lvl="3" eaLnBrk="1" fontAlgn="auto" hangingPunct="1">
              <a:spcAft>
                <a:spcPts val="0"/>
              </a:spcAft>
              <a:defRPr/>
            </a:pPr>
            <a:r>
              <a:rPr lang="en-US" altLang="en-US"/>
              <a:t>Keep biologicals refrigerated but not frozen</a:t>
            </a:r>
          </a:p>
          <a:p>
            <a:pPr lvl="3" eaLnBrk="1" fontAlgn="auto" hangingPunct="1">
              <a:spcAft>
                <a:spcPts val="0"/>
              </a:spcAft>
              <a:defRPr/>
            </a:pPr>
            <a:r>
              <a:rPr lang="en-US" altLang="en-US"/>
              <a:t>Reconstitute vaccines at time used-no sunlight</a:t>
            </a:r>
          </a:p>
          <a:p>
            <a:pPr lvl="3" eaLnBrk="1" fontAlgn="auto" hangingPunct="1">
              <a:spcAft>
                <a:spcPts val="0"/>
              </a:spcAft>
              <a:defRPr/>
            </a:pPr>
            <a:r>
              <a:rPr lang="en-US" altLang="en-US"/>
              <a:t>Never use needles or syringes that have been sterilized by chemical disinfectants</a:t>
            </a:r>
          </a:p>
          <a:p>
            <a:pPr lvl="3" eaLnBrk="1" fontAlgn="auto" hangingPunct="1">
              <a:spcAft>
                <a:spcPts val="0"/>
              </a:spcAft>
              <a:defRPr/>
            </a:pPr>
            <a:r>
              <a:rPr lang="en-US" altLang="en-US"/>
              <a:t>Never mix a biological with other substances</a:t>
            </a:r>
          </a:p>
          <a:p>
            <a:pPr lvl="3" eaLnBrk="1" fontAlgn="auto" hangingPunct="1">
              <a:spcAft>
                <a:spcPts val="0"/>
              </a:spcAft>
              <a:defRPr/>
            </a:pPr>
            <a:r>
              <a:rPr lang="en-US" altLang="en-US"/>
              <a:t>Never use after expiration date</a:t>
            </a:r>
          </a:p>
          <a:p>
            <a:pPr lvl="3" eaLnBrk="1" fontAlgn="auto" hangingPunct="1">
              <a:spcAft>
                <a:spcPts val="0"/>
              </a:spcAft>
              <a:defRPr/>
            </a:pPr>
            <a:r>
              <a:rPr lang="en-US" altLang="en-US"/>
              <a:t>Reputable manufacturer and distributor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C8850D1-5186-898D-8E9B-42BE65392F52}"/>
              </a:ext>
            </a:extLst>
          </p:cNvPr>
          <p:cNvSpPr>
            <a:spLocks noGrp="1" noChangeArrowheads="1"/>
          </p:cNvSpPr>
          <p:nvPr>
            <p:ph type="title"/>
          </p:nvPr>
        </p:nvSpPr>
        <p:spPr/>
        <p:txBody>
          <a:bodyPr/>
          <a:lstStyle/>
          <a:p>
            <a:pPr eaLnBrk="1" fontAlgn="auto" hangingPunct="1">
              <a:spcAft>
                <a:spcPts val="0"/>
              </a:spcAft>
              <a:defRPr/>
            </a:pPr>
            <a:r>
              <a:rPr lang="en-US" altLang="en-US"/>
              <a:t>Vaccines</a:t>
            </a:r>
          </a:p>
        </p:txBody>
      </p:sp>
      <p:sp>
        <p:nvSpPr>
          <p:cNvPr id="47107" name="Rectangle 3">
            <a:extLst>
              <a:ext uri="{FF2B5EF4-FFF2-40B4-BE49-F238E27FC236}">
                <a16:creationId xmlns:a16="http://schemas.microsoft.com/office/drawing/2014/main" id="{D7CDBD15-F005-9F64-B5E6-E1677CF60B08}"/>
              </a:ext>
            </a:extLst>
          </p:cNvPr>
          <p:cNvSpPr>
            <a:spLocks noGrp="1" noChangeArrowheads="1"/>
          </p:cNvSpPr>
          <p:nvPr>
            <p:ph idx="1"/>
          </p:nvPr>
        </p:nvSpPr>
        <p:spPr/>
        <p:txBody>
          <a:bodyPr>
            <a:normAutofit fontScale="92500" lnSpcReduction="20000"/>
          </a:bodyPr>
          <a:lstStyle/>
          <a:p>
            <a:pPr marL="660400" indent="-660400" eaLnBrk="1" fontAlgn="auto" hangingPunct="1">
              <a:lnSpc>
                <a:spcPct val="90000"/>
              </a:lnSpc>
              <a:spcAft>
                <a:spcPts val="0"/>
              </a:spcAft>
              <a:defRPr/>
            </a:pPr>
            <a:r>
              <a:rPr lang="en-US" altLang="en-US"/>
              <a:t>Term that implies or is used to mean all types of biological agents that produce active immunity</a:t>
            </a:r>
          </a:p>
          <a:p>
            <a:pPr marL="660400" indent="-660400" eaLnBrk="1" fontAlgn="auto" hangingPunct="1">
              <a:lnSpc>
                <a:spcPct val="90000"/>
              </a:lnSpc>
              <a:spcAft>
                <a:spcPts val="0"/>
              </a:spcAft>
              <a:defRPr/>
            </a:pPr>
            <a:r>
              <a:rPr lang="en-US" altLang="en-US"/>
              <a:t>Types of Vaccines</a:t>
            </a:r>
          </a:p>
          <a:p>
            <a:pPr marL="1035050" lvl="1" indent="-577850" eaLnBrk="1" fontAlgn="auto" hangingPunct="1">
              <a:lnSpc>
                <a:spcPct val="90000"/>
              </a:lnSpc>
              <a:spcAft>
                <a:spcPts val="0"/>
              </a:spcAft>
              <a:defRPr/>
            </a:pPr>
            <a:r>
              <a:rPr lang="en-US" altLang="en-US" sz="2100"/>
              <a:t>Bacterin- killed culture of bacteria</a:t>
            </a:r>
          </a:p>
          <a:p>
            <a:pPr marL="1409700" lvl="2" indent="-495300" eaLnBrk="1" fontAlgn="auto" hangingPunct="1">
              <a:lnSpc>
                <a:spcPct val="90000"/>
              </a:lnSpc>
              <a:spcAft>
                <a:spcPts val="0"/>
              </a:spcAft>
              <a:defRPr/>
            </a:pPr>
            <a:r>
              <a:rPr lang="en-US" altLang="en-US" sz="1700"/>
              <a:t>Blackleg, leptospirosis, streptococcus, salmonella, pasteurella, bordetella, and staphylococcus</a:t>
            </a:r>
          </a:p>
          <a:p>
            <a:pPr marL="1409700" lvl="2" indent="-495300" eaLnBrk="1" fontAlgn="auto" hangingPunct="1">
              <a:lnSpc>
                <a:spcPct val="90000"/>
              </a:lnSpc>
              <a:spcAft>
                <a:spcPts val="0"/>
              </a:spcAft>
              <a:defRPr/>
            </a:pPr>
            <a:r>
              <a:rPr lang="en-US" altLang="en-US" sz="1700"/>
              <a:t>Mixed bacterin- more than one type of organism</a:t>
            </a:r>
          </a:p>
          <a:p>
            <a:pPr marL="1409700" lvl="2" indent="-495300" eaLnBrk="1" fontAlgn="auto" hangingPunct="1">
              <a:lnSpc>
                <a:spcPct val="90000"/>
              </a:lnSpc>
              <a:spcAft>
                <a:spcPts val="0"/>
              </a:spcAft>
              <a:defRPr/>
            </a:pPr>
            <a:r>
              <a:rPr lang="en-US" altLang="en-US" sz="1700"/>
              <a:t>Autogenous bacerin- made from an organism isolated from an infection in animals on a given premise</a:t>
            </a:r>
          </a:p>
          <a:p>
            <a:pPr marL="1409700" lvl="2" indent="-495300" eaLnBrk="1" fontAlgn="auto" hangingPunct="1">
              <a:lnSpc>
                <a:spcPct val="90000"/>
              </a:lnSpc>
              <a:spcAft>
                <a:spcPts val="0"/>
              </a:spcAft>
              <a:defRPr/>
            </a:pPr>
            <a:r>
              <a:rPr lang="en-US" altLang="en-US" sz="1700"/>
              <a:t>Stock bacterin- used from a bacterial culture</a:t>
            </a:r>
          </a:p>
          <a:p>
            <a:pPr marL="1409700" lvl="2" indent="-495300" eaLnBrk="1" fontAlgn="auto" hangingPunct="1">
              <a:lnSpc>
                <a:spcPct val="90000"/>
              </a:lnSpc>
              <a:spcAft>
                <a:spcPts val="0"/>
              </a:spcAft>
              <a:defRPr/>
            </a:pPr>
            <a:r>
              <a:rPr lang="en-US" altLang="en-US" sz="1700"/>
              <a:t>Live bacterial spore vaccines-effective against bacteri that have the ability to form spores that are very resistant to environmental conditions. Bacillus anthracis</a:t>
            </a:r>
          </a:p>
          <a:p>
            <a:pPr marL="1409700" lvl="2" indent="-495300" eaLnBrk="1" fontAlgn="auto" hangingPunct="1">
              <a:lnSpc>
                <a:spcPct val="90000"/>
              </a:lnSpc>
              <a:spcAft>
                <a:spcPts val="0"/>
              </a:spcAft>
              <a:defRPr/>
            </a:pPr>
            <a:r>
              <a:rPr lang="en-US" altLang="en-US" sz="1700"/>
              <a:t>Live bacterial vaccines of reduced virulence- made from strains less virulent- Bruscella abortus strain 19 vaccine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519317B-CFA3-65A4-690D-FDA572F2E81D}"/>
              </a:ext>
            </a:extLst>
          </p:cNvPr>
          <p:cNvSpPr>
            <a:spLocks noGrp="1" noChangeArrowheads="1"/>
          </p:cNvSpPr>
          <p:nvPr>
            <p:ph type="title"/>
          </p:nvPr>
        </p:nvSpPr>
        <p:spPr/>
        <p:txBody>
          <a:bodyPr/>
          <a:lstStyle/>
          <a:p>
            <a:pPr eaLnBrk="1" fontAlgn="auto" hangingPunct="1">
              <a:spcAft>
                <a:spcPts val="0"/>
              </a:spcAft>
              <a:defRPr/>
            </a:pPr>
            <a:r>
              <a:rPr lang="en-US" altLang="en-US"/>
              <a:t>Types of vaccines</a:t>
            </a:r>
          </a:p>
        </p:txBody>
      </p:sp>
      <p:sp>
        <p:nvSpPr>
          <p:cNvPr id="48131" name="Rectangle 3">
            <a:extLst>
              <a:ext uri="{FF2B5EF4-FFF2-40B4-BE49-F238E27FC236}">
                <a16:creationId xmlns:a16="http://schemas.microsoft.com/office/drawing/2014/main" id="{CDDF3BF1-249D-24DC-E7C1-F6F735F5869C}"/>
              </a:ext>
            </a:extLst>
          </p:cNvPr>
          <p:cNvSpPr>
            <a:spLocks noGrp="1" noChangeArrowheads="1"/>
          </p:cNvSpPr>
          <p:nvPr>
            <p:ph idx="1"/>
          </p:nvPr>
        </p:nvSpPr>
        <p:spPr/>
        <p:txBody>
          <a:bodyPr>
            <a:normAutofit fontScale="92500" lnSpcReduction="20000"/>
          </a:bodyPr>
          <a:lstStyle/>
          <a:p>
            <a:pPr marL="1409700" lvl="2" indent="-495300" eaLnBrk="1" fontAlgn="auto" hangingPunct="1">
              <a:lnSpc>
                <a:spcPct val="90000"/>
              </a:lnSpc>
              <a:spcAft>
                <a:spcPts val="0"/>
              </a:spcAft>
              <a:defRPr/>
            </a:pPr>
            <a:r>
              <a:rPr lang="en-US" altLang="en-US" sz="1800"/>
              <a:t>Killed virus- organisms killed and are then used as antigens</a:t>
            </a:r>
          </a:p>
          <a:p>
            <a:pPr marL="1409700" lvl="2" indent="-495300" eaLnBrk="1" fontAlgn="auto" hangingPunct="1">
              <a:lnSpc>
                <a:spcPct val="90000"/>
              </a:lnSpc>
              <a:spcAft>
                <a:spcPts val="0"/>
              </a:spcAft>
              <a:defRPr/>
            </a:pPr>
            <a:r>
              <a:rPr lang="en-US" altLang="en-US" sz="1800"/>
              <a:t>Modified live virus vaccines- grow live virus on culture and then modify</a:t>
            </a:r>
          </a:p>
          <a:p>
            <a:pPr marL="1784350" lvl="3" indent="-412750" eaLnBrk="1" fontAlgn="auto" hangingPunct="1">
              <a:lnSpc>
                <a:spcPct val="90000"/>
              </a:lnSpc>
              <a:spcAft>
                <a:spcPts val="0"/>
              </a:spcAft>
              <a:defRPr/>
            </a:pPr>
            <a:r>
              <a:rPr lang="en-US" altLang="en-US" sz="1600"/>
              <a:t>Virus has to multiply in the body</a:t>
            </a:r>
          </a:p>
          <a:p>
            <a:pPr marL="1409700" lvl="2" indent="-495300" eaLnBrk="1" fontAlgn="auto" hangingPunct="1">
              <a:lnSpc>
                <a:spcPct val="90000"/>
              </a:lnSpc>
              <a:spcAft>
                <a:spcPts val="0"/>
              </a:spcAft>
              <a:defRPr/>
            </a:pPr>
            <a:r>
              <a:rPr lang="en-US" altLang="en-US" sz="1800"/>
              <a:t>Antiserum-blood serum containing specific antibodies against a disease</a:t>
            </a:r>
          </a:p>
          <a:p>
            <a:pPr marL="1409700" lvl="2" indent="-495300" eaLnBrk="1" fontAlgn="auto" hangingPunct="1">
              <a:lnSpc>
                <a:spcPct val="90000"/>
              </a:lnSpc>
              <a:spcAft>
                <a:spcPts val="0"/>
              </a:spcAft>
              <a:defRPr/>
            </a:pPr>
            <a:r>
              <a:rPr lang="en-US" altLang="en-US" sz="1800"/>
              <a:t>Antitoxins- antiserums that contain antibodies to bacterial toxics- tetanus antitoxin</a:t>
            </a:r>
          </a:p>
          <a:p>
            <a:pPr marL="1409700" lvl="2" indent="-495300" eaLnBrk="1" fontAlgn="auto" hangingPunct="1">
              <a:lnSpc>
                <a:spcPct val="90000"/>
              </a:lnSpc>
              <a:spcAft>
                <a:spcPts val="0"/>
              </a:spcAft>
              <a:defRPr/>
            </a:pPr>
            <a:r>
              <a:rPr lang="en-US" altLang="en-US" sz="1800"/>
              <a:t>Toxoids-detoxified toxins that are used as antigens to stimulate production af an antibody against the toxin</a:t>
            </a:r>
          </a:p>
          <a:p>
            <a:pPr marL="1409700" lvl="2" indent="-495300" eaLnBrk="1" fontAlgn="auto" hangingPunct="1">
              <a:lnSpc>
                <a:spcPct val="90000"/>
              </a:lnSpc>
              <a:spcAft>
                <a:spcPts val="0"/>
              </a:spcAft>
              <a:defRPr/>
            </a:pPr>
            <a:r>
              <a:rPr lang="en-US" altLang="en-US" sz="1800"/>
              <a:t>Adjuvants- substances added to a biological that enhances the antigen’s ability to stimulate antibody production.- they delay absorption of the antigen and by themselves stimulating the immune system to some extent.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67B7FEC-BCEB-A430-7292-74CF897D2C06}"/>
              </a:ext>
            </a:extLst>
          </p:cNvPr>
          <p:cNvSpPr>
            <a:spLocks noGrp="1" noChangeArrowheads="1"/>
          </p:cNvSpPr>
          <p:nvPr>
            <p:ph type="title"/>
          </p:nvPr>
        </p:nvSpPr>
        <p:spPr/>
        <p:txBody>
          <a:bodyPr/>
          <a:lstStyle/>
          <a:p>
            <a:pPr eaLnBrk="1" fontAlgn="auto" hangingPunct="1">
              <a:spcAft>
                <a:spcPts val="0"/>
              </a:spcAft>
              <a:defRPr/>
            </a:pPr>
            <a:r>
              <a:rPr lang="en-US" altLang="en-US" sz="3800"/>
              <a:t>Type and route of Vaccines</a:t>
            </a:r>
            <a:br>
              <a:rPr lang="en-US" altLang="en-US" sz="3800"/>
            </a:br>
            <a:endParaRPr lang="en-US" altLang="en-US" sz="3800"/>
          </a:p>
        </p:txBody>
      </p:sp>
      <p:sp>
        <p:nvSpPr>
          <p:cNvPr id="49155" name="Rectangle 3">
            <a:extLst>
              <a:ext uri="{FF2B5EF4-FFF2-40B4-BE49-F238E27FC236}">
                <a16:creationId xmlns:a16="http://schemas.microsoft.com/office/drawing/2014/main" id="{8886315C-4611-9228-D7AE-5A6B6474E9F1}"/>
              </a:ext>
            </a:extLst>
          </p:cNvPr>
          <p:cNvSpPr>
            <a:spLocks noGrp="1" noChangeArrowheads="1"/>
          </p:cNvSpPr>
          <p:nvPr>
            <p:ph idx="1"/>
          </p:nvPr>
        </p:nvSpPr>
        <p:spPr/>
        <p:txBody>
          <a:bodyPr>
            <a:normAutofit fontScale="92500" lnSpcReduction="20000"/>
          </a:bodyPr>
          <a:lstStyle/>
          <a:p>
            <a:pPr lvl="3" eaLnBrk="1" fontAlgn="auto" hangingPunct="1">
              <a:spcAft>
                <a:spcPts val="0"/>
              </a:spcAft>
              <a:defRPr/>
            </a:pPr>
            <a:r>
              <a:rPr lang="en-US" altLang="en-US" sz="3600"/>
              <a:t>killed safer than modified</a:t>
            </a:r>
          </a:p>
          <a:p>
            <a:pPr lvl="3" eaLnBrk="1" fontAlgn="auto" hangingPunct="1">
              <a:spcAft>
                <a:spcPts val="0"/>
              </a:spcAft>
              <a:defRPr/>
            </a:pPr>
            <a:r>
              <a:rPr lang="en-US" altLang="en-US" sz="3600"/>
              <a:t>modified provide better stimulation</a:t>
            </a:r>
          </a:p>
          <a:p>
            <a:pPr lvl="4" eaLnBrk="1" fontAlgn="auto" hangingPunct="1">
              <a:spcAft>
                <a:spcPts val="0"/>
              </a:spcAft>
              <a:defRPr/>
            </a:pPr>
            <a:r>
              <a:rPr lang="en-US" altLang="en-US" sz="3600"/>
              <a:t>esp. ibr and bovine parainfluenza intranasal provide better immunity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FD91-BA4E-5C23-1812-153C04F2FB96}"/>
              </a:ext>
            </a:extLst>
          </p:cNvPr>
          <p:cNvSpPr>
            <a:spLocks noGrp="1"/>
          </p:cNvSpPr>
          <p:nvPr>
            <p:ph type="title"/>
          </p:nvPr>
        </p:nvSpPr>
        <p:spPr>
          <a:xfrm>
            <a:off x="685800" y="609600"/>
            <a:ext cx="1600200" cy="609600"/>
          </a:xfrm>
        </p:spPr>
        <p:txBody>
          <a:bodyPr/>
          <a:lstStyle/>
          <a:p>
            <a:pPr eaLnBrk="1" fontAlgn="auto" hangingPunct="1">
              <a:spcAft>
                <a:spcPts val="0"/>
              </a:spcAft>
              <a:defRPr/>
            </a:pPr>
            <a:r>
              <a:rPr lang="en-US" dirty="0"/>
              <a:t>N’DAMA</a:t>
            </a:r>
          </a:p>
        </p:txBody>
      </p:sp>
      <p:sp>
        <p:nvSpPr>
          <p:cNvPr id="4" name="Text Placeholder 3">
            <a:extLst>
              <a:ext uri="{FF2B5EF4-FFF2-40B4-BE49-F238E27FC236}">
                <a16:creationId xmlns:a16="http://schemas.microsoft.com/office/drawing/2014/main" id="{AC3F53E9-0065-9F7F-9153-5143F0F419ED}"/>
              </a:ext>
            </a:extLst>
          </p:cNvPr>
          <p:cNvSpPr>
            <a:spLocks noGrp="1"/>
          </p:cNvSpPr>
          <p:nvPr>
            <p:ph type="body" sz="half" idx="2"/>
          </p:nvPr>
        </p:nvSpPr>
        <p:spPr>
          <a:xfrm>
            <a:off x="657225" y="1600200"/>
            <a:ext cx="3124200" cy="4876800"/>
          </a:xfrm>
        </p:spPr>
        <p:txBody>
          <a:bodyPr/>
          <a:lstStyle/>
          <a:p>
            <a:pPr eaLnBrk="1" fontAlgn="auto" hangingPunct="1">
              <a:spcAft>
                <a:spcPts val="0"/>
              </a:spcAft>
              <a:defRPr/>
            </a:pPr>
            <a:r>
              <a:rPr lang="en-US" dirty="0"/>
              <a:t>The </a:t>
            </a:r>
            <a:r>
              <a:rPr lang="en-US" dirty="0" err="1"/>
              <a:t>N'Dama</a:t>
            </a:r>
            <a:r>
              <a:rPr lang="en-US" dirty="0"/>
              <a:t> is a hardy breed, medium size type (100 cm at shoulder height for cows; 120 cm for bulls) with a large and strong head and with lyre-shaped horns. Cows produce only 2 to 3 liters milk per day during 7 to 8 months. Average liveweight for a mature steer varies between 250 to 300 kg.</a:t>
            </a:r>
          </a:p>
        </p:txBody>
      </p:sp>
      <p:pic>
        <p:nvPicPr>
          <p:cNvPr id="10" name="Picture Placeholder 9" descr="A cow with horns standing in grass&#10;&#10;Description automatically generated">
            <a:extLst>
              <a:ext uri="{FF2B5EF4-FFF2-40B4-BE49-F238E27FC236}">
                <a16:creationId xmlns:a16="http://schemas.microsoft.com/office/drawing/2014/main" id="{1A7691B5-B3D8-CA92-15B9-DC22F243FC59}"/>
              </a:ext>
            </a:extLst>
          </p:cNvPr>
          <p:cNvPicPr>
            <a:picLocks noGrp="1" noChangeAspect="1"/>
          </p:cNvPicPr>
          <p:nvPr>
            <p:ph type="pic" idx="1"/>
          </p:nvPr>
        </p:nvPicPr>
        <p:blipFill>
          <a:blip r:embed="rId2"/>
          <a:srcRect l="19532" r="19532"/>
          <a:stretch>
            <a:fillRect/>
          </a:stretch>
        </p:blipFill>
        <p:spPr>
          <a:xfrm>
            <a:off x="3962400" y="609600"/>
            <a:ext cx="4724400" cy="51816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3194F65-6AFA-0CB0-5065-E18568844E2F}"/>
              </a:ext>
            </a:extLst>
          </p:cNvPr>
          <p:cNvSpPr>
            <a:spLocks noGrp="1" noChangeArrowheads="1"/>
          </p:cNvSpPr>
          <p:nvPr>
            <p:ph type="title"/>
          </p:nvPr>
        </p:nvSpPr>
        <p:spPr/>
        <p:txBody>
          <a:bodyPr>
            <a:normAutofit fontScale="90000"/>
          </a:bodyPr>
          <a:lstStyle/>
          <a:p>
            <a:pPr eaLnBrk="1" fontAlgn="auto" hangingPunct="1">
              <a:spcAft>
                <a:spcPts val="0"/>
              </a:spcAft>
              <a:defRPr/>
            </a:pPr>
            <a:r>
              <a:rPr lang="en-US" altLang="en-US" sz="3800"/>
              <a:t>Administering Pharmaceuticals and Biologics</a:t>
            </a:r>
            <a:br>
              <a:rPr lang="en-US" altLang="en-US" sz="3800"/>
            </a:br>
            <a:endParaRPr lang="en-US" altLang="en-US" sz="3800"/>
          </a:p>
        </p:txBody>
      </p:sp>
      <p:sp>
        <p:nvSpPr>
          <p:cNvPr id="60419" name="Rectangle 3">
            <a:extLst>
              <a:ext uri="{FF2B5EF4-FFF2-40B4-BE49-F238E27FC236}">
                <a16:creationId xmlns:a16="http://schemas.microsoft.com/office/drawing/2014/main" id="{A7551344-B044-7224-201F-08B7B711C42B}"/>
              </a:ext>
            </a:extLst>
          </p:cNvPr>
          <p:cNvSpPr>
            <a:spLocks noGrp="1" noChangeArrowheads="1"/>
          </p:cNvSpPr>
          <p:nvPr>
            <p:ph idx="1"/>
          </p:nvPr>
        </p:nvSpPr>
        <p:spPr/>
        <p:txBody>
          <a:bodyPr/>
          <a:lstStyle/>
          <a:p>
            <a:pPr eaLnBrk="1" fontAlgn="auto" hangingPunct="1">
              <a:lnSpc>
                <a:spcPct val="90000"/>
              </a:lnSpc>
              <a:spcAft>
                <a:spcPts val="0"/>
              </a:spcAft>
              <a:defRPr/>
            </a:pPr>
            <a:r>
              <a:rPr lang="en-US" altLang="en-US"/>
              <a:t>General ideas:</a:t>
            </a:r>
          </a:p>
          <a:p>
            <a:pPr eaLnBrk="1" fontAlgn="auto" hangingPunct="1">
              <a:lnSpc>
                <a:spcPct val="90000"/>
              </a:lnSpc>
              <a:spcAft>
                <a:spcPts val="0"/>
              </a:spcAft>
              <a:defRPr/>
            </a:pPr>
            <a:r>
              <a:rPr lang="en-US" altLang="en-US"/>
              <a:t>Approach with caution</a:t>
            </a:r>
          </a:p>
          <a:p>
            <a:pPr lvl="1" eaLnBrk="1" fontAlgn="auto" hangingPunct="1">
              <a:lnSpc>
                <a:spcPct val="90000"/>
              </a:lnSpc>
              <a:spcAft>
                <a:spcPts val="0"/>
              </a:spcAft>
              <a:defRPr/>
            </a:pPr>
            <a:r>
              <a:rPr lang="en-US" altLang="en-US"/>
              <a:t>If administered topically- if animal has sensitive lesion that will hurt</a:t>
            </a:r>
          </a:p>
          <a:p>
            <a:pPr lvl="1" eaLnBrk="1" fontAlgn="auto" hangingPunct="1">
              <a:lnSpc>
                <a:spcPct val="90000"/>
              </a:lnSpc>
              <a:spcAft>
                <a:spcPts val="0"/>
              </a:spcAft>
              <a:defRPr/>
            </a:pPr>
            <a:r>
              <a:rPr lang="en-US" altLang="en-US"/>
              <a:t>If administered orally-may resist the drenching bottle, dose syringe, or balling gun.</a:t>
            </a:r>
          </a:p>
          <a:p>
            <a:pPr lvl="1" eaLnBrk="1" fontAlgn="auto" hangingPunct="1">
              <a:lnSpc>
                <a:spcPct val="90000"/>
              </a:lnSpc>
              <a:spcAft>
                <a:spcPts val="0"/>
              </a:spcAft>
              <a:defRPr/>
            </a:pPr>
            <a:r>
              <a:rPr lang="en-US" altLang="en-US"/>
              <a:t>If by injection there may be a strong, quick reaction from the animal</a:t>
            </a:r>
          </a:p>
          <a:p>
            <a:pPr lvl="1" eaLnBrk="1" fontAlgn="auto" hangingPunct="1">
              <a:lnSpc>
                <a:spcPct val="90000"/>
              </a:lnSpc>
              <a:spcAft>
                <a:spcPts val="0"/>
              </a:spcAft>
              <a:defRPr/>
            </a:pPr>
            <a:r>
              <a:rPr lang="en-US" altLang="en-US"/>
              <a:t>POSITION/ RESTRAINT</a:t>
            </a:r>
          </a:p>
          <a:p>
            <a:pPr lvl="1" eaLnBrk="1" fontAlgn="auto" hangingPunct="1">
              <a:lnSpc>
                <a:spcPct val="90000"/>
              </a:lnSpc>
              <a:spcAft>
                <a:spcPts val="0"/>
              </a:spcAft>
              <a:defRPr/>
            </a:pPr>
            <a:r>
              <a:rPr lang="en-US" altLang="en-US"/>
              <a:t>Check out the anatomy</a:t>
            </a:r>
          </a:p>
          <a:p>
            <a:pPr eaLnBrk="1" fontAlgn="auto" hangingPunct="1">
              <a:lnSpc>
                <a:spcPct val="90000"/>
              </a:lnSpc>
              <a:spcAft>
                <a:spcPts val="0"/>
              </a:spcAft>
              <a:defRPr/>
            </a:pPr>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1" name="Picture 14340" descr="Shadows of bull fighting a bear">
            <a:extLst>
              <a:ext uri="{FF2B5EF4-FFF2-40B4-BE49-F238E27FC236}">
                <a16:creationId xmlns:a16="http://schemas.microsoft.com/office/drawing/2014/main" id="{B5DED675-0F03-9279-C98A-472181A9B5D8}"/>
              </a:ext>
            </a:extLst>
          </p:cNvPr>
          <p:cNvPicPr>
            <a:picLocks noChangeAspect="1"/>
          </p:cNvPicPr>
          <p:nvPr/>
        </p:nvPicPr>
        <p:blipFill rotWithShape="1">
          <a:blip r:embed="rId2"/>
          <a:srcRect l="37901" r="32718" b="-1"/>
          <a:stretch/>
        </p:blipFill>
        <p:spPr>
          <a:xfrm>
            <a:off x="20" y="10"/>
            <a:ext cx="3018550" cy="6857990"/>
          </a:xfrm>
          <a:prstGeom prst="rect">
            <a:avLst/>
          </a:prstGeom>
        </p:spPr>
      </p:pic>
      <p:sp>
        <p:nvSpPr>
          <p:cNvPr id="14347" name="Rectangle 14346">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5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9" name="Picture 14348">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8" name="Rectangle 2">
            <a:extLst>
              <a:ext uri="{FF2B5EF4-FFF2-40B4-BE49-F238E27FC236}">
                <a16:creationId xmlns:a16="http://schemas.microsoft.com/office/drawing/2014/main" id="{9D9684A4-B0DE-EDCB-A50F-E9C8518BA28B}"/>
              </a:ext>
            </a:extLst>
          </p:cNvPr>
          <p:cNvSpPr>
            <a:spLocks noGrp="1" noChangeArrowheads="1"/>
          </p:cNvSpPr>
          <p:nvPr>
            <p:ph type="title"/>
          </p:nvPr>
        </p:nvSpPr>
        <p:spPr>
          <a:xfrm>
            <a:off x="3348787" y="618517"/>
            <a:ext cx="5004665" cy="1596177"/>
          </a:xfrm>
        </p:spPr>
        <p:txBody>
          <a:bodyPr>
            <a:normAutofit/>
          </a:bodyPr>
          <a:lstStyle/>
          <a:p>
            <a:pPr eaLnBrk="1" fontAlgn="auto" hangingPunct="1">
              <a:spcAft>
                <a:spcPts val="0"/>
              </a:spcAft>
              <a:defRPr/>
            </a:pPr>
            <a:r>
              <a:rPr lang="en-US" altLang="en-US"/>
              <a:t>Health</a:t>
            </a:r>
          </a:p>
        </p:txBody>
      </p:sp>
      <p:sp>
        <p:nvSpPr>
          <p:cNvPr id="14339" name="Rectangle 3">
            <a:extLst>
              <a:ext uri="{FF2B5EF4-FFF2-40B4-BE49-F238E27FC236}">
                <a16:creationId xmlns:a16="http://schemas.microsoft.com/office/drawing/2014/main" id="{0A5A0CFF-2F85-96A0-A2D5-5942E4AB074B}"/>
              </a:ext>
            </a:extLst>
          </p:cNvPr>
          <p:cNvSpPr>
            <a:spLocks noGrp="1" noChangeArrowheads="1"/>
          </p:cNvSpPr>
          <p:nvPr>
            <p:ph idx="1"/>
          </p:nvPr>
        </p:nvSpPr>
        <p:spPr>
          <a:xfrm>
            <a:off x="3348786" y="2367092"/>
            <a:ext cx="5004665" cy="3424107"/>
          </a:xfrm>
        </p:spPr>
        <p:txBody>
          <a:bodyPr>
            <a:normAutofit/>
          </a:bodyPr>
          <a:lstStyle/>
          <a:p>
            <a:pPr marL="609600" indent="-609600" eaLnBrk="1" fontAlgn="auto" hangingPunct="1">
              <a:lnSpc>
                <a:spcPct val="110000"/>
              </a:lnSpc>
              <a:spcAft>
                <a:spcPts val="0"/>
              </a:spcAft>
              <a:defRPr/>
            </a:pPr>
            <a:r>
              <a:rPr lang="en-US" altLang="en-US" sz="1600"/>
              <a:t>Definition: state of the individual living in complete harmony with his or her environment</a:t>
            </a:r>
          </a:p>
          <a:p>
            <a:pPr marL="609600" indent="-609600" eaLnBrk="1" fontAlgn="auto" hangingPunct="1">
              <a:lnSpc>
                <a:spcPct val="110000"/>
              </a:lnSpc>
              <a:spcAft>
                <a:spcPts val="0"/>
              </a:spcAft>
              <a:defRPr/>
            </a:pPr>
            <a:r>
              <a:rPr lang="en-US" altLang="en-US" sz="1600"/>
              <a:t>A healthy animal may appear healthy but still undergo physiological, anatomical, and chemical changes in response to stress from environment</a:t>
            </a:r>
          </a:p>
          <a:p>
            <a:pPr marL="609600" indent="-609600" eaLnBrk="1" fontAlgn="auto" hangingPunct="1">
              <a:lnSpc>
                <a:spcPct val="110000"/>
              </a:lnSpc>
              <a:spcAft>
                <a:spcPts val="0"/>
              </a:spcAft>
              <a:defRPr/>
            </a:pPr>
            <a:r>
              <a:rPr lang="en-US" altLang="en-US" sz="1600"/>
              <a:t>Difference between healthy and diseased animal is fact that healthy animal hasn’t exhausted its normal adaptive powers</a:t>
            </a:r>
          </a:p>
          <a:p>
            <a:pPr marL="609600" indent="-609600" eaLnBrk="1" fontAlgn="auto" hangingPunct="1">
              <a:lnSpc>
                <a:spcPct val="110000"/>
              </a:lnSpc>
              <a:spcAft>
                <a:spcPts val="0"/>
              </a:spcAft>
              <a:defRPr/>
            </a:pPr>
            <a:endParaRPr lang="en-US" altLang="en-US" sz="1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C3E2172-4AD1-4CC0-3C39-97F525F81210}"/>
              </a:ext>
            </a:extLst>
          </p:cNvPr>
          <p:cNvSpPr>
            <a:spLocks noGrp="1" noChangeArrowheads="1"/>
          </p:cNvSpPr>
          <p:nvPr>
            <p:ph type="title"/>
          </p:nvPr>
        </p:nvSpPr>
        <p:spPr/>
        <p:txBody>
          <a:bodyPr/>
          <a:lstStyle/>
          <a:p>
            <a:pPr eaLnBrk="1" fontAlgn="auto" hangingPunct="1">
              <a:spcAft>
                <a:spcPts val="0"/>
              </a:spcAft>
              <a:defRPr/>
            </a:pPr>
            <a:r>
              <a:rPr lang="en-US" altLang="en-US"/>
              <a:t>Topical route</a:t>
            </a:r>
          </a:p>
        </p:txBody>
      </p:sp>
      <p:sp>
        <p:nvSpPr>
          <p:cNvPr id="61443" name="Rectangle 3">
            <a:extLst>
              <a:ext uri="{FF2B5EF4-FFF2-40B4-BE49-F238E27FC236}">
                <a16:creationId xmlns:a16="http://schemas.microsoft.com/office/drawing/2014/main" id="{DB391C89-BB4F-E339-E362-B61681ECAF3F}"/>
              </a:ext>
            </a:extLst>
          </p:cNvPr>
          <p:cNvSpPr>
            <a:spLocks noGrp="1" noChangeArrowheads="1"/>
          </p:cNvSpPr>
          <p:nvPr>
            <p:ph idx="1"/>
          </p:nvPr>
        </p:nvSpPr>
        <p:spPr/>
        <p:txBody>
          <a:bodyPr/>
          <a:lstStyle/>
          <a:p>
            <a:pPr marL="577850" indent="-577850" eaLnBrk="1" fontAlgn="auto" hangingPunct="1">
              <a:spcAft>
                <a:spcPts val="0"/>
              </a:spcAft>
              <a:defRPr/>
            </a:pPr>
            <a:endParaRPr lang="en-US" altLang="en-US"/>
          </a:p>
          <a:p>
            <a:pPr marL="993775" lvl="1" indent="-536575" eaLnBrk="1" fontAlgn="auto" hangingPunct="1">
              <a:spcAft>
                <a:spcPts val="0"/>
              </a:spcAft>
              <a:defRPr/>
            </a:pPr>
            <a:r>
              <a:rPr lang="en-US" altLang="en-US"/>
              <a:t>Def- a topical application is one in which the medicine is applied to the skin or to the mucous membranes of the eye, ear, or nasal passages. </a:t>
            </a:r>
          </a:p>
          <a:p>
            <a:pPr marL="1389063" lvl="2" indent="-474663" eaLnBrk="1" fontAlgn="auto" hangingPunct="1">
              <a:spcAft>
                <a:spcPts val="0"/>
              </a:spcAft>
              <a:defRPr/>
            </a:pPr>
            <a:r>
              <a:rPr lang="en-US" altLang="en-US"/>
              <a:t>Ointments, aqueous solutions, powders, and aerosols</a:t>
            </a:r>
          </a:p>
          <a:p>
            <a:pPr marL="1784350" lvl="3" indent="-412750" eaLnBrk="1" fontAlgn="auto" hangingPunct="1">
              <a:spcAft>
                <a:spcPts val="0"/>
              </a:spcAft>
              <a:defRPr/>
            </a:pPr>
            <a:r>
              <a:rPr lang="en-US" altLang="en-US"/>
              <a:t>Be careful- gloves to apply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D0D25F3-2F10-BB67-CD8E-374000B93481}"/>
              </a:ext>
            </a:extLst>
          </p:cNvPr>
          <p:cNvSpPr>
            <a:spLocks noGrp="1" noChangeArrowheads="1"/>
          </p:cNvSpPr>
          <p:nvPr>
            <p:ph type="title"/>
          </p:nvPr>
        </p:nvSpPr>
        <p:spPr/>
        <p:txBody>
          <a:bodyPr/>
          <a:lstStyle/>
          <a:p>
            <a:pPr eaLnBrk="1" fontAlgn="auto" hangingPunct="1">
              <a:spcAft>
                <a:spcPts val="0"/>
              </a:spcAft>
              <a:defRPr/>
            </a:pPr>
            <a:r>
              <a:rPr lang="en-US" altLang="en-US" sz="3800"/>
              <a:t>Oral route</a:t>
            </a:r>
            <a:br>
              <a:rPr lang="en-US" altLang="en-US" sz="3800"/>
            </a:br>
            <a:endParaRPr lang="en-US" altLang="en-US" sz="3800"/>
          </a:p>
        </p:txBody>
      </p:sp>
      <p:sp>
        <p:nvSpPr>
          <p:cNvPr id="62467" name="Rectangle 3">
            <a:extLst>
              <a:ext uri="{FF2B5EF4-FFF2-40B4-BE49-F238E27FC236}">
                <a16:creationId xmlns:a16="http://schemas.microsoft.com/office/drawing/2014/main" id="{B5929E91-1111-51ED-A31C-FB43C127227F}"/>
              </a:ext>
            </a:extLst>
          </p:cNvPr>
          <p:cNvSpPr>
            <a:spLocks noGrp="1" noChangeArrowheads="1"/>
          </p:cNvSpPr>
          <p:nvPr>
            <p:ph idx="1"/>
          </p:nvPr>
        </p:nvSpPr>
        <p:spPr/>
        <p:txBody>
          <a:bodyPr/>
          <a:lstStyle/>
          <a:p>
            <a:pPr marL="993775" lvl="1" indent="-536575" eaLnBrk="1" fontAlgn="auto" hangingPunct="1">
              <a:lnSpc>
                <a:spcPct val="90000"/>
              </a:lnSpc>
              <a:spcAft>
                <a:spcPts val="0"/>
              </a:spcAft>
              <a:defRPr/>
            </a:pPr>
            <a:r>
              <a:rPr lang="en-US" altLang="en-US"/>
              <a:t>Dependent upon the condition of the digestive system at the time of administration and tolerance of the animal’s system to the product.</a:t>
            </a:r>
          </a:p>
          <a:p>
            <a:pPr marL="993775" lvl="1" indent="-536575" eaLnBrk="1" fontAlgn="auto" hangingPunct="1">
              <a:lnSpc>
                <a:spcPct val="90000"/>
              </a:lnSpc>
              <a:spcAft>
                <a:spcPts val="0"/>
              </a:spcAft>
              <a:defRPr/>
            </a:pPr>
            <a:r>
              <a:rPr lang="en-US" altLang="en-US"/>
              <a:t>Types</a:t>
            </a:r>
          </a:p>
          <a:p>
            <a:pPr marL="1389063" lvl="2" indent="-474663" eaLnBrk="1" fontAlgn="auto" hangingPunct="1">
              <a:lnSpc>
                <a:spcPct val="90000"/>
              </a:lnSpc>
              <a:spcAft>
                <a:spcPts val="0"/>
              </a:spcAft>
              <a:defRPr/>
            </a:pPr>
            <a:r>
              <a:rPr lang="en-US" altLang="en-US"/>
              <a:t>Tablet, pill, capsule, and liquid form.</a:t>
            </a:r>
          </a:p>
          <a:p>
            <a:pPr marL="993775" lvl="1" indent="-536575" eaLnBrk="1" fontAlgn="auto" hangingPunct="1">
              <a:lnSpc>
                <a:spcPct val="90000"/>
              </a:lnSpc>
              <a:spcAft>
                <a:spcPts val="0"/>
              </a:spcAft>
              <a:defRPr/>
            </a:pPr>
            <a:r>
              <a:rPr lang="en-US" altLang="en-US"/>
              <a:t>Means</a:t>
            </a:r>
          </a:p>
          <a:p>
            <a:pPr marL="1389063" lvl="2" indent="-474663" eaLnBrk="1" fontAlgn="auto" hangingPunct="1">
              <a:lnSpc>
                <a:spcPct val="90000"/>
              </a:lnSpc>
              <a:spcAft>
                <a:spcPts val="0"/>
              </a:spcAft>
              <a:defRPr/>
            </a:pPr>
            <a:r>
              <a:rPr lang="en-US" altLang="en-US"/>
              <a:t>Feeding of drugs- must make sure eats the drug</a:t>
            </a:r>
          </a:p>
          <a:p>
            <a:pPr marL="1784350" lvl="3" indent="-412750" eaLnBrk="1" fontAlgn="auto" hangingPunct="1">
              <a:lnSpc>
                <a:spcPct val="90000"/>
              </a:lnSpc>
              <a:spcAft>
                <a:spcPts val="0"/>
              </a:spcAft>
              <a:defRPr/>
            </a:pPr>
            <a:r>
              <a:rPr lang="en-US" altLang="en-US"/>
              <a:t>Drug must be palatable to them</a:t>
            </a:r>
          </a:p>
          <a:p>
            <a:pPr marL="1389063" lvl="2" indent="-474663" eaLnBrk="1" fontAlgn="auto" hangingPunct="1">
              <a:lnSpc>
                <a:spcPct val="90000"/>
              </a:lnSpc>
              <a:spcAft>
                <a:spcPts val="0"/>
              </a:spcAft>
              <a:defRPr/>
            </a:pPr>
            <a:r>
              <a:rPr lang="en-US" altLang="en-US"/>
              <a:t>Balling guns- blousing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DA3E70A-0FA1-C3E3-8E43-E2DC888CD8CC}"/>
              </a:ext>
            </a:extLst>
          </p:cNvPr>
          <p:cNvSpPr>
            <a:spLocks noGrp="1" noChangeArrowheads="1"/>
          </p:cNvSpPr>
          <p:nvPr>
            <p:ph type="title"/>
          </p:nvPr>
        </p:nvSpPr>
        <p:spPr/>
        <p:txBody>
          <a:bodyPr/>
          <a:lstStyle/>
          <a:p>
            <a:pPr eaLnBrk="1" fontAlgn="auto" hangingPunct="1">
              <a:spcAft>
                <a:spcPts val="0"/>
              </a:spcAft>
              <a:defRPr/>
            </a:pPr>
            <a:r>
              <a:rPr lang="en-US" altLang="en-US"/>
              <a:t>Balling Guns</a:t>
            </a:r>
          </a:p>
        </p:txBody>
      </p:sp>
      <p:sp>
        <p:nvSpPr>
          <p:cNvPr id="63491" name="Rectangle 3">
            <a:extLst>
              <a:ext uri="{FF2B5EF4-FFF2-40B4-BE49-F238E27FC236}">
                <a16:creationId xmlns:a16="http://schemas.microsoft.com/office/drawing/2014/main" id="{C13B2CBD-C8DE-45AA-169A-241BBC03E96B}"/>
              </a:ext>
            </a:extLst>
          </p:cNvPr>
          <p:cNvSpPr>
            <a:spLocks noGrp="1" noChangeArrowheads="1"/>
          </p:cNvSpPr>
          <p:nvPr>
            <p:ph idx="1"/>
          </p:nvPr>
        </p:nvSpPr>
        <p:spPr>
          <a:xfrm>
            <a:off x="685800" y="2366963"/>
            <a:ext cx="5562600" cy="3424237"/>
          </a:xfrm>
        </p:spPr>
        <p:txBody>
          <a:bodyPr/>
          <a:lstStyle/>
          <a:p>
            <a:pPr marL="1389063" lvl="2" indent="-474663" eaLnBrk="1" fontAlgn="auto" hangingPunct="1">
              <a:spcAft>
                <a:spcPts val="0"/>
              </a:spcAft>
              <a:defRPr/>
            </a:pPr>
            <a:r>
              <a:rPr lang="en-US" altLang="en-US" dirty="0"/>
              <a:t>Balling guns- blousing</a:t>
            </a:r>
          </a:p>
          <a:p>
            <a:pPr marL="1784350" lvl="3" indent="-412750" eaLnBrk="1" fontAlgn="auto" hangingPunct="1">
              <a:spcAft>
                <a:spcPts val="0"/>
              </a:spcAft>
              <a:defRPr/>
            </a:pPr>
            <a:r>
              <a:rPr lang="en-US" altLang="en-US" dirty="0"/>
              <a:t>used to give boluses, capsules, and tablets</a:t>
            </a:r>
          </a:p>
          <a:p>
            <a:pPr marL="1784350" lvl="3" indent="-412750" eaLnBrk="1" fontAlgn="auto" hangingPunct="1">
              <a:spcAft>
                <a:spcPts val="0"/>
              </a:spcAft>
              <a:defRPr/>
            </a:pPr>
            <a:r>
              <a:rPr lang="en-US" altLang="en-US" dirty="0"/>
              <a:t>Placed on back of the tongue</a:t>
            </a:r>
          </a:p>
          <a:p>
            <a:pPr marL="1784350" lvl="3" indent="-412750" eaLnBrk="1" fontAlgn="auto" hangingPunct="1">
              <a:spcAft>
                <a:spcPts val="0"/>
              </a:spcAft>
              <a:defRPr/>
            </a:pPr>
            <a:r>
              <a:rPr lang="en-US" altLang="en-US" dirty="0"/>
              <a:t>Equipment necessary:</a:t>
            </a:r>
          </a:p>
          <a:p>
            <a:pPr marL="2241550" lvl="4" indent="-412750" eaLnBrk="1" fontAlgn="auto" hangingPunct="1">
              <a:spcAft>
                <a:spcPts val="0"/>
              </a:spcAft>
              <a:defRPr/>
            </a:pPr>
            <a:r>
              <a:rPr lang="en-US" altLang="en-US" dirty="0"/>
              <a:t>Squeeze chute, head gate, stanchion or halter</a:t>
            </a:r>
          </a:p>
          <a:p>
            <a:pPr marL="2241550" lvl="4" indent="-412750" eaLnBrk="1" fontAlgn="auto" hangingPunct="1">
              <a:spcAft>
                <a:spcPts val="0"/>
              </a:spcAft>
              <a:defRPr/>
            </a:pPr>
            <a:r>
              <a:rPr lang="en-US" altLang="en-US" dirty="0"/>
              <a:t>Bolus(balling) gun</a:t>
            </a:r>
          </a:p>
          <a:p>
            <a:pPr marL="2241550" lvl="4" indent="-412750" eaLnBrk="1" fontAlgn="auto" hangingPunct="1">
              <a:spcAft>
                <a:spcPts val="0"/>
              </a:spcAft>
              <a:defRPr/>
            </a:pPr>
            <a:r>
              <a:rPr lang="en-US" altLang="en-US" dirty="0"/>
              <a:t>Bolus (Tablet, capsule, or magnet)</a:t>
            </a:r>
          </a:p>
        </p:txBody>
      </p:sp>
      <p:pic>
        <p:nvPicPr>
          <p:cNvPr id="62468" name="Picture 4" descr="A close-up of a metal tool&#10;&#10;Description automatically generated">
            <a:extLst>
              <a:ext uri="{FF2B5EF4-FFF2-40B4-BE49-F238E27FC236}">
                <a16:creationId xmlns:a16="http://schemas.microsoft.com/office/drawing/2014/main" id="{9AE60525-E4E2-19FE-1C49-9B1A51EB9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819400"/>
            <a:ext cx="145732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A66BB46-53B7-CDE7-0F86-1D4341E9D76D}"/>
              </a:ext>
            </a:extLst>
          </p:cNvPr>
          <p:cNvSpPr>
            <a:spLocks noGrp="1" noChangeArrowheads="1"/>
          </p:cNvSpPr>
          <p:nvPr>
            <p:ph type="title"/>
          </p:nvPr>
        </p:nvSpPr>
        <p:spPr/>
        <p:txBody>
          <a:bodyPr/>
          <a:lstStyle/>
          <a:p>
            <a:pPr eaLnBrk="1" fontAlgn="auto" hangingPunct="1">
              <a:spcAft>
                <a:spcPts val="0"/>
              </a:spcAft>
              <a:defRPr/>
            </a:pPr>
            <a:r>
              <a:rPr lang="en-US" altLang="en-US" sz="3800"/>
              <a:t>Step by Step procedure</a:t>
            </a:r>
            <a:br>
              <a:rPr lang="en-US" altLang="en-US" sz="3800"/>
            </a:br>
            <a:endParaRPr lang="en-US" altLang="en-US" sz="3800"/>
          </a:p>
        </p:txBody>
      </p:sp>
      <p:sp>
        <p:nvSpPr>
          <p:cNvPr id="64515" name="Rectangle 3">
            <a:extLst>
              <a:ext uri="{FF2B5EF4-FFF2-40B4-BE49-F238E27FC236}">
                <a16:creationId xmlns:a16="http://schemas.microsoft.com/office/drawing/2014/main" id="{B6C632BA-4D2A-DA83-FDBB-BDB7BFED9F8E}"/>
              </a:ext>
            </a:extLst>
          </p:cNvPr>
          <p:cNvSpPr>
            <a:spLocks noGrp="1" noChangeArrowheads="1"/>
          </p:cNvSpPr>
          <p:nvPr>
            <p:ph idx="1"/>
          </p:nvPr>
        </p:nvSpPr>
        <p:spPr>
          <a:xfrm>
            <a:off x="685800" y="1447800"/>
            <a:ext cx="7772400" cy="5029200"/>
          </a:xfrm>
        </p:spPr>
        <p:txBody>
          <a:bodyPr/>
          <a:lstStyle/>
          <a:p>
            <a:pPr marL="2209800" lvl="4" indent="-381000" eaLnBrk="1" fontAlgn="auto" hangingPunct="1">
              <a:lnSpc>
                <a:spcPct val="80000"/>
              </a:lnSpc>
              <a:spcAft>
                <a:spcPts val="0"/>
              </a:spcAft>
              <a:defRPr/>
            </a:pPr>
            <a:r>
              <a:rPr lang="en-US" altLang="en-US" sz="1600" dirty="0"/>
              <a:t>Assemble necessary equipment- use the right size equipment</a:t>
            </a:r>
          </a:p>
          <a:p>
            <a:pPr marL="2209800" lvl="4" indent="-381000" eaLnBrk="1" fontAlgn="auto" hangingPunct="1">
              <a:lnSpc>
                <a:spcPct val="80000"/>
              </a:lnSpc>
              <a:spcAft>
                <a:spcPts val="0"/>
              </a:spcAft>
              <a:defRPr/>
            </a:pPr>
            <a:r>
              <a:rPr lang="en-US" altLang="en-US" sz="1600" dirty="0"/>
              <a:t>Restrain the animal</a:t>
            </a:r>
          </a:p>
          <a:p>
            <a:pPr marL="2209800" lvl="4" indent="-381000" eaLnBrk="1" fontAlgn="auto" hangingPunct="1">
              <a:lnSpc>
                <a:spcPct val="80000"/>
              </a:lnSpc>
              <a:spcAft>
                <a:spcPts val="0"/>
              </a:spcAft>
              <a:defRPr/>
            </a:pPr>
            <a:r>
              <a:rPr lang="en-US" altLang="en-US" sz="1600" dirty="0"/>
              <a:t>Load the bolus gun by inserting bolus into the head of bolus gun- hold it upright</a:t>
            </a:r>
          </a:p>
          <a:p>
            <a:pPr marL="2209800" lvl="4" indent="-381000" eaLnBrk="1" fontAlgn="auto" hangingPunct="1">
              <a:lnSpc>
                <a:spcPct val="80000"/>
              </a:lnSpc>
              <a:spcAft>
                <a:spcPts val="0"/>
              </a:spcAft>
              <a:defRPr/>
            </a:pPr>
            <a:r>
              <a:rPr lang="en-US" altLang="en-US" sz="1600" dirty="0"/>
              <a:t>Open the animals mouth- stand near animal’s head and face same direction as animal</a:t>
            </a:r>
          </a:p>
          <a:p>
            <a:pPr marL="2209800" lvl="4" indent="-381000" eaLnBrk="1" fontAlgn="auto" hangingPunct="1">
              <a:lnSpc>
                <a:spcPct val="80000"/>
              </a:lnSpc>
              <a:spcAft>
                <a:spcPts val="0"/>
              </a:spcAft>
              <a:defRPr/>
            </a:pPr>
            <a:r>
              <a:rPr lang="en-US" altLang="en-US" sz="1600" dirty="0"/>
              <a:t>Place nearest arm over animal- and place thumb into animals mouth</a:t>
            </a:r>
          </a:p>
          <a:p>
            <a:pPr marL="2209800" lvl="4" indent="-381000" eaLnBrk="1" fontAlgn="auto" hangingPunct="1">
              <a:lnSpc>
                <a:spcPct val="80000"/>
              </a:lnSpc>
              <a:spcAft>
                <a:spcPts val="0"/>
              </a:spcAft>
              <a:defRPr/>
            </a:pPr>
            <a:r>
              <a:rPr lang="en-US" altLang="en-US" sz="1600" dirty="0"/>
              <a:t>Apply downward pressure as you squeeze jaw between thumb and four fingers</a:t>
            </a:r>
          </a:p>
          <a:p>
            <a:pPr marL="2209800" lvl="4" indent="-381000" eaLnBrk="1" fontAlgn="auto" hangingPunct="1">
              <a:lnSpc>
                <a:spcPct val="80000"/>
              </a:lnSpc>
              <a:spcAft>
                <a:spcPts val="0"/>
              </a:spcAft>
              <a:defRPr/>
            </a:pPr>
            <a:r>
              <a:rPr lang="en-US" altLang="en-US" sz="1600" dirty="0"/>
              <a:t>Insert bolus gun into the animals’ open mouth, along the side of the mouth and tongue to the base of the tongue.  Gently push the gun back into the animal’s mouth and allow the animal to swallow the head of the bolus gun.- Don’t force it</a:t>
            </a:r>
          </a:p>
          <a:p>
            <a:pPr marL="2209800" lvl="4" indent="-381000" eaLnBrk="1" fontAlgn="auto" hangingPunct="1">
              <a:lnSpc>
                <a:spcPct val="80000"/>
              </a:lnSpc>
              <a:spcAft>
                <a:spcPts val="0"/>
              </a:spcAft>
              <a:defRPr/>
            </a:pPr>
            <a:r>
              <a:rPr lang="en-US" altLang="en-US" sz="1600" dirty="0"/>
              <a:t>After the animal has swallowed the head of the bolus gun, depress the plunger to dispense the bolus and pull out the gun</a:t>
            </a:r>
          </a:p>
          <a:p>
            <a:pPr marL="2209800" lvl="4" indent="-381000" eaLnBrk="1" fontAlgn="auto" hangingPunct="1">
              <a:lnSpc>
                <a:spcPct val="80000"/>
              </a:lnSpc>
              <a:spcAft>
                <a:spcPts val="0"/>
              </a:spcAft>
              <a:defRPr/>
            </a:pPr>
            <a:r>
              <a:rPr lang="en-US" altLang="en-US" sz="1600" dirty="0"/>
              <a:t>Observe animal for a few seconds to make sure it doesn’t spit it out.</a:t>
            </a:r>
          </a:p>
          <a:p>
            <a:pPr marL="2209800" lvl="4" indent="-381000" eaLnBrk="1" fontAlgn="auto" hangingPunct="1">
              <a:lnSpc>
                <a:spcPct val="80000"/>
              </a:lnSpc>
              <a:spcAft>
                <a:spcPts val="0"/>
              </a:spcAft>
              <a:defRPr/>
            </a:pPr>
            <a:r>
              <a:rPr lang="en-US" altLang="en-US" sz="1600" dirty="0"/>
              <a:t>Release the animal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62800-945D-4D23-DCDF-E651D57616E4}"/>
              </a:ext>
            </a:extLst>
          </p:cNvPr>
          <p:cNvSpPr>
            <a:spLocks noGrp="1"/>
          </p:cNvSpPr>
          <p:nvPr>
            <p:ph type="title"/>
          </p:nvPr>
        </p:nvSpPr>
        <p:spPr>
          <a:xfrm>
            <a:off x="685800" y="828675"/>
            <a:ext cx="7762875" cy="2736850"/>
          </a:xfrm>
        </p:spPr>
        <p:txBody>
          <a:bodyPr/>
          <a:lstStyle/>
          <a:p>
            <a:pPr eaLnBrk="1" fontAlgn="auto" hangingPunct="1">
              <a:spcAft>
                <a:spcPts val="0"/>
              </a:spcAft>
              <a:defRPr/>
            </a:pPr>
            <a:endParaRPr lang="en-US"/>
          </a:p>
        </p:txBody>
      </p:sp>
      <p:sp>
        <p:nvSpPr>
          <p:cNvPr id="3" name="Text Placeholder 2">
            <a:extLst>
              <a:ext uri="{FF2B5EF4-FFF2-40B4-BE49-F238E27FC236}">
                <a16:creationId xmlns:a16="http://schemas.microsoft.com/office/drawing/2014/main" id="{47D52C74-D37E-00B6-D9F8-4CA8C527DABA}"/>
              </a:ext>
            </a:extLst>
          </p:cNvPr>
          <p:cNvSpPr>
            <a:spLocks noGrp="1"/>
          </p:cNvSpPr>
          <p:nvPr>
            <p:ph type="body" idx="1"/>
          </p:nvPr>
        </p:nvSpPr>
        <p:spPr>
          <a:xfrm>
            <a:off x="685800" y="3657600"/>
            <a:ext cx="7762875" cy="1368425"/>
          </a:xfrm>
        </p:spPr>
        <p:txBody>
          <a:bodyPr/>
          <a:lstStyle/>
          <a:p>
            <a:pPr eaLnBrk="1" fontAlgn="auto" hangingPunct="1">
              <a:spcAft>
                <a:spcPts val="0"/>
              </a:spcAft>
              <a:defRPr/>
            </a:pPr>
            <a:endParaRPr lang="en-US" dirty="0"/>
          </a:p>
        </p:txBody>
      </p:sp>
      <p:pic>
        <p:nvPicPr>
          <p:cNvPr id="4" name="Online Media 3" title="Bovine Bolus">
            <a:hlinkClick r:id="" action="ppaction://media"/>
            <a:extLst>
              <a:ext uri="{FF2B5EF4-FFF2-40B4-BE49-F238E27FC236}">
                <a16:creationId xmlns:a16="http://schemas.microsoft.com/office/drawing/2014/main" id="{F9AEE726-13B4-D698-9F02-028A0AF9D2A6}"/>
              </a:ext>
            </a:extLst>
          </p:cNvPr>
          <p:cNvPicPr>
            <a:picLocks noRot="1" noChangeAspect="1"/>
          </p:cNvPicPr>
          <p:nvPr>
            <a:videoFile r:link="rId1"/>
          </p:nvPr>
        </p:nvPicPr>
        <p:blipFill>
          <a:blip r:embed="rId3"/>
          <a:stretch>
            <a:fillRect/>
          </a:stretch>
        </p:blipFill>
        <p:spPr>
          <a:xfrm>
            <a:off x="0" y="846138"/>
            <a:ext cx="9144000" cy="516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1F1A4F6-4C77-3C1E-8FF5-C31244580846}"/>
              </a:ext>
            </a:extLst>
          </p:cNvPr>
          <p:cNvSpPr>
            <a:spLocks noGrp="1" noChangeArrowheads="1"/>
          </p:cNvSpPr>
          <p:nvPr>
            <p:ph type="title"/>
          </p:nvPr>
        </p:nvSpPr>
        <p:spPr/>
        <p:txBody>
          <a:bodyPr/>
          <a:lstStyle/>
          <a:p>
            <a:pPr eaLnBrk="1" fontAlgn="auto" hangingPunct="1">
              <a:spcAft>
                <a:spcPts val="0"/>
              </a:spcAft>
              <a:defRPr/>
            </a:pPr>
            <a:r>
              <a:rPr lang="en-US" altLang="en-US" sz="3800"/>
              <a:t>Drenching</a:t>
            </a:r>
            <a:br>
              <a:rPr lang="en-US" altLang="en-US" sz="3800"/>
            </a:br>
            <a:endParaRPr lang="en-US" altLang="en-US" sz="3800"/>
          </a:p>
        </p:txBody>
      </p:sp>
      <p:sp>
        <p:nvSpPr>
          <p:cNvPr id="67587" name="Rectangle 3">
            <a:extLst>
              <a:ext uri="{FF2B5EF4-FFF2-40B4-BE49-F238E27FC236}">
                <a16:creationId xmlns:a16="http://schemas.microsoft.com/office/drawing/2014/main" id="{E9743B1E-4E53-32BA-5476-8C8A90105A59}"/>
              </a:ext>
            </a:extLst>
          </p:cNvPr>
          <p:cNvSpPr>
            <a:spLocks noGrp="1" noChangeArrowheads="1"/>
          </p:cNvSpPr>
          <p:nvPr>
            <p:ph idx="1"/>
          </p:nvPr>
        </p:nvSpPr>
        <p:spPr/>
        <p:txBody>
          <a:bodyPr>
            <a:normAutofit fontScale="85000" lnSpcReduction="10000"/>
          </a:bodyPr>
          <a:lstStyle/>
          <a:p>
            <a:pPr marL="1784350" lvl="3" indent="-412750" eaLnBrk="1" fontAlgn="auto" hangingPunct="1">
              <a:spcAft>
                <a:spcPts val="0"/>
              </a:spcAft>
              <a:defRPr/>
            </a:pPr>
            <a:r>
              <a:rPr lang="en-US" altLang="en-US" sz="2400"/>
              <a:t>Give liquid up to 1 quart of liquids or suspensions to cattle, sheep, and goats.</a:t>
            </a:r>
          </a:p>
          <a:p>
            <a:pPr marL="1784350" lvl="3" indent="-412750" eaLnBrk="1" fontAlgn="auto" hangingPunct="1">
              <a:spcAft>
                <a:spcPts val="0"/>
              </a:spcAft>
              <a:defRPr/>
            </a:pPr>
            <a:r>
              <a:rPr lang="en-US" altLang="en-US" sz="2400"/>
              <a:t>Proper restraint</a:t>
            </a:r>
          </a:p>
          <a:p>
            <a:pPr marL="1784350" lvl="3" indent="-412750" eaLnBrk="1" fontAlgn="auto" hangingPunct="1">
              <a:spcAft>
                <a:spcPts val="0"/>
              </a:spcAft>
              <a:defRPr/>
            </a:pPr>
            <a:r>
              <a:rPr lang="en-US" altLang="en-US" sz="2400"/>
              <a:t>Equipment needed</a:t>
            </a:r>
          </a:p>
          <a:p>
            <a:pPr marL="2241550" lvl="4" indent="-412750" eaLnBrk="1" fontAlgn="auto" hangingPunct="1">
              <a:spcAft>
                <a:spcPts val="0"/>
              </a:spcAft>
              <a:defRPr/>
            </a:pPr>
            <a:r>
              <a:rPr lang="en-US" altLang="en-US" sz="2400"/>
              <a:t>Squeeze chute, head gate, stanchion, or halter</a:t>
            </a:r>
          </a:p>
          <a:p>
            <a:pPr marL="2241550" lvl="4" indent="-412750" eaLnBrk="1" fontAlgn="auto" hangingPunct="1">
              <a:spcAft>
                <a:spcPts val="0"/>
              </a:spcAft>
              <a:defRPr/>
            </a:pPr>
            <a:r>
              <a:rPr lang="en-US" altLang="en-US" sz="2400"/>
              <a:t>Drenching syringe or long-necked bottle</a:t>
            </a:r>
          </a:p>
          <a:p>
            <a:pPr marL="2241550" lvl="4" indent="-412750" eaLnBrk="1" fontAlgn="auto" hangingPunct="1">
              <a:spcAft>
                <a:spcPts val="0"/>
              </a:spcAft>
              <a:defRPr/>
            </a:pPr>
            <a:r>
              <a:rPr lang="en-US" altLang="en-US" sz="2400"/>
              <a:t>Drench</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6CA9FBB7-3F8E-1C95-1546-857533A5FD9F}"/>
              </a:ext>
            </a:extLst>
          </p:cNvPr>
          <p:cNvSpPr>
            <a:spLocks noGrp="1" noChangeArrowheads="1"/>
          </p:cNvSpPr>
          <p:nvPr>
            <p:ph type="title"/>
          </p:nvPr>
        </p:nvSpPr>
        <p:spPr/>
        <p:txBody>
          <a:bodyPr/>
          <a:lstStyle/>
          <a:p>
            <a:pPr eaLnBrk="1" fontAlgn="auto" hangingPunct="1">
              <a:spcAft>
                <a:spcPts val="0"/>
              </a:spcAft>
              <a:defRPr/>
            </a:pPr>
            <a:r>
              <a:rPr lang="en-US" altLang="en-US"/>
              <a:t>Drenching</a:t>
            </a:r>
          </a:p>
        </p:txBody>
      </p:sp>
      <p:sp>
        <p:nvSpPr>
          <p:cNvPr id="68611" name="Rectangle 3">
            <a:extLst>
              <a:ext uri="{FF2B5EF4-FFF2-40B4-BE49-F238E27FC236}">
                <a16:creationId xmlns:a16="http://schemas.microsoft.com/office/drawing/2014/main" id="{5525AD96-1089-D45C-9523-04499DC48C93}"/>
              </a:ext>
            </a:extLst>
          </p:cNvPr>
          <p:cNvSpPr>
            <a:spLocks noGrp="1" noChangeArrowheads="1"/>
          </p:cNvSpPr>
          <p:nvPr>
            <p:ph idx="1"/>
          </p:nvPr>
        </p:nvSpPr>
        <p:spPr/>
        <p:txBody>
          <a:bodyPr>
            <a:normAutofit fontScale="92500" lnSpcReduction="20000"/>
          </a:bodyPr>
          <a:lstStyle/>
          <a:p>
            <a:pPr marL="1752600" lvl="3" indent="-381000" eaLnBrk="1" fontAlgn="auto" hangingPunct="1">
              <a:lnSpc>
                <a:spcPct val="80000"/>
              </a:lnSpc>
              <a:spcAft>
                <a:spcPts val="0"/>
              </a:spcAft>
              <a:defRPr/>
            </a:pPr>
            <a:r>
              <a:rPr lang="en-US" altLang="en-US" sz="1600"/>
              <a:t>Procedure</a:t>
            </a:r>
          </a:p>
          <a:p>
            <a:pPr marL="2209800" lvl="4" indent="-381000" eaLnBrk="1" fontAlgn="auto" hangingPunct="1">
              <a:lnSpc>
                <a:spcPct val="80000"/>
              </a:lnSpc>
              <a:spcAft>
                <a:spcPts val="0"/>
              </a:spcAft>
              <a:defRPr/>
            </a:pPr>
            <a:r>
              <a:rPr lang="en-US" altLang="en-US" sz="1600"/>
              <a:t>Assemble the necessary equipment- drenching syringe must be soaked</a:t>
            </a:r>
          </a:p>
          <a:p>
            <a:pPr marL="2209800" lvl="4" indent="-381000" eaLnBrk="1" fontAlgn="auto" hangingPunct="1">
              <a:lnSpc>
                <a:spcPct val="80000"/>
              </a:lnSpc>
              <a:spcAft>
                <a:spcPts val="0"/>
              </a:spcAft>
              <a:defRPr/>
            </a:pPr>
            <a:r>
              <a:rPr lang="en-US" altLang="en-US" sz="1600"/>
              <a:t>If meds are powder – make the solution</a:t>
            </a:r>
          </a:p>
          <a:p>
            <a:pPr marL="2209800" lvl="4" indent="-381000" eaLnBrk="1" fontAlgn="auto" hangingPunct="1">
              <a:lnSpc>
                <a:spcPct val="80000"/>
              </a:lnSpc>
              <a:spcAft>
                <a:spcPts val="0"/>
              </a:spcAft>
              <a:defRPr/>
            </a:pPr>
            <a:r>
              <a:rPr lang="en-US" altLang="en-US" sz="1600"/>
              <a:t>Restrain the animal</a:t>
            </a:r>
          </a:p>
          <a:p>
            <a:pPr marL="2209800" lvl="4" indent="-381000" eaLnBrk="1" fontAlgn="auto" hangingPunct="1">
              <a:lnSpc>
                <a:spcPct val="80000"/>
              </a:lnSpc>
              <a:spcAft>
                <a:spcPts val="0"/>
              </a:spcAft>
              <a:defRPr/>
            </a:pPr>
            <a:r>
              <a:rPr lang="en-US" altLang="en-US" sz="1600"/>
              <a:t>Load the drenching syringe or bottle.</a:t>
            </a:r>
          </a:p>
          <a:p>
            <a:pPr marL="2209800" lvl="4" indent="-381000" eaLnBrk="1" fontAlgn="auto" hangingPunct="1">
              <a:lnSpc>
                <a:spcPct val="80000"/>
              </a:lnSpc>
              <a:spcAft>
                <a:spcPts val="0"/>
              </a:spcAft>
              <a:defRPr/>
            </a:pPr>
            <a:r>
              <a:rPr lang="en-US" altLang="en-US" sz="1600"/>
              <a:t>Open the animal’s mouth </a:t>
            </a:r>
          </a:p>
          <a:p>
            <a:pPr marL="2209800" lvl="4" indent="-381000" eaLnBrk="1" fontAlgn="auto" hangingPunct="1">
              <a:lnSpc>
                <a:spcPct val="80000"/>
              </a:lnSpc>
              <a:spcAft>
                <a:spcPts val="0"/>
              </a:spcAft>
              <a:defRPr/>
            </a:pPr>
            <a:r>
              <a:rPr lang="en-US" altLang="en-US" sz="1600"/>
              <a:t>Open the animals mouth- stand near animal’s head and face same direction as animal- put leg under the animals neck</a:t>
            </a:r>
          </a:p>
          <a:p>
            <a:pPr marL="2209800" lvl="4" indent="-381000" eaLnBrk="1" fontAlgn="auto" hangingPunct="1">
              <a:lnSpc>
                <a:spcPct val="80000"/>
              </a:lnSpc>
              <a:spcAft>
                <a:spcPts val="0"/>
              </a:spcAft>
              <a:defRPr/>
            </a:pPr>
            <a:r>
              <a:rPr lang="en-US" altLang="en-US" sz="1600"/>
              <a:t>Place nearest arm over animal- and place thumb into animals mouth</a:t>
            </a:r>
          </a:p>
          <a:p>
            <a:pPr marL="2209800" lvl="4" indent="-381000" eaLnBrk="1" fontAlgn="auto" hangingPunct="1">
              <a:lnSpc>
                <a:spcPct val="80000"/>
              </a:lnSpc>
              <a:spcAft>
                <a:spcPts val="0"/>
              </a:spcAft>
              <a:defRPr/>
            </a:pPr>
            <a:r>
              <a:rPr lang="en-US" altLang="en-US" sz="1600"/>
              <a:t>Apply downward pressure as you squeeze jaw between thumb and four fingers</a:t>
            </a:r>
          </a:p>
          <a:p>
            <a:pPr marL="2209800" lvl="4" indent="-381000" eaLnBrk="1" fontAlgn="auto" hangingPunct="1">
              <a:lnSpc>
                <a:spcPct val="80000"/>
              </a:lnSpc>
              <a:spcAft>
                <a:spcPts val="0"/>
              </a:spcAft>
              <a:defRPr/>
            </a:pPr>
            <a:r>
              <a:rPr lang="en-US" altLang="en-US" sz="1600"/>
              <a:t>Raise animals head and insert the drenching syringe or bottle into the animal’s mouth.  Along side of mouth and tongue.</a:t>
            </a:r>
          </a:p>
          <a:p>
            <a:pPr marL="2209800" lvl="4" indent="-381000" eaLnBrk="1" fontAlgn="auto" hangingPunct="1">
              <a:lnSpc>
                <a:spcPct val="80000"/>
              </a:lnSpc>
              <a:spcAft>
                <a:spcPts val="0"/>
              </a:spcAft>
              <a:defRPr/>
            </a:pPr>
            <a:r>
              <a:rPr lang="en-US" altLang="en-US" sz="1600"/>
              <a:t>Observe the animal for a few seconds before releasing it.  Watch for signs of inhalation pneumonia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51C6C9-8778-0E50-8745-0FDE44C12592}"/>
              </a:ext>
            </a:extLst>
          </p:cNvPr>
          <p:cNvSpPr>
            <a:spLocks noGrp="1" noChangeArrowheads="1"/>
          </p:cNvSpPr>
          <p:nvPr>
            <p:ph type="title"/>
          </p:nvPr>
        </p:nvSpPr>
        <p:spPr/>
        <p:txBody>
          <a:bodyPr/>
          <a:lstStyle/>
          <a:p>
            <a:pPr eaLnBrk="1" fontAlgn="auto" hangingPunct="1">
              <a:spcAft>
                <a:spcPts val="0"/>
              </a:spcAft>
              <a:defRPr/>
            </a:pPr>
            <a:r>
              <a:rPr lang="en-US" altLang="en-US" dirty="0"/>
              <a:t>Drenching</a:t>
            </a:r>
          </a:p>
        </p:txBody>
      </p:sp>
      <p:pic>
        <p:nvPicPr>
          <p:cNvPr id="4" name="Online Media 3" title="Cattle Drenching Technique">
            <a:hlinkClick r:id="" action="ppaction://media"/>
            <a:extLst>
              <a:ext uri="{FF2B5EF4-FFF2-40B4-BE49-F238E27FC236}">
                <a16:creationId xmlns:a16="http://schemas.microsoft.com/office/drawing/2014/main" id="{6B2E5206-CC01-9B24-58CD-A3949442EC22}"/>
              </a:ext>
            </a:extLst>
          </p:cNvPr>
          <p:cNvPicPr>
            <a:picLocks noRot="1" noChangeAspect="1"/>
          </p:cNvPicPr>
          <p:nvPr>
            <a:videoFile r:link="rId1"/>
          </p:nvPr>
        </p:nvPicPr>
        <p:blipFill>
          <a:blip r:embed="rId3"/>
          <a:stretch>
            <a:fillRect/>
          </a:stretch>
        </p:blipFill>
        <p:spPr>
          <a:xfrm>
            <a:off x="0" y="846138"/>
            <a:ext cx="9144000" cy="516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E9C8A4C-014B-006F-777E-3ECFC350E97B}"/>
              </a:ext>
            </a:extLst>
          </p:cNvPr>
          <p:cNvSpPr>
            <a:spLocks noGrp="1" noChangeArrowheads="1"/>
          </p:cNvSpPr>
          <p:nvPr>
            <p:ph type="title"/>
          </p:nvPr>
        </p:nvSpPr>
        <p:spPr/>
        <p:txBody>
          <a:bodyPr/>
          <a:lstStyle/>
          <a:p>
            <a:pPr eaLnBrk="1" fontAlgn="auto" hangingPunct="1">
              <a:spcAft>
                <a:spcPts val="0"/>
              </a:spcAft>
              <a:defRPr/>
            </a:pPr>
            <a:r>
              <a:rPr lang="en-US" altLang="en-US"/>
              <a:t>Dose syringe</a:t>
            </a:r>
          </a:p>
        </p:txBody>
      </p:sp>
      <p:sp>
        <p:nvSpPr>
          <p:cNvPr id="69635" name="Rectangle 3">
            <a:extLst>
              <a:ext uri="{FF2B5EF4-FFF2-40B4-BE49-F238E27FC236}">
                <a16:creationId xmlns:a16="http://schemas.microsoft.com/office/drawing/2014/main" id="{7C68C163-68B9-CEB7-5595-2EC8C221489C}"/>
              </a:ext>
            </a:extLst>
          </p:cNvPr>
          <p:cNvSpPr>
            <a:spLocks noGrp="1" noChangeArrowheads="1"/>
          </p:cNvSpPr>
          <p:nvPr>
            <p:ph idx="1"/>
          </p:nvPr>
        </p:nvSpPr>
        <p:spPr/>
        <p:txBody>
          <a:bodyPr/>
          <a:lstStyle/>
          <a:p>
            <a:pPr marL="1389063" lvl="2" indent="-474663" eaLnBrk="1" fontAlgn="auto" hangingPunct="1">
              <a:spcAft>
                <a:spcPts val="0"/>
              </a:spcAft>
              <a:defRPr/>
            </a:pPr>
            <a:endParaRPr lang="en-US" altLang="en-US"/>
          </a:p>
          <a:p>
            <a:pPr marL="1784350" lvl="3" indent="-412750" eaLnBrk="1" fontAlgn="auto" hangingPunct="1">
              <a:spcAft>
                <a:spcPts val="0"/>
              </a:spcAft>
              <a:defRPr/>
            </a:pPr>
            <a:r>
              <a:rPr lang="en-US" altLang="en-US"/>
              <a:t>Used to administer small amo9unts of liquids and suspensions, especially to horses and hogs.</a:t>
            </a:r>
          </a:p>
          <a:p>
            <a:pPr marL="1784350" lvl="3" indent="-412750" eaLnBrk="1" fontAlgn="auto" hangingPunct="1">
              <a:spcAft>
                <a:spcPts val="0"/>
              </a:spcAft>
              <a:defRPr/>
            </a:pPr>
            <a:r>
              <a:rPr lang="en-US" altLang="en-US"/>
              <a:t>4-6 ounce syringe</a:t>
            </a:r>
          </a:p>
          <a:p>
            <a:pPr marL="1784350" lvl="3" indent="-412750" eaLnBrk="1" fontAlgn="auto" hangingPunct="1">
              <a:spcAft>
                <a:spcPts val="0"/>
              </a:spcAft>
              <a:defRPr/>
            </a:pPr>
            <a:r>
              <a:rPr lang="en-US" altLang="en-US"/>
              <a:t>Procedure:</a:t>
            </a:r>
          </a:p>
          <a:p>
            <a:pPr marL="2241550" lvl="4" indent="-412750" eaLnBrk="1" fontAlgn="auto" hangingPunct="1">
              <a:spcAft>
                <a:spcPts val="0"/>
              </a:spcAft>
              <a:defRPr/>
            </a:pPr>
            <a:r>
              <a:rPr lang="en-US" altLang="en-US"/>
              <a:t>Place animals head parallel to ground if possible</a:t>
            </a:r>
          </a:p>
          <a:p>
            <a:pPr marL="2241550" lvl="4" indent="-412750" eaLnBrk="1" fontAlgn="auto" hangingPunct="1">
              <a:spcAft>
                <a:spcPts val="0"/>
              </a:spcAft>
              <a:defRPr/>
            </a:pPr>
            <a:r>
              <a:rPr lang="en-US" altLang="en-US"/>
              <a:t>Nozzle placed into the corner of the mouth, oriented over the base of the tongue, and plunger slowly depressed to deposit the drug into the back of the mouth.</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0FB603B-9179-381C-D940-56B9A8594832}"/>
              </a:ext>
            </a:extLst>
          </p:cNvPr>
          <p:cNvSpPr>
            <a:spLocks noGrp="1" noChangeArrowheads="1"/>
          </p:cNvSpPr>
          <p:nvPr>
            <p:ph type="title"/>
          </p:nvPr>
        </p:nvSpPr>
        <p:spPr/>
        <p:txBody>
          <a:bodyPr/>
          <a:lstStyle/>
          <a:p>
            <a:pPr eaLnBrk="1" fontAlgn="auto" hangingPunct="1">
              <a:spcAft>
                <a:spcPts val="0"/>
              </a:spcAft>
              <a:defRPr/>
            </a:pPr>
            <a:r>
              <a:rPr lang="en-US" altLang="en-US" sz="3800"/>
              <a:t>Injectable (Parenteral) Route</a:t>
            </a:r>
            <a:br>
              <a:rPr lang="en-US" altLang="en-US" sz="3800"/>
            </a:br>
            <a:endParaRPr lang="en-US" altLang="en-US" sz="3800"/>
          </a:p>
        </p:txBody>
      </p:sp>
      <p:sp>
        <p:nvSpPr>
          <p:cNvPr id="70659" name="Rectangle 3">
            <a:extLst>
              <a:ext uri="{FF2B5EF4-FFF2-40B4-BE49-F238E27FC236}">
                <a16:creationId xmlns:a16="http://schemas.microsoft.com/office/drawing/2014/main" id="{9208F785-D853-4461-7FBF-FE901A3EE2EA}"/>
              </a:ext>
            </a:extLst>
          </p:cNvPr>
          <p:cNvSpPr>
            <a:spLocks noGrp="1" noChangeArrowheads="1"/>
          </p:cNvSpPr>
          <p:nvPr>
            <p:ph idx="1"/>
          </p:nvPr>
        </p:nvSpPr>
        <p:spPr/>
        <p:txBody>
          <a:bodyPr>
            <a:normAutofit fontScale="92500" lnSpcReduction="10000"/>
          </a:bodyPr>
          <a:lstStyle/>
          <a:p>
            <a:pPr marL="993775" lvl="1" indent="-536575" eaLnBrk="1" fontAlgn="auto" hangingPunct="1">
              <a:lnSpc>
                <a:spcPct val="80000"/>
              </a:lnSpc>
              <a:spcAft>
                <a:spcPts val="0"/>
              </a:spcAft>
              <a:defRPr/>
            </a:pPr>
            <a:r>
              <a:rPr lang="en-US" altLang="en-US" sz="2200"/>
              <a:t>Definition: the administration of a drug directly into an animal’s body by the use of a needle and syringe</a:t>
            </a:r>
          </a:p>
          <a:p>
            <a:pPr marL="993775" lvl="1" indent="-536575" eaLnBrk="1" fontAlgn="auto" hangingPunct="1">
              <a:lnSpc>
                <a:spcPct val="80000"/>
              </a:lnSpc>
              <a:spcAft>
                <a:spcPts val="0"/>
              </a:spcAft>
              <a:defRPr/>
            </a:pPr>
            <a:r>
              <a:rPr lang="en-US" altLang="en-US" sz="2200"/>
              <a:t>Why?</a:t>
            </a:r>
          </a:p>
          <a:p>
            <a:pPr marL="1389063" lvl="2" indent="-474663" eaLnBrk="1" fontAlgn="auto" hangingPunct="1">
              <a:lnSpc>
                <a:spcPct val="80000"/>
              </a:lnSpc>
              <a:spcAft>
                <a:spcPts val="0"/>
              </a:spcAft>
              <a:defRPr/>
            </a:pPr>
            <a:r>
              <a:rPr lang="en-US" altLang="en-US" sz="2100"/>
              <a:t>Act rapidly</a:t>
            </a:r>
          </a:p>
          <a:p>
            <a:pPr marL="1389063" lvl="2" indent="-474663" eaLnBrk="1" fontAlgn="auto" hangingPunct="1">
              <a:lnSpc>
                <a:spcPct val="80000"/>
              </a:lnSpc>
              <a:spcAft>
                <a:spcPts val="0"/>
              </a:spcAft>
              <a:defRPr/>
            </a:pPr>
            <a:r>
              <a:rPr lang="en-US" altLang="en-US" sz="2100"/>
              <a:t>Utilized more efficiently</a:t>
            </a:r>
          </a:p>
          <a:p>
            <a:pPr marL="1389063" lvl="2" indent="-474663" eaLnBrk="1" fontAlgn="auto" hangingPunct="1">
              <a:lnSpc>
                <a:spcPct val="80000"/>
              </a:lnSpc>
              <a:spcAft>
                <a:spcPts val="0"/>
              </a:spcAft>
              <a:defRPr/>
            </a:pPr>
            <a:r>
              <a:rPr lang="en-US" altLang="en-US" sz="2100"/>
              <a:t>Act longer than when they are given orally or applied topically</a:t>
            </a:r>
          </a:p>
          <a:p>
            <a:pPr marL="1389063" lvl="2" indent="-474663" eaLnBrk="1" fontAlgn="auto" hangingPunct="1">
              <a:lnSpc>
                <a:spcPct val="80000"/>
              </a:lnSpc>
              <a:spcAft>
                <a:spcPts val="0"/>
              </a:spcAft>
              <a:defRPr/>
            </a:pPr>
            <a:r>
              <a:rPr lang="en-US" altLang="en-US" sz="2100"/>
              <a:t>Prevent GI irritation</a:t>
            </a:r>
          </a:p>
          <a:p>
            <a:pPr marL="993775" lvl="1" indent="-536575" eaLnBrk="1" fontAlgn="auto" hangingPunct="1">
              <a:lnSpc>
                <a:spcPct val="80000"/>
              </a:lnSpc>
              <a:spcAft>
                <a:spcPts val="0"/>
              </a:spcAft>
              <a:defRPr/>
            </a:pPr>
            <a:r>
              <a:rPr lang="en-US" altLang="en-US" sz="2200"/>
              <a:t>Disadvantages</a:t>
            </a:r>
          </a:p>
          <a:p>
            <a:pPr marL="1389063" lvl="2" indent="-474663" eaLnBrk="1" fontAlgn="auto" hangingPunct="1">
              <a:lnSpc>
                <a:spcPct val="80000"/>
              </a:lnSpc>
              <a:spcAft>
                <a:spcPts val="0"/>
              </a:spcAft>
              <a:defRPr/>
            </a:pPr>
            <a:r>
              <a:rPr lang="en-US" altLang="en-US" sz="2100"/>
              <a:t>More expensive</a:t>
            </a:r>
          </a:p>
          <a:p>
            <a:pPr marL="1389063" lvl="2" indent="-474663" eaLnBrk="1" fontAlgn="auto" hangingPunct="1">
              <a:lnSpc>
                <a:spcPct val="80000"/>
              </a:lnSpc>
              <a:spcAft>
                <a:spcPts val="0"/>
              </a:spcAft>
              <a:defRPr/>
            </a:pPr>
            <a:r>
              <a:rPr lang="en-US" altLang="en-US" sz="2100"/>
              <a:t>Requires sterile technique</a:t>
            </a:r>
          </a:p>
          <a:p>
            <a:pPr marL="1389063" lvl="2" indent="-474663" eaLnBrk="1" fontAlgn="auto" hangingPunct="1">
              <a:lnSpc>
                <a:spcPct val="80000"/>
              </a:lnSpc>
              <a:spcAft>
                <a:spcPts val="0"/>
              </a:spcAft>
              <a:defRPr/>
            </a:pPr>
            <a:r>
              <a:rPr lang="en-US" altLang="en-US" sz="2100"/>
              <a:t>Local irritations</a:t>
            </a:r>
          </a:p>
          <a:p>
            <a:pPr marL="1389063" lvl="2" indent="-474663" eaLnBrk="1" fontAlgn="auto" hangingPunct="1">
              <a:lnSpc>
                <a:spcPct val="80000"/>
              </a:lnSpc>
              <a:spcAft>
                <a:spcPts val="0"/>
              </a:spcAft>
              <a:defRPr/>
            </a:pPr>
            <a:r>
              <a:rPr lang="en-US" altLang="en-US" sz="2100"/>
              <a:t>Greater chance of systemic allergic reaction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5609" name="Rectangle 25608">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4" name="TextBox 5">
            <a:extLst>
              <a:ext uri="{FF2B5EF4-FFF2-40B4-BE49-F238E27FC236}">
                <a16:creationId xmlns:a16="http://schemas.microsoft.com/office/drawing/2014/main" id="{F65499BB-D794-2233-279D-EBFC89F8D4CD}"/>
              </a:ext>
            </a:extLst>
          </p:cNvPr>
          <p:cNvSpPr txBox="1">
            <a:spLocks noChangeArrowheads="1"/>
          </p:cNvSpPr>
          <p:nvPr/>
        </p:nvSpPr>
        <p:spPr bwMode="auto">
          <a:xfrm>
            <a:off x="685330" y="2367092"/>
            <a:ext cx="2805382" cy="38813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indent="-228600" defTabSz="914400" eaLnBrk="1" hangingPunct="1">
              <a:lnSpc>
                <a:spcPct val="110000"/>
              </a:lnSpc>
              <a:spcBef>
                <a:spcPct val="0"/>
              </a:spcBef>
              <a:spcAft>
                <a:spcPts val="600"/>
              </a:spcAft>
            </a:pPr>
            <a:r>
              <a:rPr lang="en-US" altLang="en-US" sz="1200" cap="all">
                <a:latin typeface="+mn-lt"/>
              </a:rPr>
              <a:t>The Gudalis are principally found in Nigeria, Cameroon and Central African Republic, but a small population also inhabits Ghana. They are known for their hardiness to the arid northerly environments. The Sokoto Gudali cattle are considered as meat and milk animals. Mature weights for bulls averages 550 kg and cows 300 kg. Milk yield is about 4.5 litres per day.  Breeding stock can be obtained from some farmers in the Northern part of Ghana and in Nigeria</a:t>
            </a:r>
          </a:p>
        </p:txBody>
      </p:sp>
      <p:pic>
        <p:nvPicPr>
          <p:cNvPr id="25603" name="Picture 6">
            <a:extLst>
              <a:ext uri="{FF2B5EF4-FFF2-40B4-BE49-F238E27FC236}">
                <a16:creationId xmlns:a16="http://schemas.microsoft.com/office/drawing/2014/main" id="{64A631C4-00A7-2394-85EB-F0D1FCC7631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36482" y="1599682"/>
            <a:ext cx="4724915" cy="35436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5610">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2" name="Rectangle 2">
            <a:extLst>
              <a:ext uri="{FF2B5EF4-FFF2-40B4-BE49-F238E27FC236}">
                <a16:creationId xmlns:a16="http://schemas.microsoft.com/office/drawing/2014/main" id="{7CC6369A-7DDA-B0AA-1478-4A91CD4A0870}"/>
              </a:ext>
            </a:extLst>
          </p:cNvPr>
          <p:cNvSpPr>
            <a:spLocks noGrp="1" noChangeArrowheads="1"/>
          </p:cNvSpPr>
          <p:nvPr>
            <p:ph type="title"/>
          </p:nvPr>
        </p:nvSpPr>
        <p:spPr>
          <a:xfrm>
            <a:off x="685330" y="640831"/>
            <a:ext cx="2805386" cy="1573863"/>
          </a:xfrm>
        </p:spPr>
        <p:txBody>
          <a:bodyPr vert="horz" lIns="91440" tIns="45720" rIns="91440" bIns="45720" rtlCol="0" anchor="ctr">
            <a:normAutofit/>
          </a:bodyPr>
          <a:lstStyle/>
          <a:p>
            <a:pPr algn="l" eaLnBrk="1" fontAlgn="auto" hangingPunct="1">
              <a:spcAft>
                <a:spcPts val="0"/>
              </a:spcAft>
              <a:defRPr/>
            </a:pPr>
            <a:r>
              <a:rPr lang="en-US">
                <a:highlight>
                  <a:srgbClr val="FFFFFF"/>
                </a:highlight>
              </a:rPr>
              <a:t>Sokoto Gudali</a:t>
            </a:r>
            <a:br>
              <a:rPr lang="en-US" dirty="0"/>
            </a:br>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A1AA3DD-9C22-8C93-B3D2-2F60610B93ED}"/>
              </a:ext>
            </a:extLst>
          </p:cNvPr>
          <p:cNvSpPr>
            <a:spLocks noGrp="1" noChangeArrowheads="1"/>
          </p:cNvSpPr>
          <p:nvPr>
            <p:ph type="title"/>
          </p:nvPr>
        </p:nvSpPr>
        <p:spPr/>
        <p:txBody>
          <a:bodyPr/>
          <a:lstStyle/>
          <a:p>
            <a:pPr eaLnBrk="1" fontAlgn="auto" hangingPunct="1">
              <a:spcAft>
                <a:spcPts val="0"/>
              </a:spcAft>
              <a:defRPr/>
            </a:pPr>
            <a:r>
              <a:rPr lang="en-US" altLang="en-US" sz="3800"/>
              <a:t>Needles</a:t>
            </a:r>
            <a:br>
              <a:rPr lang="en-US" altLang="en-US" sz="3800"/>
            </a:br>
            <a:endParaRPr lang="en-US" altLang="en-US" sz="3800"/>
          </a:p>
        </p:txBody>
      </p:sp>
      <p:sp>
        <p:nvSpPr>
          <p:cNvPr id="71683" name="Rectangle 3">
            <a:extLst>
              <a:ext uri="{FF2B5EF4-FFF2-40B4-BE49-F238E27FC236}">
                <a16:creationId xmlns:a16="http://schemas.microsoft.com/office/drawing/2014/main" id="{8A3EAFE5-5D2F-4291-E9CA-F98EF198393C}"/>
              </a:ext>
            </a:extLst>
          </p:cNvPr>
          <p:cNvSpPr>
            <a:spLocks noGrp="1" noChangeArrowheads="1"/>
          </p:cNvSpPr>
          <p:nvPr>
            <p:ph idx="1"/>
          </p:nvPr>
        </p:nvSpPr>
        <p:spPr/>
        <p:txBody>
          <a:bodyPr/>
          <a:lstStyle/>
          <a:p>
            <a:pPr marL="1389063" lvl="2" indent="-474663" eaLnBrk="1" fontAlgn="auto" hangingPunct="1">
              <a:spcAft>
                <a:spcPts val="0"/>
              </a:spcAft>
              <a:defRPr/>
            </a:pPr>
            <a:r>
              <a:rPr lang="en-US" altLang="en-US" sz="2800"/>
              <a:t>IV  Bovine 14 gauge</a:t>
            </a:r>
          </a:p>
          <a:p>
            <a:pPr marL="1389063" lvl="2" indent="-474663" eaLnBrk="1" fontAlgn="auto" hangingPunct="1">
              <a:spcAft>
                <a:spcPts val="0"/>
              </a:spcAft>
              <a:defRPr/>
            </a:pPr>
            <a:r>
              <a:rPr lang="en-US" altLang="en-US" sz="2800"/>
              <a:t>IM/SQ</a:t>
            </a:r>
          </a:p>
          <a:p>
            <a:pPr marL="1784350" lvl="3" indent="-412750" eaLnBrk="1" fontAlgn="auto" hangingPunct="1">
              <a:spcAft>
                <a:spcPts val="0"/>
              </a:spcAft>
              <a:defRPr/>
            </a:pPr>
            <a:r>
              <a:rPr lang="en-US" altLang="en-US" sz="2800"/>
              <a:t>Bovine, Equine  18 gauge 1 ½ Inch</a:t>
            </a:r>
          </a:p>
          <a:p>
            <a:pPr marL="1784350" lvl="3" indent="-412750" eaLnBrk="1" fontAlgn="auto" hangingPunct="1">
              <a:spcAft>
                <a:spcPts val="0"/>
              </a:spcAft>
              <a:defRPr/>
            </a:pPr>
            <a:r>
              <a:rPr lang="en-US" altLang="en-US" sz="2800"/>
              <a:t>Ovine, Porcine, Caprine 20 gauge 1 inch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45E53DA-D3C1-194D-F16F-DFFEED8A7A4E}"/>
              </a:ext>
            </a:extLst>
          </p:cNvPr>
          <p:cNvSpPr>
            <a:spLocks noGrp="1" noChangeArrowheads="1"/>
          </p:cNvSpPr>
          <p:nvPr>
            <p:ph type="title"/>
          </p:nvPr>
        </p:nvSpPr>
        <p:spPr/>
        <p:txBody>
          <a:bodyPr/>
          <a:lstStyle/>
          <a:p>
            <a:pPr eaLnBrk="1" fontAlgn="auto" hangingPunct="1">
              <a:spcAft>
                <a:spcPts val="0"/>
              </a:spcAft>
              <a:defRPr/>
            </a:pPr>
            <a:r>
              <a:rPr lang="en-US" altLang="en-US" sz="3800"/>
              <a:t>Filling syringe</a:t>
            </a:r>
            <a:br>
              <a:rPr lang="en-US" altLang="en-US" sz="3800"/>
            </a:br>
            <a:endParaRPr lang="en-US" altLang="en-US" sz="3800"/>
          </a:p>
        </p:txBody>
      </p:sp>
      <p:sp>
        <p:nvSpPr>
          <p:cNvPr id="72707" name="Rectangle 3">
            <a:extLst>
              <a:ext uri="{FF2B5EF4-FFF2-40B4-BE49-F238E27FC236}">
                <a16:creationId xmlns:a16="http://schemas.microsoft.com/office/drawing/2014/main" id="{E3DCB929-92DA-E4E6-E11E-9CCFED4222E6}"/>
              </a:ext>
            </a:extLst>
          </p:cNvPr>
          <p:cNvSpPr>
            <a:spLocks noGrp="1" noChangeArrowheads="1"/>
          </p:cNvSpPr>
          <p:nvPr>
            <p:ph idx="1"/>
          </p:nvPr>
        </p:nvSpPr>
        <p:spPr/>
        <p:txBody>
          <a:bodyPr>
            <a:normAutofit fontScale="92500" lnSpcReduction="20000"/>
          </a:bodyPr>
          <a:lstStyle/>
          <a:p>
            <a:pPr marL="1389063" lvl="2" indent="-474663" eaLnBrk="1" fontAlgn="auto" hangingPunct="1">
              <a:lnSpc>
                <a:spcPct val="80000"/>
              </a:lnSpc>
              <a:spcAft>
                <a:spcPts val="0"/>
              </a:spcAft>
              <a:defRPr/>
            </a:pPr>
            <a:r>
              <a:rPr lang="en-US" altLang="en-US" sz="1800"/>
              <a:t>Pull back on plunger and fill the syringe with amount of air equal to the amount of the medication to be placed in the syringe</a:t>
            </a:r>
          </a:p>
          <a:p>
            <a:pPr marL="1389063" lvl="2" indent="-474663" eaLnBrk="1" fontAlgn="auto" hangingPunct="1">
              <a:lnSpc>
                <a:spcPct val="80000"/>
              </a:lnSpc>
              <a:spcAft>
                <a:spcPts val="0"/>
              </a:spcAft>
              <a:defRPr/>
            </a:pPr>
            <a:r>
              <a:rPr lang="en-US" altLang="en-US" sz="1800"/>
              <a:t>Pass the needle through the cleansed rubber stopper which has been cleaned with alcohol- slowly inject air</a:t>
            </a:r>
          </a:p>
          <a:p>
            <a:pPr marL="1389063" lvl="2" indent="-474663" eaLnBrk="1" fontAlgn="auto" hangingPunct="1">
              <a:lnSpc>
                <a:spcPct val="80000"/>
              </a:lnSpc>
              <a:spcAft>
                <a:spcPts val="0"/>
              </a:spcAft>
              <a:defRPr/>
            </a:pPr>
            <a:r>
              <a:rPr lang="en-US" altLang="en-US" sz="1800"/>
              <a:t>Make certain only bevel through the end of the bottle</a:t>
            </a:r>
          </a:p>
          <a:p>
            <a:pPr marL="1389063" lvl="2" indent="-474663" eaLnBrk="1" fontAlgn="auto" hangingPunct="1">
              <a:lnSpc>
                <a:spcPct val="80000"/>
              </a:lnSpc>
              <a:spcAft>
                <a:spcPts val="0"/>
              </a:spcAft>
              <a:defRPr/>
            </a:pPr>
            <a:r>
              <a:rPr lang="en-US" altLang="en-US" sz="1800"/>
              <a:t>Remove all air bubbles from the syringe by holding it upright, tapping on it with your finger- push air bubbles back into bottles</a:t>
            </a:r>
          </a:p>
          <a:p>
            <a:pPr marL="1389063" lvl="2" indent="-474663" eaLnBrk="1" fontAlgn="auto" hangingPunct="1">
              <a:lnSpc>
                <a:spcPct val="80000"/>
              </a:lnSpc>
              <a:spcAft>
                <a:spcPts val="0"/>
              </a:spcAft>
              <a:defRPr/>
            </a:pPr>
            <a:r>
              <a:rPr lang="en-US" altLang="en-US" sz="1800"/>
              <a:t>Pull the needle straight out to remove it from the stopper</a:t>
            </a:r>
          </a:p>
          <a:p>
            <a:pPr marL="1389063" lvl="2" indent="-474663" eaLnBrk="1" fontAlgn="auto" hangingPunct="1">
              <a:lnSpc>
                <a:spcPct val="80000"/>
              </a:lnSpc>
              <a:spcAft>
                <a:spcPts val="0"/>
              </a:spcAft>
              <a:defRPr/>
            </a:pPr>
            <a:r>
              <a:rPr lang="en-US" altLang="en-US" sz="1800"/>
              <a:t>Should you cap the syringe at this point?????</a:t>
            </a:r>
          </a:p>
          <a:p>
            <a:pPr marL="1389063" lvl="2" indent="-474663" eaLnBrk="1" fontAlgn="auto" hangingPunct="1">
              <a:lnSpc>
                <a:spcPct val="80000"/>
              </a:lnSpc>
              <a:spcAft>
                <a:spcPts val="0"/>
              </a:spcAft>
              <a:defRPr/>
            </a:pPr>
            <a:r>
              <a:rPr lang="en-US" altLang="en-US" sz="1800"/>
              <a:t>Tricks for given Large animal injections</a:t>
            </a:r>
          </a:p>
          <a:p>
            <a:pPr marL="1784350" lvl="3" indent="-412750" eaLnBrk="1" fontAlgn="auto" hangingPunct="1">
              <a:lnSpc>
                <a:spcPct val="80000"/>
              </a:lnSpc>
              <a:spcAft>
                <a:spcPts val="0"/>
              </a:spcAft>
              <a:defRPr/>
            </a:pPr>
            <a:r>
              <a:rPr lang="en-US" altLang="en-US" sz="1600"/>
              <a:t>Pinch the skin 2-3 “ from the injection site</a:t>
            </a:r>
          </a:p>
          <a:p>
            <a:pPr marL="1784350" lvl="3" indent="-412750" eaLnBrk="1" fontAlgn="auto" hangingPunct="1">
              <a:lnSpc>
                <a:spcPct val="80000"/>
              </a:lnSpc>
              <a:spcAft>
                <a:spcPts val="0"/>
              </a:spcAft>
              <a:defRPr/>
            </a:pPr>
            <a:r>
              <a:rPr lang="en-US" altLang="en-US" sz="1600"/>
              <a:t>Slap firmly two or three times on the injections site, then insert the needle with a quick thrust</a:t>
            </a:r>
          </a:p>
          <a:p>
            <a:pPr marL="1784350" lvl="3" indent="-412750" eaLnBrk="1" fontAlgn="auto" hangingPunct="1">
              <a:lnSpc>
                <a:spcPct val="80000"/>
              </a:lnSpc>
              <a:spcAft>
                <a:spcPts val="0"/>
              </a:spcAft>
              <a:defRPr/>
            </a:pPr>
            <a:r>
              <a:rPr lang="en-US" altLang="en-US" sz="1600"/>
              <a:t>Pull loose skin down over the needle when making a sq injection.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166C98A-89EE-0ADB-1D90-7DA66C0C954B}"/>
              </a:ext>
            </a:extLst>
          </p:cNvPr>
          <p:cNvSpPr>
            <a:spLocks noGrp="1" noChangeArrowheads="1"/>
          </p:cNvSpPr>
          <p:nvPr>
            <p:ph type="title"/>
          </p:nvPr>
        </p:nvSpPr>
        <p:spPr/>
        <p:txBody>
          <a:bodyPr/>
          <a:lstStyle/>
          <a:p>
            <a:pPr eaLnBrk="1" fontAlgn="auto" hangingPunct="1">
              <a:spcAft>
                <a:spcPts val="0"/>
              </a:spcAft>
              <a:defRPr/>
            </a:pPr>
            <a:r>
              <a:rPr lang="en-US" altLang="en-US" sz="3800"/>
              <a:t>Types of injections:</a:t>
            </a:r>
            <a:br>
              <a:rPr lang="en-US" altLang="en-US" sz="3800"/>
            </a:br>
            <a:endParaRPr lang="en-US" altLang="en-US" sz="3800"/>
          </a:p>
        </p:txBody>
      </p:sp>
      <p:sp>
        <p:nvSpPr>
          <p:cNvPr id="73731" name="Rectangle 3">
            <a:extLst>
              <a:ext uri="{FF2B5EF4-FFF2-40B4-BE49-F238E27FC236}">
                <a16:creationId xmlns:a16="http://schemas.microsoft.com/office/drawing/2014/main" id="{CA40C04C-8782-EE6D-A3B7-9DFBA4B16634}"/>
              </a:ext>
            </a:extLst>
          </p:cNvPr>
          <p:cNvSpPr>
            <a:spLocks noGrp="1" noChangeArrowheads="1"/>
          </p:cNvSpPr>
          <p:nvPr>
            <p:ph idx="1"/>
          </p:nvPr>
        </p:nvSpPr>
        <p:spPr/>
        <p:txBody>
          <a:bodyPr/>
          <a:lstStyle/>
          <a:p>
            <a:pPr marL="1389063" lvl="2" indent="-474663" eaLnBrk="1" fontAlgn="auto" hangingPunct="1">
              <a:spcAft>
                <a:spcPts val="0"/>
              </a:spcAft>
              <a:defRPr/>
            </a:pPr>
            <a:r>
              <a:rPr lang="en-US" altLang="en-US"/>
              <a:t>Subcutaneous- beneath the skin but on top of the muscle layer.</a:t>
            </a:r>
          </a:p>
          <a:p>
            <a:pPr marL="1784350" lvl="3" indent="-412750" eaLnBrk="1" fontAlgn="auto" hangingPunct="1">
              <a:spcAft>
                <a:spcPts val="0"/>
              </a:spcAft>
              <a:defRPr/>
            </a:pPr>
            <a:r>
              <a:rPr lang="en-US" altLang="en-US"/>
              <a:t>Location-</a:t>
            </a:r>
          </a:p>
          <a:p>
            <a:pPr marL="2241550" lvl="4" indent="-412750" eaLnBrk="1" fontAlgn="auto" hangingPunct="1">
              <a:spcAft>
                <a:spcPts val="0"/>
              </a:spcAft>
              <a:defRPr/>
            </a:pPr>
            <a:r>
              <a:rPr lang="en-US" altLang="en-US"/>
              <a:t>equine, bovine-side of the neck</a:t>
            </a:r>
          </a:p>
          <a:p>
            <a:pPr marL="2241550" lvl="4" indent="-412750" eaLnBrk="1" fontAlgn="auto" hangingPunct="1">
              <a:spcAft>
                <a:spcPts val="0"/>
              </a:spcAft>
              <a:defRPr/>
            </a:pPr>
            <a:r>
              <a:rPr lang="en-US" altLang="en-US"/>
              <a:t>ovine, porcine, caprine- axillary space area</a:t>
            </a:r>
          </a:p>
          <a:p>
            <a:pPr marL="1784350" lvl="3" indent="-412750" eaLnBrk="1" fontAlgn="auto" hangingPunct="1">
              <a:spcAft>
                <a:spcPts val="0"/>
              </a:spcAft>
              <a:defRPr/>
            </a:pPr>
            <a:r>
              <a:rPr lang="en-US" altLang="en-US"/>
              <a:t>Tips</a:t>
            </a:r>
          </a:p>
          <a:p>
            <a:pPr marL="2241550" lvl="4" indent="-412750" eaLnBrk="1" fontAlgn="auto" hangingPunct="1">
              <a:spcAft>
                <a:spcPts val="0"/>
              </a:spcAft>
              <a:defRPr/>
            </a:pPr>
            <a:r>
              <a:rPr lang="en-US" altLang="en-US"/>
              <a:t>Can give 2-30 cc</a:t>
            </a:r>
          </a:p>
          <a:p>
            <a:pPr marL="2241550" lvl="4" indent="-412750" eaLnBrk="1" fontAlgn="auto" hangingPunct="1">
              <a:spcAft>
                <a:spcPts val="0"/>
              </a:spcAft>
              <a:defRPr/>
            </a:pPr>
            <a:r>
              <a:rPr lang="en-US" altLang="en-US"/>
              <a:t>Massage area </a:t>
            </a:r>
          </a:p>
          <a:p>
            <a:pPr marL="2241550" lvl="4" indent="-412750" eaLnBrk="1" fontAlgn="auto" hangingPunct="1">
              <a:spcAft>
                <a:spcPts val="0"/>
              </a:spcAft>
              <a:defRPr/>
            </a:pPr>
            <a:r>
              <a:rPr lang="en-US" altLang="en-US"/>
              <a:t>18-20 gauge 1to 1 ½ “ needles </a:t>
            </a:r>
          </a:p>
          <a:p>
            <a:pPr marL="2241550" lvl="4" indent="-412750" eaLnBrk="1" fontAlgn="auto" hangingPunct="1">
              <a:spcAft>
                <a:spcPts val="0"/>
              </a:spcAft>
              <a:defRPr/>
            </a:pPr>
            <a:r>
              <a:rPr lang="en-US" altLang="en-US"/>
              <a:t>Lambs, pigs, kids. 20-22 gauge ¾” to 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177E312-3AC1-1A50-704B-82E3C7B4E21C}"/>
              </a:ext>
            </a:extLst>
          </p:cNvPr>
          <p:cNvSpPr>
            <a:spLocks noGrp="1" noChangeArrowheads="1"/>
          </p:cNvSpPr>
          <p:nvPr>
            <p:ph type="title"/>
          </p:nvPr>
        </p:nvSpPr>
        <p:spPr/>
        <p:txBody>
          <a:bodyPr/>
          <a:lstStyle/>
          <a:p>
            <a:pPr eaLnBrk="1" fontAlgn="auto" hangingPunct="1">
              <a:spcAft>
                <a:spcPts val="0"/>
              </a:spcAft>
              <a:defRPr/>
            </a:pPr>
            <a:r>
              <a:rPr lang="en-US" altLang="en-US"/>
              <a:t>Subque injection</a:t>
            </a:r>
          </a:p>
        </p:txBody>
      </p:sp>
      <p:sp>
        <p:nvSpPr>
          <p:cNvPr id="74755" name="Rectangle 3">
            <a:extLst>
              <a:ext uri="{FF2B5EF4-FFF2-40B4-BE49-F238E27FC236}">
                <a16:creationId xmlns:a16="http://schemas.microsoft.com/office/drawing/2014/main" id="{CCB49179-2CC4-994B-CCFE-CAD30494AFC2}"/>
              </a:ext>
            </a:extLst>
          </p:cNvPr>
          <p:cNvSpPr>
            <a:spLocks noGrp="1" noChangeArrowheads="1"/>
          </p:cNvSpPr>
          <p:nvPr>
            <p:ph idx="1"/>
          </p:nvPr>
        </p:nvSpPr>
        <p:spPr/>
        <p:txBody>
          <a:bodyPr/>
          <a:lstStyle/>
          <a:p>
            <a:pPr marL="1752600" lvl="3" indent="-381000" eaLnBrk="1" fontAlgn="auto" hangingPunct="1">
              <a:spcAft>
                <a:spcPts val="0"/>
              </a:spcAft>
              <a:defRPr/>
            </a:pPr>
            <a:r>
              <a:rPr lang="en-US" altLang="en-US"/>
              <a:t>Technique;</a:t>
            </a:r>
          </a:p>
          <a:p>
            <a:pPr marL="2209800" lvl="4" indent="-381000" eaLnBrk="1" fontAlgn="auto" hangingPunct="1">
              <a:spcAft>
                <a:spcPts val="0"/>
              </a:spcAft>
              <a:defRPr/>
            </a:pPr>
            <a:r>
              <a:rPr lang="en-US" altLang="en-US"/>
              <a:t>Lift the skin away from the underlying tissue with the thumb and index finger of your free hand.</a:t>
            </a:r>
          </a:p>
          <a:p>
            <a:pPr marL="2209800" lvl="4" indent="-381000" eaLnBrk="1" fontAlgn="auto" hangingPunct="1">
              <a:spcAft>
                <a:spcPts val="0"/>
              </a:spcAft>
              <a:defRPr/>
            </a:pPr>
            <a:r>
              <a:rPr lang="en-US" altLang="en-US"/>
              <a:t>Into raised area- insert the needle with a sharp, quick, yet controlled jab.</a:t>
            </a:r>
          </a:p>
          <a:p>
            <a:pPr marL="2209800" lvl="4" indent="-381000" eaLnBrk="1" fontAlgn="auto" hangingPunct="1">
              <a:spcAft>
                <a:spcPts val="0"/>
              </a:spcAft>
              <a:defRPr/>
            </a:pPr>
            <a:r>
              <a:rPr lang="en-US" altLang="en-US"/>
              <a:t>Push needle into until you are holding a fold of skin over the hub of the needles.</a:t>
            </a:r>
          </a:p>
          <a:p>
            <a:pPr marL="2209800" lvl="4" indent="-381000" eaLnBrk="1" fontAlgn="auto" hangingPunct="1">
              <a:spcAft>
                <a:spcPts val="0"/>
              </a:spcAft>
              <a:defRPr/>
            </a:pPr>
            <a:r>
              <a:rPr lang="en-US" altLang="en-US"/>
              <a:t>Lightly pull out plunger and observe for blood.</a:t>
            </a:r>
          </a:p>
          <a:p>
            <a:pPr marL="2209800" lvl="4" indent="-381000" eaLnBrk="1" fontAlgn="auto" hangingPunct="1">
              <a:spcAft>
                <a:spcPts val="0"/>
              </a:spcAft>
              <a:defRPr/>
            </a:pPr>
            <a:r>
              <a:rPr lang="en-US" altLang="en-US"/>
              <a:t>Administer injection</a:t>
            </a:r>
          </a:p>
          <a:p>
            <a:pPr marL="2209800" lvl="4" indent="-381000" eaLnBrk="1" fontAlgn="auto" hangingPunct="1">
              <a:spcAft>
                <a:spcPts val="0"/>
              </a:spcAft>
              <a:defRPr/>
            </a:pPr>
            <a:r>
              <a:rPr lang="en-US" altLang="en-US"/>
              <a:t>Massage area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1F0D7932-5C93-8041-0F5B-57C2BE3B84BE}"/>
              </a:ext>
            </a:extLst>
          </p:cNvPr>
          <p:cNvSpPr>
            <a:spLocks noGrp="1" noChangeArrowheads="1"/>
          </p:cNvSpPr>
          <p:nvPr>
            <p:ph type="title"/>
          </p:nvPr>
        </p:nvSpPr>
        <p:spPr/>
        <p:txBody>
          <a:bodyPr/>
          <a:lstStyle/>
          <a:p>
            <a:pPr eaLnBrk="1" fontAlgn="auto" hangingPunct="1">
              <a:spcAft>
                <a:spcPts val="0"/>
              </a:spcAft>
              <a:defRPr/>
            </a:pPr>
            <a:r>
              <a:rPr lang="en-US" altLang="en-US"/>
              <a:t>Subcutaneous injection</a:t>
            </a:r>
          </a:p>
        </p:txBody>
      </p:sp>
      <p:sp>
        <p:nvSpPr>
          <p:cNvPr id="113667" name="Rectangle 3">
            <a:extLst>
              <a:ext uri="{FF2B5EF4-FFF2-40B4-BE49-F238E27FC236}">
                <a16:creationId xmlns:a16="http://schemas.microsoft.com/office/drawing/2014/main" id="{38FC4E6E-82DB-A6E4-2E14-F7F943F367C1}"/>
              </a:ext>
            </a:extLst>
          </p:cNvPr>
          <p:cNvSpPr>
            <a:spLocks noGrp="1" noChangeArrowheads="1"/>
          </p:cNvSpPr>
          <p:nvPr>
            <p:ph idx="1"/>
          </p:nvPr>
        </p:nvSpPr>
        <p:spPr/>
        <p:txBody>
          <a:bodyPr/>
          <a:lstStyle/>
          <a:p>
            <a:pPr eaLnBrk="1" fontAlgn="auto" hangingPunct="1">
              <a:spcAft>
                <a:spcPts val="0"/>
              </a:spcAft>
              <a:defRPr/>
            </a:pPr>
            <a:endParaRPr lang="en-US" altLang="en-US"/>
          </a:p>
        </p:txBody>
      </p:sp>
      <p:pic>
        <p:nvPicPr>
          <p:cNvPr id="74756" name="Picture 4">
            <a:extLst>
              <a:ext uri="{FF2B5EF4-FFF2-40B4-BE49-F238E27FC236}">
                <a16:creationId xmlns:a16="http://schemas.microsoft.com/office/drawing/2014/main" id="{F4CC7436-84F3-81AE-68A4-CFA98DC13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34829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25B5DE6-29DA-FAE7-E65C-661AA56CDC20}"/>
              </a:ext>
            </a:extLst>
          </p:cNvPr>
          <p:cNvSpPr>
            <a:spLocks noGrp="1" noChangeArrowheads="1"/>
          </p:cNvSpPr>
          <p:nvPr>
            <p:ph type="title"/>
          </p:nvPr>
        </p:nvSpPr>
        <p:spPr/>
        <p:txBody>
          <a:bodyPr/>
          <a:lstStyle/>
          <a:p>
            <a:pPr eaLnBrk="1" fontAlgn="auto" hangingPunct="1">
              <a:spcAft>
                <a:spcPts val="0"/>
              </a:spcAft>
              <a:defRPr/>
            </a:pPr>
            <a:r>
              <a:rPr lang="en-US" altLang="en-US" sz="3800"/>
              <a:t>Intramuscular</a:t>
            </a:r>
            <a:br>
              <a:rPr lang="en-US" altLang="en-US" sz="3800"/>
            </a:br>
            <a:endParaRPr lang="en-US" altLang="en-US" sz="3800"/>
          </a:p>
        </p:txBody>
      </p:sp>
      <p:sp>
        <p:nvSpPr>
          <p:cNvPr id="75779" name="Rectangle 3">
            <a:extLst>
              <a:ext uri="{FF2B5EF4-FFF2-40B4-BE49-F238E27FC236}">
                <a16:creationId xmlns:a16="http://schemas.microsoft.com/office/drawing/2014/main" id="{FA9D963A-C346-86D1-3985-F6619536C2EE}"/>
              </a:ext>
            </a:extLst>
          </p:cNvPr>
          <p:cNvSpPr>
            <a:spLocks noGrp="1" noChangeArrowheads="1"/>
          </p:cNvSpPr>
          <p:nvPr>
            <p:ph idx="1"/>
          </p:nvPr>
        </p:nvSpPr>
        <p:spPr/>
        <p:txBody>
          <a:bodyPr/>
          <a:lstStyle/>
          <a:p>
            <a:pPr marL="1784350" lvl="3" indent="-412750" eaLnBrk="1" fontAlgn="auto" hangingPunct="1">
              <a:spcAft>
                <a:spcPts val="0"/>
              </a:spcAft>
              <a:defRPr/>
            </a:pPr>
            <a:r>
              <a:rPr lang="en-US" altLang="en-US"/>
              <a:t>Made directly into a major muscle mass with 18-20 gauge needle that is 1- 1 ½ inches long</a:t>
            </a:r>
          </a:p>
          <a:p>
            <a:pPr marL="1784350" lvl="3" indent="-412750" eaLnBrk="1" fontAlgn="auto" hangingPunct="1">
              <a:spcAft>
                <a:spcPts val="0"/>
              </a:spcAft>
              <a:defRPr/>
            </a:pPr>
            <a:r>
              <a:rPr lang="en-US" altLang="en-US"/>
              <a:t>Find the proper species location</a:t>
            </a:r>
          </a:p>
          <a:p>
            <a:pPr marL="1784350" lvl="3" indent="-412750" eaLnBrk="1" fontAlgn="auto" hangingPunct="1">
              <a:spcAft>
                <a:spcPts val="0"/>
              </a:spcAft>
              <a:defRPr/>
            </a:pPr>
            <a:r>
              <a:rPr lang="en-US" altLang="en-US"/>
              <a:t>Technique</a:t>
            </a:r>
          </a:p>
          <a:p>
            <a:pPr marL="2241550" lvl="4" indent="-412750" eaLnBrk="1" fontAlgn="auto" hangingPunct="1">
              <a:spcAft>
                <a:spcPts val="0"/>
              </a:spcAft>
              <a:defRPr/>
            </a:pPr>
            <a:r>
              <a:rPr lang="en-US" altLang="en-US"/>
              <a:t>After site is determined distract the animal’s attention by pinching the skin next to the intended injection site or by slapping the injection site firmly</a:t>
            </a:r>
          </a:p>
          <a:p>
            <a:pPr marL="2241550" lvl="4" indent="-412750" eaLnBrk="1" fontAlgn="auto" hangingPunct="1">
              <a:spcAft>
                <a:spcPts val="0"/>
              </a:spcAft>
              <a:defRPr/>
            </a:pPr>
            <a:r>
              <a:rPr lang="en-US" altLang="en-US"/>
              <a:t>Immediately after slap or pinching-insert the needle with a sharp, quick thrust.- always go inward.</a:t>
            </a:r>
          </a:p>
          <a:p>
            <a:pPr marL="2241550" lvl="4" indent="-412750" eaLnBrk="1" fontAlgn="auto" hangingPunct="1">
              <a:spcAft>
                <a:spcPts val="0"/>
              </a:spcAft>
              <a:defRPr/>
            </a:pPr>
            <a:r>
              <a:rPr lang="en-US" altLang="en-US"/>
              <a:t>After inserting, pull back to see if you have any blood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Safe Injection Practices for Cattle with Dr. Patrick Godfrey">
            <a:hlinkClick r:id="" action="ppaction://media"/>
            <a:extLst>
              <a:ext uri="{FF2B5EF4-FFF2-40B4-BE49-F238E27FC236}">
                <a16:creationId xmlns:a16="http://schemas.microsoft.com/office/drawing/2014/main" id="{897D2021-0B05-AE0A-D7B5-B5370E6511DF}"/>
              </a:ext>
            </a:extLst>
          </p:cNvPr>
          <p:cNvPicPr>
            <a:picLocks noRot="1" noChangeAspect="1"/>
          </p:cNvPicPr>
          <p:nvPr>
            <a:videoFile r:link="rId1"/>
          </p:nvPr>
        </p:nvPicPr>
        <p:blipFill>
          <a:blip r:embed="rId3"/>
          <a:stretch>
            <a:fillRect/>
          </a:stretch>
        </p:blipFill>
        <p:spPr>
          <a:xfrm>
            <a:off x="0" y="846138"/>
            <a:ext cx="9144000" cy="516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FDC73257-ED55-2160-09F4-5EEBCF85C4AC}"/>
              </a:ext>
            </a:extLst>
          </p:cNvPr>
          <p:cNvSpPr>
            <a:spLocks noGrp="1" noChangeArrowheads="1"/>
          </p:cNvSpPr>
          <p:nvPr>
            <p:ph type="title"/>
          </p:nvPr>
        </p:nvSpPr>
        <p:spPr/>
        <p:txBody>
          <a:bodyPr/>
          <a:lstStyle/>
          <a:p>
            <a:pPr eaLnBrk="1" fontAlgn="auto" hangingPunct="1">
              <a:spcAft>
                <a:spcPts val="0"/>
              </a:spcAft>
              <a:defRPr/>
            </a:pPr>
            <a:r>
              <a:rPr lang="en-US" altLang="en-US"/>
              <a:t>Intramuscular</a:t>
            </a:r>
          </a:p>
        </p:txBody>
      </p:sp>
      <p:sp>
        <p:nvSpPr>
          <p:cNvPr id="116739" name="Rectangle 3">
            <a:extLst>
              <a:ext uri="{FF2B5EF4-FFF2-40B4-BE49-F238E27FC236}">
                <a16:creationId xmlns:a16="http://schemas.microsoft.com/office/drawing/2014/main" id="{6D359295-EE35-C98F-2AB0-D1BD736E4D6D}"/>
              </a:ext>
            </a:extLst>
          </p:cNvPr>
          <p:cNvSpPr>
            <a:spLocks noGrp="1" noChangeArrowheads="1"/>
          </p:cNvSpPr>
          <p:nvPr>
            <p:ph idx="1"/>
          </p:nvPr>
        </p:nvSpPr>
        <p:spPr/>
        <p:txBody>
          <a:bodyPr/>
          <a:lstStyle/>
          <a:p>
            <a:pPr eaLnBrk="1" fontAlgn="auto" hangingPunct="1">
              <a:spcAft>
                <a:spcPts val="0"/>
              </a:spcAft>
              <a:defRPr/>
            </a:pPr>
            <a:endParaRPr lang="en-US" altLang="en-US"/>
          </a:p>
        </p:txBody>
      </p:sp>
      <p:pic>
        <p:nvPicPr>
          <p:cNvPr id="77828" name="Picture 4">
            <a:extLst>
              <a:ext uri="{FF2B5EF4-FFF2-40B4-BE49-F238E27FC236}">
                <a16:creationId xmlns:a16="http://schemas.microsoft.com/office/drawing/2014/main" id="{26FB5E88-5118-5EA0-E14C-BEE578C58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33600"/>
            <a:ext cx="3767138"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BE8C70F-5136-5416-E4A1-C0D8BE950860}"/>
              </a:ext>
            </a:extLst>
          </p:cNvPr>
          <p:cNvSpPr>
            <a:spLocks noGrp="1" noChangeArrowheads="1"/>
          </p:cNvSpPr>
          <p:nvPr>
            <p:ph type="title"/>
          </p:nvPr>
        </p:nvSpPr>
        <p:spPr/>
        <p:txBody>
          <a:bodyPr/>
          <a:lstStyle/>
          <a:p>
            <a:pPr eaLnBrk="1" fontAlgn="auto" hangingPunct="1">
              <a:spcAft>
                <a:spcPts val="0"/>
              </a:spcAft>
              <a:defRPr/>
            </a:pPr>
            <a:r>
              <a:rPr lang="en-US" altLang="en-US"/>
              <a:t>Miscellaneous Parenteral methods</a:t>
            </a:r>
          </a:p>
        </p:txBody>
      </p:sp>
      <p:sp>
        <p:nvSpPr>
          <p:cNvPr id="80899" name="Rectangle 3">
            <a:extLst>
              <a:ext uri="{FF2B5EF4-FFF2-40B4-BE49-F238E27FC236}">
                <a16:creationId xmlns:a16="http://schemas.microsoft.com/office/drawing/2014/main" id="{20D7BADF-81AD-F9A9-7FA2-A6A3F373A315}"/>
              </a:ext>
            </a:extLst>
          </p:cNvPr>
          <p:cNvSpPr>
            <a:spLocks noGrp="1" noChangeArrowheads="1"/>
          </p:cNvSpPr>
          <p:nvPr>
            <p:ph idx="1"/>
          </p:nvPr>
        </p:nvSpPr>
        <p:spPr/>
        <p:txBody>
          <a:bodyPr/>
          <a:lstStyle/>
          <a:p>
            <a:pPr marL="1389063" lvl="2" indent="-474663" eaLnBrk="1" fontAlgn="auto" hangingPunct="1">
              <a:spcAft>
                <a:spcPts val="0"/>
              </a:spcAft>
              <a:defRPr/>
            </a:pPr>
            <a:r>
              <a:rPr lang="en-US" altLang="en-US"/>
              <a:t>Intraperiotneal- most common in ruminant- do not use in equine</a:t>
            </a:r>
          </a:p>
          <a:p>
            <a:pPr marL="1389063" lvl="2" indent="-474663" eaLnBrk="1" fontAlgn="auto" hangingPunct="1">
              <a:spcAft>
                <a:spcPts val="0"/>
              </a:spcAft>
              <a:defRPr/>
            </a:pPr>
            <a:r>
              <a:rPr lang="en-US" altLang="en-US"/>
              <a:t>Intramammary- Made by inserting a cannula into the teat canal and injecting the drug into the milk cistern</a:t>
            </a:r>
          </a:p>
          <a:p>
            <a:pPr marL="1784350" lvl="3" indent="-412750" eaLnBrk="1" fontAlgn="auto" hangingPunct="1">
              <a:spcAft>
                <a:spcPts val="0"/>
              </a:spcAft>
              <a:defRPr/>
            </a:pPr>
            <a:r>
              <a:rPr lang="en-US" altLang="en-US"/>
              <a:t>CLEAN the teat end before inserting a sterile teat cannula-</a:t>
            </a:r>
            <a:br>
              <a:rPr lang="en-US" altLang="en-US"/>
            </a:br>
            <a:r>
              <a:rPr lang="en-US" altLang="en-US"/>
              <a:t>Massage the gland well</a:t>
            </a:r>
          </a:p>
          <a:p>
            <a:pPr marL="1784350" lvl="3" indent="-412750" eaLnBrk="1" fontAlgn="auto" hangingPunct="1">
              <a:spcAft>
                <a:spcPts val="0"/>
              </a:spcAft>
              <a:defRPr/>
            </a:pPr>
            <a:endParaRPr lang="en-US" altLang="en-US"/>
          </a:p>
        </p:txBody>
      </p:sp>
      <p:sp>
        <p:nvSpPr>
          <p:cNvPr id="78852" name="Rectangle 4">
            <a:extLst>
              <a:ext uri="{FF2B5EF4-FFF2-40B4-BE49-F238E27FC236}">
                <a16:creationId xmlns:a16="http://schemas.microsoft.com/office/drawing/2014/main" id="{31FEC76A-448B-CE44-057C-E222882098B2}"/>
              </a:ext>
            </a:extLst>
          </p:cNvPr>
          <p:cNvSpPr>
            <a:spLocks noChangeArrowheads="1"/>
          </p:cNvSpPr>
          <p:nvPr/>
        </p:nvSpPr>
        <p:spPr bwMode="auto">
          <a:xfrm>
            <a:off x="1295400" y="5257800"/>
            <a:ext cx="758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342900" indent="-342900">
              <a:lnSpc>
                <a:spcPct val="120000"/>
              </a:lnSpc>
              <a:spcBef>
                <a:spcPts val="1000"/>
              </a:spcBef>
              <a:buClr>
                <a:schemeClr val="tx1"/>
              </a:buClr>
              <a:buFont typeface="Arial" panose="020B0604020202020204" pitchFamily="34" charset="0"/>
              <a:buChar char="•"/>
              <a:tabLst>
                <a:tab pos="1371600" algn="l"/>
              </a:tabLst>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tabLst>
                <a:tab pos="1371600" algn="l"/>
              </a:tabLst>
              <a:defRPr>
                <a:solidFill>
                  <a:schemeClr val="tx1"/>
                </a:solidFill>
                <a:latin typeface="Tw Cen MT" panose="020B0602020104020603" pitchFamily="34" charset="0"/>
              </a:defRPr>
            </a:lvl2pPr>
            <a:lvl3pPr>
              <a:lnSpc>
                <a:spcPct val="120000"/>
              </a:lnSpc>
              <a:spcBef>
                <a:spcPts val="500"/>
              </a:spcBef>
              <a:buClr>
                <a:schemeClr val="tx1"/>
              </a:buClr>
              <a:buFont typeface="Arial" panose="020B0604020202020204" pitchFamily="34" charset="0"/>
              <a:buChar char="•"/>
              <a:tabLst>
                <a:tab pos="1371600" algn="l"/>
              </a:tabLst>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tabLst>
                <a:tab pos="1371600" algn="l"/>
              </a:tabLst>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tabLst>
                <a:tab pos="1371600" algn="l"/>
              </a:tabLst>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tabLst>
                <a:tab pos="1371600" algn="l"/>
              </a:tabLst>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tabLst>
                <a:tab pos="1371600" algn="l"/>
              </a:tabLst>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tabLst>
                <a:tab pos="1371600" algn="l"/>
              </a:tabLst>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tabLst>
                <a:tab pos="1371600" algn="l"/>
              </a:tabLst>
              <a:defRPr sz="1400">
                <a:solidFill>
                  <a:schemeClr val="tx1"/>
                </a:solidFill>
                <a:latin typeface="Tw Cen MT" panose="020B0602020104020603" pitchFamily="34" charset="0"/>
              </a:defRPr>
            </a:lvl9pPr>
          </a:lstStyle>
          <a:p>
            <a:pPr lvl="2" eaLnBrk="1" hangingPunct="1">
              <a:lnSpc>
                <a:spcPct val="100000"/>
              </a:lnSpc>
              <a:spcBef>
                <a:spcPct val="0"/>
              </a:spcBef>
              <a:buClrTx/>
              <a:buFontTx/>
              <a:buNone/>
            </a:pPr>
            <a:r>
              <a:rPr lang="en-US" altLang="en-US" sz="1800" b="1">
                <a:latin typeface="Arial" panose="020B0604020202020204" pitchFamily="34" charset="0"/>
              </a:rPr>
              <a:t>Base of Ear- unless doing beef operations- read in Battaglia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7665513-43B5-1CCC-5B1B-4663A6910F3C}"/>
              </a:ext>
            </a:extLst>
          </p:cNvPr>
          <p:cNvSpPr>
            <a:spLocks noGrp="1" noChangeArrowheads="1"/>
          </p:cNvSpPr>
          <p:nvPr>
            <p:ph type="title"/>
          </p:nvPr>
        </p:nvSpPr>
        <p:spPr/>
        <p:txBody>
          <a:bodyPr/>
          <a:lstStyle/>
          <a:p>
            <a:pPr eaLnBrk="1" fontAlgn="auto" hangingPunct="1">
              <a:spcAft>
                <a:spcPts val="0"/>
              </a:spcAft>
              <a:defRPr/>
            </a:pPr>
            <a:r>
              <a:rPr lang="en-US" altLang="en-US"/>
              <a:t>Other miscellaneous</a:t>
            </a:r>
          </a:p>
        </p:txBody>
      </p:sp>
      <p:sp>
        <p:nvSpPr>
          <p:cNvPr id="82947" name="Rectangle 3">
            <a:extLst>
              <a:ext uri="{FF2B5EF4-FFF2-40B4-BE49-F238E27FC236}">
                <a16:creationId xmlns:a16="http://schemas.microsoft.com/office/drawing/2014/main" id="{A888518C-CF04-037C-7DF5-A2C388D912E0}"/>
              </a:ext>
            </a:extLst>
          </p:cNvPr>
          <p:cNvSpPr>
            <a:spLocks noGrp="1" noChangeArrowheads="1"/>
          </p:cNvSpPr>
          <p:nvPr>
            <p:ph idx="1"/>
          </p:nvPr>
        </p:nvSpPr>
        <p:spPr/>
        <p:txBody>
          <a:bodyPr/>
          <a:lstStyle/>
          <a:p>
            <a:pPr marL="1389063" lvl="2" indent="-474663" eaLnBrk="1" fontAlgn="auto" hangingPunct="1">
              <a:spcAft>
                <a:spcPts val="0"/>
              </a:spcAft>
              <a:defRPr/>
            </a:pPr>
            <a:r>
              <a:rPr lang="en-US" altLang="en-US" sz="2400"/>
              <a:t>Nebulizing and inhalation</a:t>
            </a:r>
          </a:p>
          <a:p>
            <a:pPr marL="1784350" lvl="3" indent="-412750" eaLnBrk="1" fontAlgn="auto" hangingPunct="1">
              <a:spcAft>
                <a:spcPts val="0"/>
              </a:spcAft>
              <a:defRPr/>
            </a:pPr>
            <a:r>
              <a:rPr lang="en-US" altLang="en-US" sz="2400"/>
              <a:t>rarely used, maybe small ruminants</a:t>
            </a:r>
          </a:p>
          <a:p>
            <a:pPr marL="1784350" lvl="3" indent="-412750" eaLnBrk="1" fontAlgn="auto" hangingPunct="1">
              <a:spcAft>
                <a:spcPts val="0"/>
              </a:spcAft>
              <a:defRPr/>
            </a:pPr>
            <a:r>
              <a:rPr lang="en-US" altLang="en-US" sz="2400"/>
              <a:t>needs a nebulizing machine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06" name="Picture 16405" descr="Test tubes with one test tube in orange with drops">
            <a:extLst>
              <a:ext uri="{FF2B5EF4-FFF2-40B4-BE49-F238E27FC236}">
                <a16:creationId xmlns:a16="http://schemas.microsoft.com/office/drawing/2014/main" id="{296E76EB-D6D6-D89A-D0FB-A8F7BEC10AD0}"/>
              </a:ext>
            </a:extLst>
          </p:cNvPr>
          <p:cNvPicPr>
            <a:picLocks noChangeAspect="1"/>
          </p:cNvPicPr>
          <p:nvPr/>
        </p:nvPicPr>
        <p:blipFill rotWithShape="1">
          <a:blip r:embed="rId2"/>
          <a:srcRect l="43531" r="26429" b="1"/>
          <a:stretch/>
        </p:blipFill>
        <p:spPr>
          <a:xfrm>
            <a:off x="20" y="10"/>
            <a:ext cx="3018550" cy="6857990"/>
          </a:xfrm>
          <a:prstGeom prst="rect">
            <a:avLst/>
          </a:prstGeom>
        </p:spPr>
      </p:pic>
      <p:sp>
        <p:nvSpPr>
          <p:cNvPr id="16395" name="Rectangle 16394">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5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7" name="Picture 16396">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Rectangle 2">
            <a:extLst>
              <a:ext uri="{FF2B5EF4-FFF2-40B4-BE49-F238E27FC236}">
                <a16:creationId xmlns:a16="http://schemas.microsoft.com/office/drawing/2014/main" id="{1343B12A-95F6-AC42-CDE9-F771209CBB8B}"/>
              </a:ext>
            </a:extLst>
          </p:cNvPr>
          <p:cNvSpPr>
            <a:spLocks noGrp="1" noChangeArrowheads="1"/>
          </p:cNvSpPr>
          <p:nvPr>
            <p:ph type="title"/>
          </p:nvPr>
        </p:nvSpPr>
        <p:spPr>
          <a:xfrm>
            <a:off x="3348787" y="618517"/>
            <a:ext cx="5004665" cy="1596177"/>
          </a:xfrm>
        </p:spPr>
        <p:txBody>
          <a:bodyPr>
            <a:normAutofit/>
          </a:bodyPr>
          <a:lstStyle/>
          <a:p>
            <a:pPr eaLnBrk="1" fontAlgn="auto" hangingPunct="1">
              <a:spcAft>
                <a:spcPts val="0"/>
              </a:spcAft>
              <a:defRPr/>
            </a:pPr>
            <a:r>
              <a:rPr lang="en-US" altLang="en-US"/>
              <a:t>Disease</a:t>
            </a:r>
            <a:endParaRPr lang="en-US" altLang="en-US" dirty="0"/>
          </a:p>
        </p:txBody>
      </p:sp>
      <p:sp>
        <p:nvSpPr>
          <p:cNvPr id="16407" name="Rectangle 3">
            <a:extLst>
              <a:ext uri="{FF2B5EF4-FFF2-40B4-BE49-F238E27FC236}">
                <a16:creationId xmlns:a16="http://schemas.microsoft.com/office/drawing/2014/main" id="{99FC36C5-37CD-C6F5-2671-D90017AE51B8}"/>
              </a:ext>
            </a:extLst>
          </p:cNvPr>
          <p:cNvSpPr>
            <a:spLocks noGrp="1" noChangeArrowheads="1"/>
          </p:cNvSpPr>
          <p:nvPr>
            <p:ph idx="1"/>
          </p:nvPr>
        </p:nvSpPr>
        <p:spPr>
          <a:xfrm>
            <a:off x="3348786" y="2367092"/>
            <a:ext cx="5004665" cy="3424107"/>
          </a:xfrm>
        </p:spPr>
        <p:txBody>
          <a:bodyPr>
            <a:noAutofit/>
          </a:bodyPr>
          <a:lstStyle/>
          <a:p>
            <a:pPr marL="660400" indent="-660400" eaLnBrk="1" fontAlgn="auto" hangingPunct="1">
              <a:lnSpc>
                <a:spcPct val="110000"/>
              </a:lnSpc>
              <a:spcAft>
                <a:spcPts val="0"/>
              </a:spcAft>
              <a:defRPr/>
            </a:pPr>
            <a:r>
              <a:rPr lang="en-US" altLang="en-US" sz="1100" dirty="0"/>
              <a:t>Definition: a condition in which the individual overtly shows physiological, anatomical, or chemical changes from the normal.</a:t>
            </a:r>
          </a:p>
          <a:p>
            <a:pPr marL="660400" indent="-660400" eaLnBrk="1" fontAlgn="auto" hangingPunct="1">
              <a:lnSpc>
                <a:spcPct val="110000"/>
              </a:lnSpc>
              <a:spcAft>
                <a:spcPts val="0"/>
              </a:spcAft>
              <a:defRPr/>
            </a:pPr>
            <a:r>
              <a:rPr lang="en-US" altLang="en-US" sz="1100" dirty="0"/>
              <a:t>Two types of diseases</a:t>
            </a:r>
          </a:p>
          <a:p>
            <a:pPr marL="1035050" lvl="1" indent="-577850" eaLnBrk="1" fontAlgn="auto" hangingPunct="1">
              <a:lnSpc>
                <a:spcPct val="110000"/>
              </a:lnSpc>
              <a:spcAft>
                <a:spcPts val="0"/>
              </a:spcAft>
              <a:defRPr/>
            </a:pPr>
            <a:r>
              <a:rPr lang="en-US" altLang="en-US" sz="1100" dirty="0"/>
              <a:t>Non infectious- results from injury, improper nutrition, genetic abnormality, uncomfortable environmental conditions, or exposure to toxic materials.</a:t>
            </a:r>
          </a:p>
          <a:p>
            <a:pPr marL="1409700" lvl="2" indent="-495300" eaLnBrk="1" fontAlgn="auto" hangingPunct="1">
              <a:lnSpc>
                <a:spcPct val="110000"/>
              </a:lnSpc>
              <a:spcAft>
                <a:spcPts val="0"/>
              </a:spcAft>
              <a:defRPr/>
            </a:pPr>
            <a:r>
              <a:rPr lang="en-US" altLang="en-US" sz="1100" dirty="0"/>
              <a:t>Toxic or poisonous	</a:t>
            </a:r>
          </a:p>
          <a:p>
            <a:pPr marL="1784350" lvl="3" indent="-412750" eaLnBrk="1" fontAlgn="auto" hangingPunct="1">
              <a:lnSpc>
                <a:spcPct val="110000"/>
              </a:lnSpc>
              <a:spcAft>
                <a:spcPts val="0"/>
              </a:spcAft>
              <a:defRPr/>
            </a:pPr>
            <a:r>
              <a:rPr lang="en-US" altLang="en-US" sz="1100" dirty="0"/>
              <a:t>bacterial toxins</a:t>
            </a:r>
          </a:p>
          <a:p>
            <a:pPr marL="1784350" lvl="3" indent="-412750" eaLnBrk="1" fontAlgn="auto" hangingPunct="1">
              <a:lnSpc>
                <a:spcPct val="110000"/>
              </a:lnSpc>
              <a:spcAft>
                <a:spcPts val="0"/>
              </a:spcAft>
              <a:defRPr/>
            </a:pPr>
            <a:r>
              <a:rPr lang="en-US" altLang="en-US" sz="1100" dirty="0"/>
              <a:t>metallic and chemical poisons  (lead, arsenic, copper)</a:t>
            </a:r>
          </a:p>
          <a:p>
            <a:pPr marL="1784350" lvl="3" indent="-412750" eaLnBrk="1" fontAlgn="auto" hangingPunct="1">
              <a:lnSpc>
                <a:spcPct val="110000"/>
              </a:lnSpc>
              <a:spcAft>
                <a:spcPts val="0"/>
              </a:spcAft>
              <a:defRPr/>
            </a:pPr>
            <a:r>
              <a:rPr lang="en-US" altLang="en-US" sz="1100" dirty="0"/>
              <a:t>phytotoxins (from plants)</a:t>
            </a:r>
          </a:p>
          <a:p>
            <a:pPr marL="1784350" lvl="3" indent="-412750" eaLnBrk="1" fontAlgn="auto" hangingPunct="1">
              <a:lnSpc>
                <a:spcPct val="110000"/>
              </a:lnSpc>
              <a:spcAft>
                <a:spcPts val="0"/>
              </a:spcAft>
              <a:defRPr/>
            </a:pPr>
            <a:r>
              <a:rPr lang="en-US" altLang="en-US" sz="1100" dirty="0"/>
              <a:t>zootoxins (snake and insect bites)</a:t>
            </a:r>
          </a:p>
          <a:p>
            <a:pPr marL="1784350" lvl="3" indent="-412750" eaLnBrk="1" fontAlgn="auto" hangingPunct="1">
              <a:lnSpc>
                <a:spcPct val="110000"/>
              </a:lnSpc>
              <a:spcAft>
                <a:spcPts val="0"/>
              </a:spcAft>
              <a:defRPr/>
            </a:pPr>
            <a:r>
              <a:rPr lang="en-US" altLang="en-US" sz="1100" dirty="0"/>
              <a:t>mycotoxins (mold or fungi)</a:t>
            </a:r>
          </a:p>
          <a:p>
            <a:pPr marL="1035050" lvl="1" indent="-577850" eaLnBrk="1" fontAlgn="auto" hangingPunct="1">
              <a:lnSpc>
                <a:spcPct val="110000"/>
              </a:lnSpc>
              <a:spcAft>
                <a:spcPts val="0"/>
              </a:spcAft>
              <a:defRPr/>
            </a:pPr>
            <a:r>
              <a:rPr lang="en-US" altLang="en-US" sz="1100" dirty="0"/>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BCAD4CF-13BE-5E43-7245-92D2489BD6C6}"/>
              </a:ext>
            </a:extLst>
          </p:cNvPr>
          <p:cNvSpPr>
            <a:spLocks noGrp="1" noChangeArrowheads="1"/>
          </p:cNvSpPr>
          <p:nvPr>
            <p:ph type="title"/>
          </p:nvPr>
        </p:nvSpPr>
        <p:spPr/>
        <p:txBody>
          <a:bodyPr/>
          <a:lstStyle/>
          <a:p>
            <a:pPr eaLnBrk="1" fontAlgn="auto" hangingPunct="1">
              <a:spcAft>
                <a:spcPts val="0"/>
              </a:spcAft>
              <a:defRPr/>
            </a:pPr>
            <a:r>
              <a:rPr lang="en-US" altLang="en-US" sz="3800"/>
              <a:t>Examination of Animals</a:t>
            </a:r>
            <a:br>
              <a:rPr lang="en-US" altLang="en-US" sz="3800"/>
            </a:br>
            <a:endParaRPr lang="en-US" altLang="en-US" sz="3800"/>
          </a:p>
        </p:txBody>
      </p:sp>
      <p:sp>
        <p:nvSpPr>
          <p:cNvPr id="83971" name="Rectangle 3">
            <a:extLst>
              <a:ext uri="{FF2B5EF4-FFF2-40B4-BE49-F238E27FC236}">
                <a16:creationId xmlns:a16="http://schemas.microsoft.com/office/drawing/2014/main" id="{4F67B92E-0CD7-02EC-EBDC-5C5E217AFD12}"/>
              </a:ext>
            </a:extLst>
          </p:cNvPr>
          <p:cNvSpPr>
            <a:spLocks noGrp="1" noChangeArrowheads="1"/>
          </p:cNvSpPr>
          <p:nvPr>
            <p:ph idx="1"/>
          </p:nvPr>
        </p:nvSpPr>
        <p:spPr/>
        <p:txBody>
          <a:bodyPr/>
          <a:lstStyle/>
          <a:p>
            <a:pPr marL="711200" indent="-711200" eaLnBrk="1" fontAlgn="auto" hangingPunct="1">
              <a:spcAft>
                <a:spcPts val="0"/>
              </a:spcAft>
              <a:defRPr/>
            </a:pPr>
            <a:r>
              <a:rPr lang="en-US" altLang="en-US"/>
              <a:t>The Vital signs</a:t>
            </a:r>
          </a:p>
          <a:p>
            <a:pPr marL="1117600" lvl="1" indent="-660400" eaLnBrk="1" fontAlgn="auto" hangingPunct="1">
              <a:spcAft>
                <a:spcPts val="0"/>
              </a:spcAft>
              <a:defRPr/>
            </a:pPr>
            <a:r>
              <a:rPr lang="en-US" altLang="en-US"/>
              <a:t>Definition: The body temperature, pulse rate, and respiratory rate of an animal are called its vital signs.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0B2A5D13-47C3-D93A-C275-88AC4ECCBBD6}"/>
              </a:ext>
            </a:extLst>
          </p:cNvPr>
          <p:cNvSpPr>
            <a:spLocks noGrp="1" noChangeArrowheads="1"/>
          </p:cNvSpPr>
          <p:nvPr>
            <p:ph type="title"/>
          </p:nvPr>
        </p:nvSpPr>
        <p:spPr/>
        <p:txBody>
          <a:bodyPr/>
          <a:lstStyle/>
          <a:p>
            <a:pPr eaLnBrk="1" fontAlgn="auto" hangingPunct="1">
              <a:spcAft>
                <a:spcPts val="0"/>
              </a:spcAft>
              <a:defRPr/>
            </a:pPr>
            <a:r>
              <a:rPr lang="en-US" altLang="en-US"/>
              <a:t>Body temperature-</a:t>
            </a:r>
          </a:p>
        </p:txBody>
      </p:sp>
      <p:sp>
        <p:nvSpPr>
          <p:cNvPr id="84995" name="Rectangle 3">
            <a:extLst>
              <a:ext uri="{FF2B5EF4-FFF2-40B4-BE49-F238E27FC236}">
                <a16:creationId xmlns:a16="http://schemas.microsoft.com/office/drawing/2014/main" id="{1B61AD48-2A39-EE4A-3B9A-D7CF2C0158B5}"/>
              </a:ext>
            </a:extLst>
          </p:cNvPr>
          <p:cNvSpPr>
            <a:spLocks noGrp="1" noChangeArrowheads="1"/>
          </p:cNvSpPr>
          <p:nvPr>
            <p:ph idx="1"/>
          </p:nvPr>
        </p:nvSpPr>
        <p:spPr/>
        <p:txBody>
          <a:bodyPr>
            <a:normAutofit fontScale="85000" lnSpcReduction="20000"/>
          </a:bodyPr>
          <a:lstStyle/>
          <a:p>
            <a:pPr marL="993775" lvl="1" indent="-536575" eaLnBrk="1" fontAlgn="auto" hangingPunct="1">
              <a:lnSpc>
                <a:spcPct val="90000"/>
              </a:lnSpc>
              <a:spcAft>
                <a:spcPts val="0"/>
              </a:spcAft>
              <a:defRPr/>
            </a:pPr>
            <a:r>
              <a:rPr lang="en-US" altLang="en-US" sz="2000"/>
              <a:t>Reflection of the balance between the production and the dissipation of heat by the body</a:t>
            </a:r>
          </a:p>
          <a:p>
            <a:pPr marL="1389063" lvl="2" indent="-474663" eaLnBrk="1" fontAlgn="auto" hangingPunct="1">
              <a:lnSpc>
                <a:spcPct val="90000"/>
              </a:lnSpc>
              <a:spcAft>
                <a:spcPts val="0"/>
              </a:spcAft>
              <a:defRPr/>
            </a:pPr>
            <a:r>
              <a:rPr lang="en-US" altLang="en-US" sz="1800"/>
              <a:t>Usually little fluctuation except </a:t>
            </a:r>
          </a:p>
          <a:p>
            <a:pPr marL="1784350" lvl="3" indent="-412750" eaLnBrk="1" fontAlgn="auto" hangingPunct="1">
              <a:lnSpc>
                <a:spcPct val="90000"/>
              </a:lnSpc>
              <a:spcAft>
                <a:spcPts val="0"/>
              </a:spcAft>
              <a:defRPr/>
            </a:pPr>
            <a:r>
              <a:rPr lang="en-US" altLang="en-US" sz="1600"/>
              <a:t>camel- can vary up to 11 degrees</a:t>
            </a:r>
          </a:p>
          <a:p>
            <a:pPr marL="1784350" lvl="3" indent="-412750" eaLnBrk="1" fontAlgn="auto" hangingPunct="1">
              <a:lnSpc>
                <a:spcPct val="90000"/>
              </a:lnSpc>
              <a:spcAft>
                <a:spcPts val="0"/>
              </a:spcAft>
              <a:defRPr/>
            </a:pPr>
            <a:r>
              <a:rPr lang="en-US" altLang="en-US" sz="1600"/>
              <a:t>Very small animals – change can be 5-10 degrees</a:t>
            </a:r>
          </a:p>
          <a:p>
            <a:pPr marL="1389063" lvl="2" indent="-474663" eaLnBrk="1" fontAlgn="auto" hangingPunct="1">
              <a:lnSpc>
                <a:spcPct val="90000"/>
              </a:lnSpc>
              <a:spcAft>
                <a:spcPts val="0"/>
              </a:spcAft>
              <a:defRPr/>
            </a:pPr>
            <a:r>
              <a:rPr lang="en-US" altLang="en-US" sz="1800"/>
              <a:t>Fever- increase in body temperature</a:t>
            </a:r>
          </a:p>
          <a:p>
            <a:pPr marL="1784350" lvl="3" indent="-412750" eaLnBrk="1" fontAlgn="auto" hangingPunct="1">
              <a:lnSpc>
                <a:spcPct val="90000"/>
              </a:lnSpc>
              <a:spcAft>
                <a:spcPts val="0"/>
              </a:spcAft>
              <a:defRPr/>
            </a:pPr>
            <a:r>
              <a:rPr lang="en-US" altLang="en-US" sz="1600"/>
              <a:t>causes- infection or overheating</a:t>
            </a:r>
          </a:p>
          <a:p>
            <a:pPr marL="1389063" lvl="2" indent="-474663" eaLnBrk="1" fontAlgn="auto" hangingPunct="1">
              <a:lnSpc>
                <a:spcPct val="90000"/>
              </a:lnSpc>
              <a:spcAft>
                <a:spcPts val="0"/>
              </a:spcAft>
              <a:defRPr/>
            </a:pPr>
            <a:r>
              <a:rPr lang="en-US" altLang="en-US" sz="1800"/>
              <a:t>Subnormal- bad prognostic sign</a:t>
            </a:r>
          </a:p>
          <a:p>
            <a:pPr marL="1784350" lvl="3" indent="-412750" eaLnBrk="1" fontAlgn="auto" hangingPunct="1">
              <a:lnSpc>
                <a:spcPct val="90000"/>
              </a:lnSpc>
              <a:spcAft>
                <a:spcPts val="0"/>
              </a:spcAft>
              <a:defRPr/>
            </a:pPr>
            <a:r>
              <a:rPr lang="en-US" altLang="en-US" sz="1600"/>
              <a:t>Body is no longer able to function adequately</a:t>
            </a:r>
          </a:p>
          <a:p>
            <a:pPr marL="1389063" lvl="2" indent="-474663" eaLnBrk="1" fontAlgn="auto" hangingPunct="1">
              <a:lnSpc>
                <a:spcPct val="90000"/>
              </a:lnSpc>
              <a:spcAft>
                <a:spcPts val="0"/>
              </a:spcAft>
              <a:defRPr/>
            </a:pPr>
            <a:r>
              <a:rPr lang="en-US" altLang="en-US" sz="1800"/>
              <a:t>Taking temperature</a:t>
            </a:r>
          </a:p>
          <a:p>
            <a:pPr marL="1784350" lvl="3" indent="-412750" eaLnBrk="1" fontAlgn="auto" hangingPunct="1">
              <a:lnSpc>
                <a:spcPct val="90000"/>
              </a:lnSpc>
              <a:spcAft>
                <a:spcPts val="0"/>
              </a:spcAft>
              <a:defRPr/>
            </a:pPr>
            <a:r>
              <a:rPr lang="en-US" altLang="en-US" sz="1600"/>
              <a:t>Restraint- maybe none</a:t>
            </a:r>
          </a:p>
          <a:p>
            <a:pPr marL="1784350" lvl="3" indent="-412750" eaLnBrk="1" fontAlgn="auto" hangingPunct="1">
              <a:lnSpc>
                <a:spcPct val="90000"/>
              </a:lnSpc>
              <a:spcAft>
                <a:spcPts val="0"/>
              </a:spcAft>
              <a:defRPr/>
            </a:pPr>
            <a:r>
              <a:rPr lang="en-US" altLang="en-US" sz="1600"/>
              <a:t>Shake down the thermometer-</a:t>
            </a:r>
          </a:p>
          <a:p>
            <a:pPr marL="1784350" lvl="3" indent="-412750" eaLnBrk="1" fontAlgn="auto" hangingPunct="1">
              <a:lnSpc>
                <a:spcPct val="90000"/>
              </a:lnSpc>
              <a:spcAft>
                <a:spcPts val="0"/>
              </a:spcAft>
              <a:defRPr/>
            </a:pPr>
            <a:r>
              <a:rPr lang="en-US" altLang="en-US" sz="1600"/>
              <a:t>Moisten end of thermometer- water, Vaseline, spit</a:t>
            </a:r>
          </a:p>
          <a:p>
            <a:pPr marL="1784350" lvl="3" indent="-412750" eaLnBrk="1" fontAlgn="auto" hangingPunct="1">
              <a:lnSpc>
                <a:spcPct val="90000"/>
              </a:lnSpc>
              <a:spcAft>
                <a:spcPts val="0"/>
              </a:spcAft>
              <a:defRPr/>
            </a:pPr>
            <a:r>
              <a:rPr lang="en-US" altLang="en-US" sz="1600"/>
              <a:t>Insert ¾ of length into animal- attach clip to end-3 minutes</a:t>
            </a:r>
          </a:p>
          <a:p>
            <a:pPr marL="1784350" lvl="3" indent="-412750" eaLnBrk="1" fontAlgn="auto" hangingPunct="1">
              <a:lnSpc>
                <a:spcPct val="90000"/>
              </a:lnSpc>
              <a:spcAft>
                <a:spcPts val="0"/>
              </a:spcAft>
              <a:defRPr/>
            </a:pPr>
            <a:r>
              <a:rPr lang="en-US" altLang="en-US" sz="1600"/>
              <a:t>remove, clean, read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F7FC304E-D596-AD25-09CB-68C0ED62873E}"/>
              </a:ext>
            </a:extLst>
          </p:cNvPr>
          <p:cNvSpPr>
            <a:spLocks noGrp="1" noChangeArrowheads="1"/>
          </p:cNvSpPr>
          <p:nvPr>
            <p:ph type="title"/>
          </p:nvPr>
        </p:nvSpPr>
        <p:spPr/>
        <p:txBody>
          <a:bodyPr/>
          <a:lstStyle/>
          <a:p>
            <a:pPr eaLnBrk="1" fontAlgn="auto" hangingPunct="1">
              <a:spcAft>
                <a:spcPts val="0"/>
              </a:spcAft>
              <a:defRPr/>
            </a:pPr>
            <a:r>
              <a:rPr lang="en-US" altLang="en-US"/>
              <a:t>Pulse-</a:t>
            </a:r>
          </a:p>
        </p:txBody>
      </p:sp>
      <p:sp>
        <p:nvSpPr>
          <p:cNvPr id="86019" name="Rectangle 3">
            <a:extLst>
              <a:ext uri="{FF2B5EF4-FFF2-40B4-BE49-F238E27FC236}">
                <a16:creationId xmlns:a16="http://schemas.microsoft.com/office/drawing/2014/main" id="{8FE682B2-2E13-DCC2-72F7-60C0E9679A64}"/>
              </a:ext>
            </a:extLst>
          </p:cNvPr>
          <p:cNvSpPr>
            <a:spLocks noGrp="1" noChangeArrowheads="1"/>
          </p:cNvSpPr>
          <p:nvPr>
            <p:ph idx="1"/>
          </p:nvPr>
        </p:nvSpPr>
        <p:spPr/>
        <p:txBody>
          <a:bodyPr/>
          <a:lstStyle/>
          <a:p>
            <a:pPr marL="993775" lvl="1" indent="-536575" eaLnBrk="1" fontAlgn="auto" hangingPunct="1">
              <a:spcAft>
                <a:spcPts val="0"/>
              </a:spcAft>
              <a:defRPr/>
            </a:pPr>
            <a:r>
              <a:rPr lang="en-US" altLang="en-US"/>
              <a:t>Surge of blood through the arteries following contraction of ventricles</a:t>
            </a:r>
          </a:p>
          <a:p>
            <a:pPr marL="1389063" lvl="2" indent="-474663" eaLnBrk="1" fontAlgn="auto" hangingPunct="1">
              <a:spcAft>
                <a:spcPts val="0"/>
              </a:spcAft>
              <a:defRPr/>
            </a:pPr>
            <a:r>
              <a:rPr lang="en-US" altLang="en-US"/>
              <a:t>Bovine-middle coccygeal artery (under tail)</a:t>
            </a:r>
          </a:p>
          <a:p>
            <a:pPr marL="1389063" lvl="2" indent="-474663" eaLnBrk="1" fontAlgn="auto" hangingPunct="1">
              <a:spcAft>
                <a:spcPts val="0"/>
              </a:spcAft>
              <a:defRPr/>
            </a:pPr>
            <a:r>
              <a:rPr lang="en-US" altLang="en-US"/>
              <a:t>Equine- Facial artery (under jaw)</a:t>
            </a:r>
          </a:p>
          <a:p>
            <a:pPr marL="1389063" lvl="2" indent="-474663" eaLnBrk="1" fontAlgn="auto" hangingPunct="1">
              <a:spcAft>
                <a:spcPts val="0"/>
              </a:spcAft>
              <a:defRPr/>
            </a:pPr>
            <a:r>
              <a:rPr lang="en-US" altLang="en-US"/>
              <a:t>Ovine/Caprine- side of chest or femoral artery</a:t>
            </a:r>
          </a:p>
          <a:p>
            <a:pPr marL="1389063" lvl="2" indent="-474663" eaLnBrk="1" fontAlgn="auto" hangingPunct="1">
              <a:spcAft>
                <a:spcPts val="0"/>
              </a:spcAft>
              <a:defRPr/>
            </a:pPr>
            <a:r>
              <a:rPr lang="en-US" altLang="en-US"/>
              <a:t>Porcine- Young ones-femoral  Can’t on old ones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1C597C2-4114-A3BF-5BCE-EECA2F939359}"/>
              </a:ext>
            </a:extLst>
          </p:cNvPr>
          <p:cNvSpPr>
            <a:spLocks noGrp="1" noChangeArrowheads="1"/>
          </p:cNvSpPr>
          <p:nvPr>
            <p:ph type="title"/>
          </p:nvPr>
        </p:nvSpPr>
        <p:spPr/>
        <p:txBody>
          <a:bodyPr/>
          <a:lstStyle/>
          <a:p>
            <a:pPr eaLnBrk="1" fontAlgn="auto" hangingPunct="1">
              <a:spcAft>
                <a:spcPts val="0"/>
              </a:spcAft>
              <a:defRPr/>
            </a:pPr>
            <a:r>
              <a:rPr lang="en-US" altLang="en-US"/>
              <a:t>Respirations-</a:t>
            </a:r>
          </a:p>
        </p:txBody>
      </p:sp>
      <p:sp>
        <p:nvSpPr>
          <p:cNvPr id="87043" name="Rectangle 3">
            <a:extLst>
              <a:ext uri="{FF2B5EF4-FFF2-40B4-BE49-F238E27FC236}">
                <a16:creationId xmlns:a16="http://schemas.microsoft.com/office/drawing/2014/main" id="{BCA82083-196C-0CB3-DD7F-920A7779313B}"/>
              </a:ext>
            </a:extLst>
          </p:cNvPr>
          <p:cNvSpPr>
            <a:spLocks noGrp="1" noChangeArrowheads="1"/>
          </p:cNvSpPr>
          <p:nvPr>
            <p:ph idx="1"/>
          </p:nvPr>
        </p:nvSpPr>
        <p:spPr/>
        <p:txBody>
          <a:bodyPr/>
          <a:lstStyle/>
          <a:p>
            <a:pPr marL="993775" lvl="1" indent="-536575" eaLnBrk="1" fontAlgn="auto" hangingPunct="1">
              <a:spcAft>
                <a:spcPts val="0"/>
              </a:spcAft>
              <a:defRPr/>
            </a:pPr>
            <a:r>
              <a:rPr lang="en-US" altLang="en-US"/>
              <a:t>Act of breathing</a:t>
            </a:r>
          </a:p>
          <a:p>
            <a:pPr marL="1389063" lvl="2" indent="-474663" eaLnBrk="1" fontAlgn="auto" hangingPunct="1">
              <a:spcAft>
                <a:spcPts val="0"/>
              </a:spcAft>
              <a:defRPr/>
            </a:pPr>
            <a:r>
              <a:rPr lang="en-US" altLang="en-US"/>
              <a:t>Note the rate and actions associated with breathing</a:t>
            </a:r>
          </a:p>
          <a:p>
            <a:pPr marL="1784350" lvl="3" indent="-412750" eaLnBrk="1" fontAlgn="auto" hangingPunct="1">
              <a:spcAft>
                <a:spcPts val="0"/>
              </a:spcAft>
              <a:defRPr/>
            </a:pPr>
            <a:r>
              <a:rPr lang="en-US" altLang="en-US"/>
              <a:t>wheezing, sneezing, groaning, rattling, head extensions, and the expansion and relaxation of the rib cage and abdominal wall.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1" name="Rectangle 103">
            <a:extLst>
              <a:ext uri="{FF2B5EF4-FFF2-40B4-BE49-F238E27FC236}">
                <a16:creationId xmlns:a16="http://schemas.microsoft.com/office/drawing/2014/main" id="{A33814DF-506F-4C8B-681A-C3259A3FA412}"/>
              </a:ext>
            </a:extLst>
          </p:cNvPr>
          <p:cNvSpPr>
            <a:spLocks noGrp="1" noChangeArrowheads="1"/>
          </p:cNvSpPr>
          <p:nvPr>
            <p:ph type="title"/>
          </p:nvPr>
        </p:nvSpPr>
        <p:spPr/>
        <p:txBody>
          <a:bodyPr/>
          <a:lstStyle/>
          <a:p>
            <a:pPr eaLnBrk="1" fontAlgn="auto" hangingPunct="1">
              <a:spcAft>
                <a:spcPts val="0"/>
              </a:spcAft>
              <a:defRPr/>
            </a:pPr>
            <a:r>
              <a:rPr lang="en-US" altLang="en-US"/>
              <a:t>Temperatures</a:t>
            </a:r>
          </a:p>
        </p:txBody>
      </p:sp>
      <p:graphicFrame>
        <p:nvGraphicFramePr>
          <p:cNvPr id="89190" name="Group 102">
            <a:extLst>
              <a:ext uri="{FF2B5EF4-FFF2-40B4-BE49-F238E27FC236}">
                <a16:creationId xmlns:a16="http://schemas.microsoft.com/office/drawing/2014/main" id="{FBFE9E56-9E6C-8728-3019-FD6BCDE4A26F}"/>
              </a:ext>
            </a:extLst>
          </p:cNvPr>
          <p:cNvGraphicFramePr>
            <a:graphicFrameLocks noGrp="1"/>
          </p:cNvGraphicFramePr>
          <p:nvPr>
            <p:ph type="tbl" idx="1"/>
          </p:nvPr>
        </p:nvGraphicFramePr>
        <p:xfrm>
          <a:off x="914400" y="1600200"/>
          <a:ext cx="7772400" cy="4530728"/>
        </p:xfrm>
        <a:graphic>
          <a:graphicData uri="http://schemas.openxmlformats.org/drawingml/2006/table">
            <a:tbl>
              <a:tblPr/>
              <a:tblGrid>
                <a:gridCol w="2295525">
                  <a:extLst>
                    <a:ext uri="{9D8B030D-6E8A-4147-A177-3AD203B41FA5}">
                      <a16:colId xmlns:a16="http://schemas.microsoft.com/office/drawing/2014/main" val="20000"/>
                    </a:ext>
                  </a:extLst>
                </a:gridCol>
                <a:gridCol w="5476875">
                  <a:extLst>
                    <a:ext uri="{9D8B030D-6E8A-4147-A177-3AD203B41FA5}">
                      <a16:colId xmlns:a16="http://schemas.microsoft.com/office/drawing/2014/main" val="20001"/>
                    </a:ext>
                  </a:extLst>
                </a:gridCol>
              </a:tblGrid>
              <a:tr h="723900">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cap="flat">
                      <a:noFill/>
                    </a:lnT>
                    <a:lnB>
                      <a:noFill/>
                    </a:lnB>
                    <a:lnTlToBr>
                      <a:noFill/>
                    </a:lnTlToBr>
                    <a:lnBlToTr>
                      <a:noFill/>
                    </a:lnBlToTr>
                    <a:noFill/>
                  </a:tcPr>
                </a:tc>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Rectal Temperature</a:t>
                      </a: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84175">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Animal</a:t>
                      </a:r>
                    </a:p>
                  </a:txBody>
                  <a:tcPr anchor="b" horzOverflow="overflow">
                    <a:lnL cap="flat">
                      <a:noFill/>
                    </a:lnL>
                    <a:lnR>
                      <a:noFill/>
                    </a:lnR>
                    <a:lnT>
                      <a:noFill/>
                    </a:lnT>
                    <a:lnB>
                      <a:noFill/>
                    </a:lnB>
                    <a:lnTlToBr>
                      <a:noFill/>
                    </a:lnTlToBr>
                    <a:lnBlToTr>
                      <a:noFill/>
                    </a:lnBlToTr>
                    <a:noFill/>
                  </a:tcPr>
                </a:tc>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Degrees F</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723900">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cap="flat">
                      <a:noFill/>
                    </a:lnL>
                    <a:lnR>
                      <a:noFill/>
                    </a:lnR>
                    <a:lnT>
                      <a:noFill/>
                    </a:lnT>
                    <a:lnB>
                      <a:noFill/>
                    </a:lnB>
                    <a:lnTlToBr>
                      <a:noFill/>
                    </a:lnTlToBr>
                    <a:lnBlToTr>
                      <a:noFill/>
                    </a:lnBlToTr>
                    <a:noFill/>
                  </a:tcPr>
                </a:tc>
                <a:tc>
                  <a:txBody>
                    <a:bodyPr/>
                    <a:lstStyle>
                      <a:lvl1pPr>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anose="05000000000000000000" pitchFamily="2" charset="2"/>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85763">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Cattle</a:t>
                      </a:r>
                    </a:p>
                  </a:txBody>
                  <a:tcPr anchor="b" horzOverflow="overflow">
                    <a:lnL cap="flat">
                      <a:noFill/>
                    </a:lnL>
                    <a:lnR>
                      <a:noFill/>
                    </a:lnR>
                    <a:lnT>
                      <a:noFill/>
                    </a:lnT>
                    <a:lnB>
                      <a:noFill/>
                    </a:lnB>
                    <a:lnTlToBr>
                      <a:noFill/>
                    </a:lnTlToBr>
                    <a:lnBlToTr>
                      <a:noFill/>
                    </a:lnBlToTr>
                    <a:noFill/>
                  </a:tcPr>
                </a:tc>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101.5 (100.5-102.8)</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85763">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Goat</a:t>
                      </a:r>
                    </a:p>
                  </a:txBody>
                  <a:tcPr anchor="b" horzOverflow="overflow">
                    <a:lnL cap="flat">
                      <a:noFill/>
                    </a:lnL>
                    <a:lnR>
                      <a:noFill/>
                    </a:lnR>
                    <a:lnT>
                      <a:noFill/>
                    </a:lnT>
                    <a:lnB>
                      <a:noFill/>
                    </a:lnB>
                    <a:lnTlToBr>
                      <a:noFill/>
                    </a:lnTlToBr>
                    <a:lnBlToTr>
                      <a:noFill/>
                    </a:lnBlToTr>
                    <a:noFill/>
                  </a:tcPr>
                </a:tc>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102.3 (101.3-103.5)</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85763">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Sheep</a:t>
                      </a:r>
                    </a:p>
                  </a:txBody>
                  <a:tcPr anchor="b" horzOverflow="overflow">
                    <a:lnL cap="flat">
                      <a:noFill/>
                    </a:lnL>
                    <a:lnR>
                      <a:noFill/>
                    </a:lnR>
                    <a:lnT>
                      <a:noFill/>
                    </a:lnT>
                    <a:lnB>
                      <a:noFill/>
                    </a:lnB>
                    <a:lnTlToBr>
                      <a:noFill/>
                    </a:lnTlToBr>
                    <a:lnBlToTr>
                      <a:noFill/>
                    </a:lnBlToTr>
                    <a:noFill/>
                  </a:tcPr>
                </a:tc>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102.3 (100.9-103.8)</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84175">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Horse</a:t>
                      </a:r>
                    </a:p>
                  </a:txBody>
                  <a:tcPr anchor="b" horzOverflow="overflow">
                    <a:lnL cap="flat">
                      <a:noFill/>
                    </a:lnL>
                    <a:lnR>
                      <a:noFill/>
                    </a:lnR>
                    <a:lnT>
                      <a:noFill/>
                    </a:lnT>
                    <a:lnB>
                      <a:noFill/>
                    </a:lnB>
                    <a:lnTlToBr>
                      <a:noFill/>
                    </a:lnTlToBr>
                    <a:lnBlToTr>
                      <a:noFill/>
                    </a:lnBlToTr>
                    <a:noFill/>
                  </a:tcPr>
                </a:tc>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100 (99.1-100.8)</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85763">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Swine</a:t>
                      </a:r>
                    </a:p>
                  </a:txBody>
                  <a:tcPr anchor="b" horzOverflow="overflow">
                    <a:lnL cap="flat">
                      <a:noFill/>
                    </a:lnL>
                    <a:lnR>
                      <a:noFill/>
                    </a:lnR>
                    <a:lnT>
                      <a:noFill/>
                    </a:lnT>
                    <a:lnB>
                      <a:noFill/>
                    </a:lnB>
                    <a:lnTlToBr>
                      <a:noFill/>
                    </a:lnTlToBr>
                    <a:lnBlToTr>
                      <a:noFill/>
                    </a:lnBlToTr>
                    <a:noFill/>
                  </a:tcPr>
                </a:tc>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102.5 (101.6-103.6)</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85763">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Chicken</a:t>
                      </a:r>
                    </a:p>
                  </a:txBody>
                  <a:tcPr anchor="b" horzOverflow="overflow">
                    <a:lnL cap="flat">
                      <a:noFill/>
                    </a:lnL>
                    <a:lnR>
                      <a:noFill/>
                    </a:lnR>
                    <a:lnT>
                      <a:noFill/>
                    </a:lnT>
                    <a:lnB>
                      <a:noFill/>
                    </a:lnB>
                    <a:lnTlToBr>
                      <a:noFill/>
                    </a:lnTlToBr>
                    <a:lnBlToTr>
                      <a:noFill/>
                    </a:lnBlToTr>
                    <a:noFill/>
                  </a:tcPr>
                </a:tc>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107.1 (101.6-103.6)</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385763">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Turkey</a:t>
                      </a:r>
                    </a:p>
                  </a:txBody>
                  <a:tcPr anchor="b" horzOverflow="overflow">
                    <a:lnL cap="flat">
                      <a:noFill/>
                    </a:lnL>
                    <a:lnR>
                      <a:noFill/>
                    </a:lnR>
                    <a:lnT>
                      <a:noFill/>
                    </a:lnT>
                    <a:lnB cap="flat">
                      <a:noFill/>
                    </a:lnB>
                    <a:lnTlToBr>
                      <a:noFill/>
                    </a:lnTlToBr>
                    <a:lnBlToTr>
                      <a:noFill/>
                    </a:lnBlToTr>
                    <a:noFill/>
                  </a:tcPr>
                </a:tc>
                <a:tc>
                  <a:txBody>
                    <a:bodyPr/>
                    <a:lstStyle>
                      <a:lvl1pPr marL="342900" indent="-342900">
                        <a:spcBef>
                          <a:spcPct val="20000"/>
                        </a:spcBef>
                        <a:buClr>
                          <a:schemeClr val="folHlink"/>
                        </a:buClr>
                        <a:buSzPct val="90000"/>
                        <a:buFont typeface="Wingdings" panose="05000000000000000000" pitchFamily="2" charset="2"/>
                        <a:defRPr sz="24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defRPr sz="22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defRPr sz="21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105 (105-109.4)</a:t>
                      </a: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79B76761-4640-9B7F-1A95-AE6F1ACB327B}"/>
              </a:ext>
            </a:extLst>
          </p:cNvPr>
          <p:cNvSpPr>
            <a:spLocks noGrp="1" noChangeArrowheads="1"/>
          </p:cNvSpPr>
          <p:nvPr>
            <p:ph type="title"/>
          </p:nvPr>
        </p:nvSpPr>
        <p:spPr/>
        <p:txBody>
          <a:bodyPr/>
          <a:lstStyle/>
          <a:p>
            <a:pPr eaLnBrk="1" fontAlgn="auto" hangingPunct="1">
              <a:spcAft>
                <a:spcPts val="0"/>
              </a:spcAft>
              <a:defRPr/>
            </a:pPr>
            <a:r>
              <a:rPr lang="en-US" altLang="en-US"/>
              <a:t>Respiration rates</a:t>
            </a:r>
          </a:p>
        </p:txBody>
      </p:sp>
      <p:sp>
        <p:nvSpPr>
          <p:cNvPr id="95235" name="Rectangle 3">
            <a:extLst>
              <a:ext uri="{FF2B5EF4-FFF2-40B4-BE49-F238E27FC236}">
                <a16:creationId xmlns:a16="http://schemas.microsoft.com/office/drawing/2014/main" id="{2462D781-1283-A502-4159-3A6F66A3874C}"/>
              </a:ext>
            </a:extLst>
          </p:cNvPr>
          <p:cNvSpPr>
            <a:spLocks noGrp="1" noChangeArrowheads="1"/>
          </p:cNvSpPr>
          <p:nvPr>
            <p:ph idx="1"/>
          </p:nvPr>
        </p:nvSpPr>
        <p:spPr>
          <a:xfrm>
            <a:off x="838200" y="1524000"/>
            <a:ext cx="7772400" cy="4530725"/>
          </a:xfrm>
        </p:spPr>
        <p:txBody>
          <a:bodyPr/>
          <a:lstStyle/>
          <a:p>
            <a:pPr eaLnBrk="1" fontAlgn="auto" hangingPunct="1">
              <a:spcAft>
                <a:spcPts val="0"/>
              </a:spcAft>
              <a:defRPr/>
            </a:pPr>
            <a:r>
              <a:rPr lang="en-US" altLang="en-US" dirty="0"/>
              <a:t>Cattle		30</a:t>
            </a:r>
          </a:p>
          <a:p>
            <a:pPr eaLnBrk="1" fontAlgn="auto" hangingPunct="1">
              <a:spcAft>
                <a:spcPts val="0"/>
              </a:spcAft>
              <a:defRPr/>
            </a:pPr>
            <a:r>
              <a:rPr lang="en-US" altLang="en-US" dirty="0"/>
              <a:t>Goat			15</a:t>
            </a:r>
          </a:p>
          <a:p>
            <a:pPr eaLnBrk="1" fontAlgn="auto" hangingPunct="1">
              <a:spcAft>
                <a:spcPts val="0"/>
              </a:spcAft>
              <a:defRPr/>
            </a:pPr>
            <a:r>
              <a:rPr lang="en-US" altLang="en-US" dirty="0"/>
              <a:t>Sheep			19</a:t>
            </a:r>
          </a:p>
          <a:p>
            <a:pPr eaLnBrk="1" fontAlgn="auto" hangingPunct="1">
              <a:spcAft>
                <a:spcPts val="0"/>
              </a:spcAft>
              <a:defRPr/>
            </a:pPr>
            <a:r>
              <a:rPr lang="en-US" altLang="en-US" dirty="0"/>
              <a:t>Horse		12</a:t>
            </a:r>
          </a:p>
          <a:p>
            <a:pPr eaLnBrk="1" fontAlgn="auto" hangingPunct="1">
              <a:spcAft>
                <a:spcPts val="0"/>
              </a:spcAft>
              <a:defRPr/>
            </a:pPr>
            <a:r>
              <a:rPr lang="en-US" altLang="en-US" dirty="0"/>
              <a:t>Swine		16</a:t>
            </a:r>
          </a:p>
          <a:p>
            <a:pPr eaLnBrk="1" fontAlgn="auto" hangingPunct="1">
              <a:spcAft>
                <a:spcPts val="0"/>
              </a:spcAft>
              <a:defRPr/>
            </a:pPr>
            <a:r>
              <a:rPr lang="en-US" altLang="en-US" dirty="0"/>
              <a:t>Chicken		12-36</a:t>
            </a:r>
          </a:p>
          <a:p>
            <a:pPr eaLnBrk="1" fontAlgn="auto" hangingPunct="1">
              <a:spcAft>
                <a:spcPts val="0"/>
              </a:spcAft>
              <a:defRPr/>
            </a:pPr>
            <a:r>
              <a:rPr lang="en-US" altLang="en-US" dirty="0"/>
              <a:t>Turkey		28-49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2A0F7983-D8BE-4908-F642-12F97CA425D4}"/>
              </a:ext>
            </a:extLst>
          </p:cNvPr>
          <p:cNvSpPr>
            <a:spLocks noGrp="1" noChangeArrowheads="1"/>
          </p:cNvSpPr>
          <p:nvPr>
            <p:ph type="title"/>
          </p:nvPr>
        </p:nvSpPr>
        <p:spPr/>
        <p:txBody>
          <a:bodyPr/>
          <a:lstStyle/>
          <a:p>
            <a:pPr eaLnBrk="1" fontAlgn="auto" hangingPunct="1">
              <a:spcAft>
                <a:spcPts val="0"/>
              </a:spcAft>
              <a:defRPr/>
            </a:pPr>
            <a:r>
              <a:rPr lang="en-US" altLang="en-US"/>
              <a:t>Heart Rate  (per minute)</a:t>
            </a:r>
          </a:p>
        </p:txBody>
      </p:sp>
      <p:sp>
        <p:nvSpPr>
          <p:cNvPr id="96259" name="Rectangle 3">
            <a:extLst>
              <a:ext uri="{FF2B5EF4-FFF2-40B4-BE49-F238E27FC236}">
                <a16:creationId xmlns:a16="http://schemas.microsoft.com/office/drawing/2014/main" id="{D2963815-B4EA-2397-8250-40A65F8DE268}"/>
              </a:ext>
            </a:extLst>
          </p:cNvPr>
          <p:cNvSpPr>
            <a:spLocks noGrp="1" noChangeArrowheads="1"/>
          </p:cNvSpPr>
          <p:nvPr>
            <p:ph idx="1"/>
          </p:nvPr>
        </p:nvSpPr>
        <p:spPr/>
        <p:txBody>
          <a:bodyPr/>
          <a:lstStyle/>
          <a:p>
            <a:pPr eaLnBrk="1" fontAlgn="auto" hangingPunct="1">
              <a:spcAft>
                <a:spcPts val="0"/>
              </a:spcAft>
              <a:defRPr/>
            </a:pPr>
            <a:r>
              <a:rPr lang="en-US" altLang="en-US"/>
              <a:t>Cattle			50 (40-70)</a:t>
            </a:r>
          </a:p>
          <a:p>
            <a:pPr eaLnBrk="1" fontAlgn="auto" hangingPunct="1">
              <a:spcAft>
                <a:spcPts val="0"/>
              </a:spcAft>
              <a:defRPr/>
            </a:pPr>
            <a:r>
              <a:rPr lang="en-US" altLang="en-US"/>
              <a:t>Goat			90 (70-135)</a:t>
            </a:r>
          </a:p>
          <a:p>
            <a:pPr eaLnBrk="1" fontAlgn="auto" hangingPunct="1">
              <a:spcAft>
                <a:spcPts val="0"/>
              </a:spcAft>
              <a:defRPr/>
            </a:pPr>
            <a:r>
              <a:rPr lang="en-US" altLang="en-US"/>
              <a:t>Sheep			75 (60-120)</a:t>
            </a:r>
          </a:p>
          <a:p>
            <a:pPr eaLnBrk="1" fontAlgn="auto" hangingPunct="1">
              <a:spcAft>
                <a:spcPts val="0"/>
              </a:spcAft>
              <a:defRPr/>
            </a:pPr>
            <a:r>
              <a:rPr lang="en-US" altLang="en-US"/>
              <a:t>Horse			45 (25-70)</a:t>
            </a:r>
          </a:p>
          <a:p>
            <a:pPr eaLnBrk="1" fontAlgn="auto" hangingPunct="1">
              <a:spcAft>
                <a:spcPts val="0"/>
              </a:spcAft>
              <a:defRPr/>
            </a:pPr>
            <a:r>
              <a:rPr lang="en-US" altLang="en-US"/>
              <a:t>Swine			60 (55-85)</a:t>
            </a:r>
          </a:p>
          <a:p>
            <a:pPr eaLnBrk="1" fontAlgn="auto" hangingPunct="1">
              <a:spcAft>
                <a:spcPts val="0"/>
              </a:spcAft>
              <a:defRPr/>
            </a:pPr>
            <a:r>
              <a:rPr lang="en-US" altLang="en-US"/>
              <a:t>Chicken			275 (250-300)</a:t>
            </a:r>
          </a:p>
          <a:p>
            <a:pPr eaLnBrk="1" fontAlgn="auto" hangingPunct="1">
              <a:spcAft>
                <a:spcPts val="0"/>
              </a:spcAft>
              <a:defRPr/>
            </a:pPr>
            <a:r>
              <a:rPr lang="en-US" altLang="en-US"/>
              <a:t>Turkey			165 (160-175)</a:t>
            </a:r>
          </a:p>
          <a:p>
            <a:pPr eaLnBrk="1" fontAlgn="auto" hangingPunct="1">
              <a:spcAft>
                <a:spcPts val="0"/>
              </a:spcAft>
              <a:defRPr/>
            </a:pPr>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165BF4F-65B6-2E56-B59F-DA6DD83560D8}"/>
              </a:ext>
            </a:extLst>
          </p:cNvPr>
          <p:cNvSpPr>
            <a:spLocks noGrp="1" noChangeArrowheads="1"/>
          </p:cNvSpPr>
          <p:nvPr>
            <p:ph type="title"/>
          </p:nvPr>
        </p:nvSpPr>
        <p:spPr/>
        <p:txBody>
          <a:bodyPr/>
          <a:lstStyle/>
          <a:p>
            <a:pPr eaLnBrk="1" fontAlgn="auto" hangingPunct="1">
              <a:spcAft>
                <a:spcPts val="0"/>
              </a:spcAft>
              <a:defRPr/>
            </a:pPr>
            <a:r>
              <a:rPr lang="en-US" altLang="en-US" sz="3800"/>
              <a:t>Recognizing the Healthy Animal</a:t>
            </a:r>
            <a:br>
              <a:rPr lang="en-US" altLang="en-US" sz="3800"/>
            </a:br>
            <a:endParaRPr lang="en-US" altLang="en-US" sz="3800"/>
          </a:p>
        </p:txBody>
      </p:sp>
      <p:sp>
        <p:nvSpPr>
          <p:cNvPr id="97283" name="Rectangle 3">
            <a:extLst>
              <a:ext uri="{FF2B5EF4-FFF2-40B4-BE49-F238E27FC236}">
                <a16:creationId xmlns:a16="http://schemas.microsoft.com/office/drawing/2014/main" id="{AEC77497-C821-7143-2ED2-15690CC5E65A}"/>
              </a:ext>
            </a:extLst>
          </p:cNvPr>
          <p:cNvSpPr>
            <a:spLocks noGrp="1" noChangeArrowheads="1"/>
          </p:cNvSpPr>
          <p:nvPr>
            <p:ph idx="1"/>
          </p:nvPr>
        </p:nvSpPr>
        <p:spPr/>
        <p:txBody>
          <a:bodyPr/>
          <a:lstStyle/>
          <a:p>
            <a:pPr eaLnBrk="1" fontAlgn="auto" hangingPunct="1">
              <a:spcAft>
                <a:spcPts val="0"/>
              </a:spcAft>
              <a:defRPr/>
            </a:pPr>
            <a:r>
              <a:rPr lang="en-US" altLang="en-US"/>
              <a:t>Recognizing the Healthy Animal</a:t>
            </a:r>
          </a:p>
          <a:p>
            <a:pPr eaLnBrk="1" fontAlgn="auto" hangingPunct="1">
              <a:spcAft>
                <a:spcPts val="0"/>
              </a:spcAft>
              <a:defRPr/>
            </a:pPr>
            <a:r>
              <a:rPr lang="en-US" altLang="en-US"/>
              <a:t>You need to know the normal before you can understand or appreciate or see the abnormal.  You also need to understand animal behavior.  This is known as “livestock sense.”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54D7240-A19E-4899-09DC-03C225F8A217}"/>
              </a:ext>
            </a:extLst>
          </p:cNvPr>
          <p:cNvSpPr>
            <a:spLocks noGrp="1" noChangeArrowheads="1"/>
          </p:cNvSpPr>
          <p:nvPr>
            <p:ph type="title"/>
          </p:nvPr>
        </p:nvSpPr>
        <p:spPr/>
        <p:txBody>
          <a:bodyPr/>
          <a:lstStyle/>
          <a:p>
            <a:pPr eaLnBrk="1" fontAlgn="auto" hangingPunct="1">
              <a:spcAft>
                <a:spcPts val="0"/>
              </a:spcAft>
              <a:defRPr/>
            </a:pPr>
            <a:r>
              <a:rPr lang="en-US" altLang="en-US"/>
              <a:t>Physical Observation		</a:t>
            </a:r>
          </a:p>
        </p:txBody>
      </p:sp>
      <p:sp>
        <p:nvSpPr>
          <p:cNvPr id="100355" name="Rectangle 3">
            <a:extLst>
              <a:ext uri="{FF2B5EF4-FFF2-40B4-BE49-F238E27FC236}">
                <a16:creationId xmlns:a16="http://schemas.microsoft.com/office/drawing/2014/main" id="{E27231F8-86B0-C366-378A-8F8283E7B4A1}"/>
              </a:ext>
            </a:extLst>
          </p:cNvPr>
          <p:cNvSpPr>
            <a:spLocks noGrp="1" noChangeArrowheads="1"/>
          </p:cNvSpPr>
          <p:nvPr>
            <p:ph idx="1"/>
          </p:nvPr>
        </p:nvSpPr>
        <p:spPr/>
        <p:txBody>
          <a:bodyPr/>
          <a:lstStyle/>
          <a:p>
            <a:pPr eaLnBrk="1" fontAlgn="auto" hangingPunct="1">
              <a:spcAft>
                <a:spcPts val="0"/>
              </a:spcAft>
              <a:defRPr/>
            </a:pPr>
            <a:r>
              <a:rPr lang="en-US" altLang="en-US"/>
              <a:t>In all cases physical observation is performed under the supervision of a veterinarian and the veterinarian alone is informed of the findings so that s/he can make the diagnosis, evaluate progress and prescribe treatment.</a:t>
            </a:r>
          </a:p>
          <a:p>
            <a:pPr eaLnBrk="1" fontAlgn="auto" hangingPunct="1">
              <a:spcAft>
                <a:spcPts val="0"/>
              </a:spcAft>
              <a:defRPr/>
            </a:pPr>
            <a:r>
              <a:rPr lang="en-US" altLang="en-US"/>
              <a:t>Your observations and history taking ARE important.</a:t>
            </a:r>
          </a:p>
          <a:p>
            <a:pPr eaLnBrk="1" fontAlgn="auto" hangingPunct="1">
              <a:spcAft>
                <a:spcPts val="0"/>
              </a:spcAft>
              <a:defRPr/>
            </a:pPr>
            <a:r>
              <a:rPr lang="en-US" altLang="en-US"/>
              <a:t>Use your eyes, your hands, your ears and your nose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B91F85CA-591B-AB7F-22E6-D626F4BCD172}"/>
              </a:ext>
            </a:extLst>
          </p:cNvPr>
          <p:cNvSpPr>
            <a:spLocks noGrp="1" noChangeArrowheads="1"/>
          </p:cNvSpPr>
          <p:nvPr>
            <p:ph type="title"/>
          </p:nvPr>
        </p:nvSpPr>
        <p:spPr/>
        <p:txBody>
          <a:bodyPr>
            <a:normAutofit fontScale="90000"/>
          </a:bodyPr>
          <a:lstStyle/>
          <a:p>
            <a:pPr eaLnBrk="1" fontAlgn="auto" hangingPunct="1">
              <a:spcAft>
                <a:spcPts val="0"/>
              </a:spcAft>
              <a:defRPr/>
            </a:pPr>
            <a:r>
              <a:rPr lang="en-US" altLang="en-US" sz="3800" dirty="0"/>
              <a:t>Instruments Used in Physical Observation Typically done by your local veterinarian	</a:t>
            </a:r>
          </a:p>
        </p:txBody>
      </p:sp>
      <p:sp>
        <p:nvSpPr>
          <p:cNvPr id="102403" name="Rectangle 3">
            <a:extLst>
              <a:ext uri="{FF2B5EF4-FFF2-40B4-BE49-F238E27FC236}">
                <a16:creationId xmlns:a16="http://schemas.microsoft.com/office/drawing/2014/main" id="{01BB36CD-BDB4-6900-51FB-3FCC5FE2644F}"/>
              </a:ext>
            </a:extLst>
          </p:cNvPr>
          <p:cNvSpPr>
            <a:spLocks noGrp="1" noChangeArrowheads="1"/>
          </p:cNvSpPr>
          <p:nvPr>
            <p:ph idx="1"/>
          </p:nvPr>
        </p:nvSpPr>
        <p:spPr/>
        <p:txBody>
          <a:bodyPr/>
          <a:lstStyle/>
          <a:p>
            <a:pPr eaLnBrk="1" fontAlgn="auto" hangingPunct="1">
              <a:spcAft>
                <a:spcPts val="0"/>
              </a:spcAft>
              <a:defRPr/>
            </a:pPr>
            <a:r>
              <a:rPr lang="en-US" altLang="en-US"/>
              <a:t>Otoscope</a:t>
            </a:r>
          </a:p>
          <a:p>
            <a:pPr eaLnBrk="1" fontAlgn="auto" hangingPunct="1">
              <a:spcAft>
                <a:spcPts val="0"/>
              </a:spcAft>
              <a:defRPr/>
            </a:pPr>
            <a:r>
              <a:rPr lang="en-US" altLang="en-US"/>
              <a:t>Ophthalmoscope</a:t>
            </a:r>
          </a:p>
          <a:p>
            <a:pPr eaLnBrk="1" fontAlgn="auto" hangingPunct="1">
              <a:spcAft>
                <a:spcPts val="0"/>
              </a:spcAft>
              <a:defRPr/>
            </a:pPr>
            <a:r>
              <a:rPr lang="en-US" altLang="en-US"/>
              <a:t>Rectal Thermometer</a:t>
            </a:r>
          </a:p>
          <a:p>
            <a:pPr eaLnBrk="1" fontAlgn="auto" hangingPunct="1">
              <a:spcAft>
                <a:spcPts val="0"/>
              </a:spcAft>
              <a:buFont typeface="Wingdings" panose="05000000000000000000" pitchFamily="2" charset="2"/>
              <a:buNone/>
              <a:defRPr/>
            </a:pPr>
            <a:endParaRPr lang="en-US" altLang="en-US"/>
          </a:p>
          <a:p>
            <a:pPr eaLnBrk="1" fontAlgn="auto" hangingPunct="1">
              <a:spcAft>
                <a:spcPts val="0"/>
              </a:spcAft>
              <a:buFont typeface="Wingdings" panose="05000000000000000000" pitchFamily="2" charset="2"/>
              <a:buNone/>
              <a:defRPr/>
            </a:pPr>
            <a:r>
              <a:rPr lang="en-US" altLang="en-US"/>
              <a:t>Note: All diagnostic equipment should be cleaned and disinfected by the Animal Health Technician before and after each use.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06" name="Picture 16405" descr="Test tubes with one test tube in orange with drops">
            <a:extLst>
              <a:ext uri="{FF2B5EF4-FFF2-40B4-BE49-F238E27FC236}">
                <a16:creationId xmlns:a16="http://schemas.microsoft.com/office/drawing/2014/main" id="{296E76EB-D6D6-D89A-D0FB-A8F7BEC10AD0}"/>
              </a:ext>
            </a:extLst>
          </p:cNvPr>
          <p:cNvPicPr>
            <a:picLocks noChangeAspect="1"/>
          </p:cNvPicPr>
          <p:nvPr/>
        </p:nvPicPr>
        <p:blipFill rotWithShape="1">
          <a:blip r:embed="rId2"/>
          <a:srcRect l="43531" r="26429" b="1"/>
          <a:stretch/>
        </p:blipFill>
        <p:spPr>
          <a:xfrm>
            <a:off x="20" y="10"/>
            <a:ext cx="3018550" cy="6857990"/>
          </a:xfrm>
          <a:prstGeom prst="rect">
            <a:avLst/>
          </a:prstGeom>
        </p:spPr>
      </p:pic>
      <p:sp>
        <p:nvSpPr>
          <p:cNvPr id="16395" name="Rectangle 16394">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5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7" name="Picture 16396">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6" name="Rectangle 2">
            <a:extLst>
              <a:ext uri="{FF2B5EF4-FFF2-40B4-BE49-F238E27FC236}">
                <a16:creationId xmlns:a16="http://schemas.microsoft.com/office/drawing/2014/main" id="{1343B12A-95F6-AC42-CDE9-F771209CBB8B}"/>
              </a:ext>
            </a:extLst>
          </p:cNvPr>
          <p:cNvSpPr>
            <a:spLocks noGrp="1" noChangeArrowheads="1"/>
          </p:cNvSpPr>
          <p:nvPr>
            <p:ph type="title"/>
          </p:nvPr>
        </p:nvSpPr>
        <p:spPr>
          <a:xfrm>
            <a:off x="3348787" y="618517"/>
            <a:ext cx="5004665" cy="1596177"/>
          </a:xfrm>
        </p:spPr>
        <p:txBody>
          <a:bodyPr>
            <a:normAutofit/>
          </a:bodyPr>
          <a:lstStyle/>
          <a:p>
            <a:pPr eaLnBrk="1" fontAlgn="auto" hangingPunct="1">
              <a:spcAft>
                <a:spcPts val="0"/>
              </a:spcAft>
              <a:defRPr/>
            </a:pPr>
            <a:r>
              <a:rPr lang="en-US" altLang="en-US"/>
              <a:t>Disease</a:t>
            </a:r>
            <a:endParaRPr lang="en-US" altLang="en-US" dirty="0"/>
          </a:p>
        </p:txBody>
      </p:sp>
      <p:sp>
        <p:nvSpPr>
          <p:cNvPr id="16407" name="Rectangle 3">
            <a:extLst>
              <a:ext uri="{FF2B5EF4-FFF2-40B4-BE49-F238E27FC236}">
                <a16:creationId xmlns:a16="http://schemas.microsoft.com/office/drawing/2014/main" id="{99FC36C5-37CD-C6F5-2671-D90017AE51B8}"/>
              </a:ext>
            </a:extLst>
          </p:cNvPr>
          <p:cNvSpPr>
            <a:spLocks noGrp="1" noChangeArrowheads="1"/>
          </p:cNvSpPr>
          <p:nvPr>
            <p:ph idx="1"/>
          </p:nvPr>
        </p:nvSpPr>
        <p:spPr>
          <a:xfrm>
            <a:off x="3348786" y="2367092"/>
            <a:ext cx="5004665" cy="3424107"/>
          </a:xfrm>
        </p:spPr>
        <p:txBody>
          <a:bodyPr>
            <a:noAutofit/>
          </a:bodyPr>
          <a:lstStyle/>
          <a:p>
            <a:pPr marL="457200" lvl="1" indent="0" eaLnBrk="1" fontAlgn="auto" hangingPunct="1">
              <a:lnSpc>
                <a:spcPct val="110000"/>
              </a:lnSpc>
              <a:spcAft>
                <a:spcPts val="0"/>
              </a:spcAft>
              <a:buNone/>
              <a:defRPr/>
            </a:pPr>
            <a:r>
              <a:rPr lang="en-US" altLang="en-US" sz="1400" dirty="0"/>
              <a:t>Infectious- produced by microorganisms that gain entrance to the body in sufficient numbers and virulence to result in symptoms and changes in body fluids and cells.</a:t>
            </a:r>
          </a:p>
          <a:p>
            <a:pPr marL="1409700" lvl="2" indent="-495300" eaLnBrk="1" fontAlgn="auto" hangingPunct="1">
              <a:lnSpc>
                <a:spcPct val="110000"/>
              </a:lnSpc>
              <a:spcAft>
                <a:spcPts val="0"/>
              </a:spcAft>
              <a:defRPr/>
            </a:pPr>
            <a:r>
              <a:rPr lang="en-US" altLang="en-US" sz="1400" dirty="0"/>
              <a:t>Some examples?- brucellosis, swine erysipelas</a:t>
            </a:r>
          </a:p>
          <a:p>
            <a:pPr marL="1035050" lvl="1" indent="-577850" eaLnBrk="1" fontAlgn="auto" hangingPunct="1">
              <a:lnSpc>
                <a:spcPct val="110000"/>
              </a:lnSpc>
              <a:spcAft>
                <a:spcPts val="0"/>
              </a:spcAft>
              <a:defRPr/>
            </a:pPr>
            <a:r>
              <a:rPr lang="en-US" altLang="en-US" sz="1400" dirty="0"/>
              <a:t>Contagious diseases- term used to describe an infectious agent that    is transmitted from animal to animal </a:t>
            </a:r>
          </a:p>
          <a:p>
            <a:pPr marL="1409700" lvl="2" indent="-495300" eaLnBrk="1" fontAlgn="auto" hangingPunct="1">
              <a:lnSpc>
                <a:spcPct val="110000"/>
              </a:lnSpc>
              <a:spcAft>
                <a:spcPts val="0"/>
              </a:spcAft>
              <a:defRPr/>
            </a:pPr>
            <a:r>
              <a:rPr lang="en-US" altLang="en-US" sz="1400" dirty="0"/>
              <a:t>Contagious diseases are all infectious, but not all infectious diseases are contagious</a:t>
            </a:r>
          </a:p>
          <a:p>
            <a:pPr marL="1574800" lvl="2" indent="-660400" eaLnBrk="1" fontAlgn="auto" hangingPunct="1">
              <a:lnSpc>
                <a:spcPct val="110000"/>
              </a:lnSpc>
              <a:spcAft>
                <a:spcPts val="0"/>
              </a:spcAft>
              <a:defRPr/>
            </a:pPr>
            <a:r>
              <a:rPr lang="en-US" altLang="en-US" sz="1000" dirty="0"/>
              <a:t>e.g. tetanus vs. pseudorabies</a:t>
            </a:r>
          </a:p>
        </p:txBody>
      </p:sp>
    </p:spTree>
    <p:extLst>
      <p:ext uri="{BB962C8B-B14F-4D97-AF65-F5344CB8AC3E}">
        <p14:creationId xmlns:p14="http://schemas.microsoft.com/office/powerpoint/2010/main" val="739652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5B4F76D-9FD9-DFD5-71F1-5EB7B3B24FA3}"/>
              </a:ext>
            </a:extLst>
          </p:cNvPr>
          <p:cNvSpPr>
            <a:spLocks noGrp="1" noChangeArrowheads="1"/>
          </p:cNvSpPr>
          <p:nvPr>
            <p:ph type="title"/>
          </p:nvPr>
        </p:nvSpPr>
        <p:spPr/>
        <p:txBody>
          <a:bodyPr/>
          <a:lstStyle/>
          <a:p>
            <a:pPr eaLnBrk="1" fontAlgn="auto" hangingPunct="1">
              <a:spcAft>
                <a:spcPts val="0"/>
              </a:spcAft>
              <a:defRPr/>
            </a:pPr>
            <a:r>
              <a:rPr lang="en-US" altLang="en-US"/>
              <a:t>Manual Procedures Used </a:t>
            </a:r>
          </a:p>
        </p:txBody>
      </p:sp>
      <p:sp>
        <p:nvSpPr>
          <p:cNvPr id="103427" name="Rectangle 3">
            <a:extLst>
              <a:ext uri="{FF2B5EF4-FFF2-40B4-BE49-F238E27FC236}">
                <a16:creationId xmlns:a16="http://schemas.microsoft.com/office/drawing/2014/main" id="{1BC48741-AF88-5B4D-176B-F1147B1DF090}"/>
              </a:ext>
            </a:extLst>
          </p:cNvPr>
          <p:cNvSpPr>
            <a:spLocks noGrp="1" noChangeArrowheads="1"/>
          </p:cNvSpPr>
          <p:nvPr>
            <p:ph idx="1"/>
          </p:nvPr>
        </p:nvSpPr>
        <p:spPr/>
        <p:txBody>
          <a:bodyPr/>
          <a:lstStyle/>
          <a:p>
            <a:pPr eaLnBrk="1" fontAlgn="auto" hangingPunct="1">
              <a:spcAft>
                <a:spcPts val="0"/>
              </a:spcAft>
              <a:defRPr/>
            </a:pPr>
            <a:r>
              <a:rPr lang="en-US" altLang="en-US"/>
              <a:t>Auscultation</a:t>
            </a:r>
          </a:p>
          <a:p>
            <a:pPr lvl="1" eaLnBrk="1" fontAlgn="auto" hangingPunct="1">
              <a:spcAft>
                <a:spcPts val="0"/>
              </a:spcAft>
              <a:defRPr/>
            </a:pPr>
            <a:r>
              <a:rPr lang="en-US" altLang="en-US"/>
              <a:t>HR, Respirations and rumen movements</a:t>
            </a:r>
          </a:p>
          <a:p>
            <a:pPr eaLnBrk="1" fontAlgn="auto" hangingPunct="1">
              <a:spcAft>
                <a:spcPts val="0"/>
              </a:spcAft>
              <a:defRPr/>
            </a:pPr>
            <a:r>
              <a:rPr lang="en-US" altLang="en-US"/>
              <a:t>Palpation</a:t>
            </a:r>
          </a:p>
          <a:p>
            <a:pPr lvl="1" eaLnBrk="1" fontAlgn="auto" hangingPunct="1">
              <a:spcAft>
                <a:spcPts val="0"/>
              </a:spcAft>
              <a:defRPr/>
            </a:pPr>
            <a:r>
              <a:rPr lang="en-US" altLang="en-US"/>
              <a:t>Touch and feel</a:t>
            </a:r>
          </a:p>
          <a:p>
            <a:pPr eaLnBrk="1" fontAlgn="auto" hangingPunct="1">
              <a:spcAft>
                <a:spcPts val="0"/>
              </a:spcAft>
              <a:defRPr/>
            </a:pPr>
            <a:r>
              <a:rPr lang="en-US" altLang="en-US"/>
              <a:t>Percussion</a:t>
            </a:r>
          </a:p>
          <a:p>
            <a:pPr lvl="1" eaLnBrk="1" fontAlgn="auto" hangingPunct="1">
              <a:spcAft>
                <a:spcPts val="0"/>
              </a:spcAft>
              <a:defRPr/>
            </a:pPr>
            <a:r>
              <a:rPr lang="en-US" altLang="en-US"/>
              <a:t>Procedure of striking or tapping the thorax and abdomen with the fingertips to determine from the sound produced the condition, to a degree, of internal organs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A0805E26-F5F0-3551-A92E-AE3CF8DEC2BE}"/>
              </a:ext>
            </a:extLst>
          </p:cNvPr>
          <p:cNvSpPr>
            <a:spLocks noGrp="1" noChangeArrowheads="1"/>
          </p:cNvSpPr>
          <p:nvPr>
            <p:ph type="title"/>
          </p:nvPr>
        </p:nvSpPr>
        <p:spPr/>
        <p:txBody>
          <a:bodyPr/>
          <a:lstStyle/>
          <a:p>
            <a:pPr eaLnBrk="1" fontAlgn="auto" hangingPunct="1">
              <a:spcAft>
                <a:spcPts val="0"/>
              </a:spcAft>
              <a:defRPr/>
            </a:pPr>
            <a:r>
              <a:rPr lang="en-US" altLang="en-US"/>
              <a:t>Medical History</a:t>
            </a:r>
          </a:p>
        </p:txBody>
      </p:sp>
      <p:sp>
        <p:nvSpPr>
          <p:cNvPr id="104451" name="Rectangle 3">
            <a:extLst>
              <a:ext uri="{FF2B5EF4-FFF2-40B4-BE49-F238E27FC236}">
                <a16:creationId xmlns:a16="http://schemas.microsoft.com/office/drawing/2014/main" id="{099E8240-0760-DEB8-0DC6-A57793C4846D}"/>
              </a:ext>
            </a:extLst>
          </p:cNvPr>
          <p:cNvSpPr>
            <a:spLocks noGrp="1" noChangeArrowheads="1"/>
          </p:cNvSpPr>
          <p:nvPr>
            <p:ph idx="1"/>
          </p:nvPr>
        </p:nvSpPr>
        <p:spPr/>
        <p:txBody>
          <a:bodyPr>
            <a:normAutofit fontScale="70000" lnSpcReduction="20000"/>
          </a:bodyPr>
          <a:lstStyle/>
          <a:p>
            <a:pPr eaLnBrk="1" fontAlgn="auto" hangingPunct="1">
              <a:lnSpc>
                <a:spcPct val="90000"/>
              </a:lnSpc>
              <a:spcAft>
                <a:spcPts val="0"/>
              </a:spcAft>
              <a:defRPr/>
            </a:pPr>
            <a:r>
              <a:rPr lang="en-US" altLang="en-US" sz="2400"/>
              <a:t>First Step</a:t>
            </a:r>
          </a:p>
          <a:p>
            <a:pPr eaLnBrk="1" fontAlgn="auto" hangingPunct="1">
              <a:lnSpc>
                <a:spcPct val="90000"/>
              </a:lnSpc>
              <a:spcAft>
                <a:spcPts val="0"/>
              </a:spcAft>
              <a:defRPr/>
            </a:pPr>
            <a:r>
              <a:rPr lang="en-US" altLang="en-US" sz="2400"/>
              <a:t>85% of diagnosis are made here</a:t>
            </a:r>
          </a:p>
          <a:p>
            <a:pPr eaLnBrk="1" fontAlgn="auto" hangingPunct="1">
              <a:lnSpc>
                <a:spcPct val="90000"/>
              </a:lnSpc>
              <a:spcAft>
                <a:spcPts val="0"/>
              </a:spcAft>
              <a:defRPr/>
            </a:pPr>
            <a:r>
              <a:rPr lang="en-US" altLang="en-US" sz="2400"/>
              <a:t>General information</a:t>
            </a:r>
          </a:p>
          <a:p>
            <a:pPr eaLnBrk="1" fontAlgn="auto" hangingPunct="1">
              <a:lnSpc>
                <a:spcPct val="90000"/>
              </a:lnSpc>
              <a:spcAft>
                <a:spcPts val="0"/>
              </a:spcAft>
              <a:defRPr/>
            </a:pPr>
            <a:r>
              <a:rPr lang="en-US" altLang="en-US" sz="2400"/>
              <a:t>Age/sex/heat cycle/vaccines/sick or injured/treatment</a:t>
            </a:r>
          </a:p>
          <a:p>
            <a:pPr eaLnBrk="1" fontAlgn="auto" hangingPunct="1">
              <a:lnSpc>
                <a:spcPct val="90000"/>
              </a:lnSpc>
              <a:spcAft>
                <a:spcPts val="0"/>
              </a:spcAft>
              <a:defRPr/>
            </a:pPr>
            <a:r>
              <a:rPr lang="en-US" altLang="en-US" sz="2400"/>
              <a:t>Weight- any change/ Appetite</a:t>
            </a:r>
          </a:p>
          <a:p>
            <a:pPr eaLnBrk="1" fontAlgn="auto" hangingPunct="1">
              <a:lnSpc>
                <a:spcPct val="90000"/>
              </a:lnSpc>
              <a:spcAft>
                <a:spcPts val="0"/>
              </a:spcAft>
              <a:defRPr/>
            </a:pPr>
            <a:r>
              <a:rPr lang="en-US" altLang="en-US" sz="2400"/>
              <a:t>Consumption of Water</a:t>
            </a:r>
          </a:p>
          <a:p>
            <a:pPr eaLnBrk="1" fontAlgn="auto" hangingPunct="1">
              <a:lnSpc>
                <a:spcPct val="90000"/>
              </a:lnSpc>
              <a:spcAft>
                <a:spcPts val="0"/>
              </a:spcAft>
              <a:defRPr/>
            </a:pPr>
            <a:r>
              <a:rPr lang="en-US" altLang="en-US" sz="2400"/>
              <a:t>Activity</a:t>
            </a:r>
          </a:p>
          <a:p>
            <a:pPr eaLnBrk="1" fontAlgn="auto" hangingPunct="1">
              <a:lnSpc>
                <a:spcPct val="90000"/>
              </a:lnSpc>
              <a:spcAft>
                <a:spcPts val="0"/>
              </a:spcAft>
              <a:defRPr/>
            </a:pPr>
            <a:r>
              <a:rPr lang="en-US" altLang="en-US" sz="2400"/>
              <a:t>V/D</a:t>
            </a:r>
          </a:p>
          <a:p>
            <a:pPr eaLnBrk="1" fontAlgn="auto" hangingPunct="1">
              <a:lnSpc>
                <a:spcPct val="90000"/>
              </a:lnSpc>
              <a:spcAft>
                <a:spcPts val="0"/>
              </a:spcAft>
              <a:defRPr/>
            </a:pPr>
            <a:r>
              <a:rPr lang="en-US" altLang="en-US" sz="2400"/>
              <a:t>Lameness</a:t>
            </a:r>
          </a:p>
          <a:p>
            <a:pPr eaLnBrk="1" fontAlgn="auto" hangingPunct="1">
              <a:lnSpc>
                <a:spcPct val="90000"/>
              </a:lnSpc>
              <a:spcAft>
                <a:spcPts val="0"/>
              </a:spcAft>
              <a:defRPr/>
            </a:pPr>
            <a:r>
              <a:rPr lang="en-US" altLang="en-US" sz="2400"/>
              <a:t>Skin disease</a:t>
            </a:r>
          </a:p>
          <a:p>
            <a:pPr eaLnBrk="1" fontAlgn="auto" hangingPunct="1">
              <a:lnSpc>
                <a:spcPct val="90000"/>
              </a:lnSpc>
              <a:spcAft>
                <a:spcPts val="0"/>
              </a:spcAft>
              <a:defRPr/>
            </a:pPr>
            <a:r>
              <a:rPr lang="en-US" altLang="en-US" sz="2400"/>
              <a:t>Swelling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4F35A306-2E08-0643-8294-BFC7AE003886}"/>
              </a:ext>
            </a:extLst>
          </p:cNvPr>
          <p:cNvSpPr>
            <a:spLocks noGrp="1" noChangeArrowheads="1"/>
          </p:cNvSpPr>
          <p:nvPr>
            <p:ph type="title"/>
          </p:nvPr>
        </p:nvSpPr>
        <p:spPr/>
        <p:txBody>
          <a:bodyPr/>
          <a:lstStyle/>
          <a:p>
            <a:pPr eaLnBrk="1" fontAlgn="auto" hangingPunct="1">
              <a:spcAft>
                <a:spcPts val="0"/>
              </a:spcAft>
              <a:defRPr/>
            </a:pPr>
            <a:r>
              <a:rPr lang="en-US" altLang="en-US" sz="3800"/>
              <a:t>Observation of Unrestrained Animal</a:t>
            </a:r>
          </a:p>
        </p:txBody>
      </p:sp>
      <p:sp>
        <p:nvSpPr>
          <p:cNvPr id="105475" name="Rectangle 3">
            <a:extLst>
              <a:ext uri="{FF2B5EF4-FFF2-40B4-BE49-F238E27FC236}">
                <a16:creationId xmlns:a16="http://schemas.microsoft.com/office/drawing/2014/main" id="{C1A2ABD2-5231-60B3-C6B0-DD0F9237BE87}"/>
              </a:ext>
            </a:extLst>
          </p:cNvPr>
          <p:cNvSpPr>
            <a:spLocks noGrp="1" noChangeArrowheads="1"/>
          </p:cNvSpPr>
          <p:nvPr>
            <p:ph idx="1"/>
          </p:nvPr>
        </p:nvSpPr>
        <p:spPr/>
        <p:txBody>
          <a:bodyPr/>
          <a:lstStyle/>
          <a:p>
            <a:pPr eaLnBrk="1" fontAlgn="auto" hangingPunct="1">
              <a:spcAft>
                <a:spcPts val="0"/>
              </a:spcAft>
              <a:defRPr/>
            </a:pPr>
            <a:r>
              <a:rPr lang="en-US" altLang="en-US"/>
              <a:t>From a distance</a:t>
            </a:r>
          </a:p>
          <a:p>
            <a:pPr eaLnBrk="1" fontAlgn="auto" hangingPunct="1">
              <a:spcAft>
                <a:spcPts val="0"/>
              </a:spcAft>
              <a:defRPr/>
            </a:pPr>
            <a:r>
              <a:rPr lang="en-US" altLang="en-US"/>
              <a:t>Swelling, hair loss, atrophy, cuts, bruises, laceration, alertness, walking and running pattern, rate and nature of breathing, attitude, behavior, voice.</a:t>
            </a:r>
          </a:p>
          <a:p>
            <a:pPr eaLnBrk="1" fontAlgn="auto" hangingPunct="1">
              <a:spcAft>
                <a:spcPts val="0"/>
              </a:spcAft>
              <a:buFont typeface="Wingdings" panose="05000000000000000000" pitchFamily="2" charset="2"/>
              <a:buNone/>
              <a:defRPr/>
            </a:pPr>
            <a:endParaRPr lang="en-US"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17CCB42D-CE3C-3B36-FAEE-4E15D600F56E}"/>
              </a:ext>
            </a:extLst>
          </p:cNvPr>
          <p:cNvSpPr>
            <a:spLocks noGrp="1" noChangeArrowheads="1"/>
          </p:cNvSpPr>
          <p:nvPr>
            <p:ph type="title"/>
          </p:nvPr>
        </p:nvSpPr>
        <p:spPr/>
        <p:txBody>
          <a:bodyPr/>
          <a:lstStyle/>
          <a:p>
            <a:pPr eaLnBrk="1" fontAlgn="auto" hangingPunct="1">
              <a:spcAft>
                <a:spcPts val="0"/>
              </a:spcAft>
              <a:defRPr/>
            </a:pPr>
            <a:r>
              <a:rPr lang="en-US" altLang="en-US"/>
              <a:t>Physical Examination</a:t>
            </a:r>
          </a:p>
        </p:txBody>
      </p:sp>
      <p:sp>
        <p:nvSpPr>
          <p:cNvPr id="106499" name="Rectangle 3">
            <a:extLst>
              <a:ext uri="{FF2B5EF4-FFF2-40B4-BE49-F238E27FC236}">
                <a16:creationId xmlns:a16="http://schemas.microsoft.com/office/drawing/2014/main" id="{863C040B-CC5F-B2F7-6BBA-4BD4D4AF2EA8}"/>
              </a:ext>
            </a:extLst>
          </p:cNvPr>
          <p:cNvSpPr>
            <a:spLocks noGrp="1" noChangeArrowheads="1"/>
          </p:cNvSpPr>
          <p:nvPr>
            <p:ph idx="1"/>
          </p:nvPr>
        </p:nvSpPr>
        <p:spPr/>
        <p:txBody>
          <a:bodyPr/>
          <a:lstStyle/>
          <a:p>
            <a:pPr eaLnBrk="1" fontAlgn="auto" hangingPunct="1">
              <a:spcAft>
                <a:spcPts val="0"/>
              </a:spcAft>
              <a:defRPr/>
            </a:pPr>
            <a:r>
              <a:rPr lang="en-US" altLang="en-US"/>
              <a:t>TPR</a:t>
            </a:r>
          </a:p>
          <a:p>
            <a:pPr eaLnBrk="1" fontAlgn="auto" hangingPunct="1">
              <a:spcAft>
                <a:spcPts val="0"/>
              </a:spcAft>
              <a:defRPr/>
            </a:pPr>
            <a:r>
              <a:rPr lang="en-US" altLang="en-US"/>
              <a:t>Observe Eye-size/shape/staining of eye area/conjunctiva/third eyelid, cornea, pupils, light response</a:t>
            </a:r>
          </a:p>
          <a:p>
            <a:pPr lvl="1" eaLnBrk="1" fontAlgn="auto" hangingPunct="1">
              <a:spcAft>
                <a:spcPts val="0"/>
              </a:spcAft>
              <a:defRPr/>
            </a:pPr>
            <a:r>
              <a:rPr lang="en-US" altLang="en-US"/>
              <a:t>Veterinarian may ask for ophthalmoscope or fluoresene dye</a:t>
            </a:r>
          </a:p>
          <a:p>
            <a:pPr eaLnBrk="1" fontAlgn="auto" hangingPunct="1">
              <a:spcAft>
                <a:spcPts val="0"/>
              </a:spcAft>
              <a:defRPr/>
            </a:pPr>
            <a:r>
              <a:rPr lang="en-US" altLang="en-US"/>
              <a:t>Muzzle/Nostrils- discharge/ swelling</a:t>
            </a:r>
          </a:p>
          <a:p>
            <a:pPr eaLnBrk="1" fontAlgn="auto" hangingPunct="1">
              <a:spcAft>
                <a:spcPts val="0"/>
              </a:spcAft>
              <a:defRPr/>
            </a:pPr>
            <a:r>
              <a:rPr lang="en-US" altLang="en-US"/>
              <a:t>Mouth-size, color, shape, any obvious abnormalities- teeth</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83607FD-92A8-7C42-050A-283C279E2943}"/>
              </a:ext>
            </a:extLst>
          </p:cNvPr>
          <p:cNvSpPr>
            <a:spLocks noGrp="1" noChangeArrowheads="1"/>
          </p:cNvSpPr>
          <p:nvPr>
            <p:ph type="title"/>
          </p:nvPr>
        </p:nvSpPr>
        <p:spPr/>
        <p:txBody>
          <a:bodyPr/>
          <a:lstStyle/>
          <a:p>
            <a:pPr eaLnBrk="1" fontAlgn="auto" hangingPunct="1">
              <a:spcAft>
                <a:spcPts val="0"/>
              </a:spcAft>
              <a:defRPr/>
            </a:pPr>
            <a:r>
              <a:rPr lang="en-US" altLang="en-US"/>
              <a:t>PE Continued</a:t>
            </a:r>
          </a:p>
        </p:txBody>
      </p:sp>
      <p:sp>
        <p:nvSpPr>
          <p:cNvPr id="107523" name="Rectangle 3">
            <a:extLst>
              <a:ext uri="{FF2B5EF4-FFF2-40B4-BE49-F238E27FC236}">
                <a16:creationId xmlns:a16="http://schemas.microsoft.com/office/drawing/2014/main" id="{4938E436-6736-FED3-5CD4-1E9105FB7930}"/>
              </a:ext>
            </a:extLst>
          </p:cNvPr>
          <p:cNvSpPr>
            <a:spLocks noGrp="1" noChangeArrowheads="1"/>
          </p:cNvSpPr>
          <p:nvPr>
            <p:ph idx="1"/>
          </p:nvPr>
        </p:nvSpPr>
        <p:spPr/>
        <p:txBody>
          <a:bodyPr>
            <a:normAutofit lnSpcReduction="10000"/>
          </a:bodyPr>
          <a:lstStyle/>
          <a:p>
            <a:pPr eaLnBrk="1" fontAlgn="auto" hangingPunct="1">
              <a:spcAft>
                <a:spcPts val="0"/>
              </a:spcAft>
              <a:defRPr/>
            </a:pPr>
            <a:r>
              <a:rPr lang="en-US" altLang="en-US"/>
              <a:t>Skin of head-growth, condition, cuts etc</a:t>
            </a:r>
          </a:p>
          <a:p>
            <a:pPr eaLnBrk="1" fontAlgn="auto" hangingPunct="1">
              <a:spcAft>
                <a:spcPts val="0"/>
              </a:spcAft>
              <a:defRPr/>
            </a:pPr>
            <a:r>
              <a:rPr lang="en-US" altLang="en-US"/>
              <a:t>Ears-outside (lacerations, swelling, redness, discharges) inside (swelling, fluid)</a:t>
            </a:r>
          </a:p>
          <a:p>
            <a:pPr eaLnBrk="1" fontAlgn="auto" hangingPunct="1">
              <a:spcAft>
                <a:spcPts val="0"/>
              </a:spcAft>
              <a:defRPr/>
            </a:pPr>
            <a:r>
              <a:rPr lang="en-US" altLang="en-US"/>
              <a:t>Veterinarian may ask for otoscope here- looking for bacteria and ectoparasites</a:t>
            </a:r>
          </a:p>
          <a:p>
            <a:pPr eaLnBrk="1" fontAlgn="auto" hangingPunct="1">
              <a:spcAft>
                <a:spcPts val="0"/>
              </a:spcAft>
              <a:defRPr/>
            </a:pPr>
            <a:r>
              <a:rPr lang="en-US" altLang="en-US"/>
              <a:t>Neck-inspection and then palpation- looking for physical abnormality, dermatitis, swelling</a:t>
            </a:r>
          </a:p>
          <a:p>
            <a:pPr eaLnBrk="1" fontAlgn="auto" hangingPunct="1">
              <a:spcAft>
                <a:spcPts val="0"/>
              </a:spcAft>
              <a:defRPr/>
            </a:pPr>
            <a:r>
              <a:rPr lang="en-US" altLang="en-US"/>
              <a:t>Front legs-compare the two-size, shape, lymph nodes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D453A9F1-B2E5-130A-8F2B-8AB58964E282}"/>
              </a:ext>
            </a:extLst>
          </p:cNvPr>
          <p:cNvSpPr>
            <a:spLocks noGrp="1" noChangeArrowheads="1"/>
          </p:cNvSpPr>
          <p:nvPr>
            <p:ph type="title"/>
          </p:nvPr>
        </p:nvSpPr>
        <p:spPr/>
        <p:txBody>
          <a:bodyPr/>
          <a:lstStyle/>
          <a:p>
            <a:pPr eaLnBrk="1" fontAlgn="auto" hangingPunct="1">
              <a:spcAft>
                <a:spcPts val="0"/>
              </a:spcAft>
              <a:defRPr/>
            </a:pPr>
            <a:r>
              <a:rPr lang="en-US" altLang="en-US"/>
              <a:t>PE cont.</a:t>
            </a:r>
          </a:p>
        </p:txBody>
      </p:sp>
      <p:sp>
        <p:nvSpPr>
          <p:cNvPr id="109571" name="Rectangle 3">
            <a:extLst>
              <a:ext uri="{FF2B5EF4-FFF2-40B4-BE49-F238E27FC236}">
                <a16:creationId xmlns:a16="http://schemas.microsoft.com/office/drawing/2014/main" id="{616A6287-3828-7A73-81B2-9F08AF2215A5}"/>
              </a:ext>
            </a:extLst>
          </p:cNvPr>
          <p:cNvSpPr>
            <a:spLocks noGrp="1" noChangeArrowheads="1"/>
          </p:cNvSpPr>
          <p:nvPr>
            <p:ph idx="1"/>
          </p:nvPr>
        </p:nvSpPr>
        <p:spPr/>
        <p:txBody>
          <a:bodyPr>
            <a:normAutofit lnSpcReduction="10000"/>
          </a:bodyPr>
          <a:lstStyle/>
          <a:p>
            <a:pPr eaLnBrk="1" fontAlgn="auto" hangingPunct="1">
              <a:spcAft>
                <a:spcPts val="0"/>
              </a:spcAft>
              <a:defRPr/>
            </a:pPr>
            <a:r>
              <a:rPr lang="en-US" altLang="en-US"/>
              <a:t>Thorax- size/conformation/compare sides</a:t>
            </a:r>
          </a:p>
          <a:p>
            <a:pPr lvl="1" eaLnBrk="1" fontAlgn="auto" hangingPunct="1">
              <a:spcAft>
                <a:spcPts val="0"/>
              </a:spcAft>
              <a:defRPr/>
            </a:pPr>
            <a:r>
              <a:rPr lang="en-US" altLang="en-US"/>
              <a:t>Auscultation done by veterinarian</a:t>
            </a:r>
          </a:p>
          <a:p>
            <a:pPr eaLnBrk="1" fontAlgn="auto" hangingPunct="1">
              <a:spcAft>
                <a:spcPts val="0"/>
              </a:spcAft>
              <a:defRPr/>
            </a:pPr>
            <a:r>
              <a:rPr lang="en-US" altLang="en-US"/>
              <a:t>Abdomen and Back- skin checked for ectoparasites-abdominal palpation??</a:t>
            </a:r>
          </a:p>
          <a:p>
            <a:pPr eaLnBrk="1" fontAlgn="auto" hangingPunct="1">
              <a:spcAft>
                <a:spcPts val="0"/>
              </a:spcAft>
              <a:defRPr/>
            </a:pPr>
            <a:r>
              <a:rPr lang="en-US" altLang="en-US"/>
              <a:t>Hind Limbs and Pelvis-symmetry, muscle mass, wounds</a:t>
            </a:r>
          </a:p>
          <a:p>
            <a:pPr eaLnBrk="1" fontAlgn="auto" hangingPunct="1">
              <a:spcAft>
                <a:spcPts val="0"/>
              </a:spcAft>
              <a:defRPr/>
            </a:pPr>
            <a:r>
              <a:rPr lang="en-US" altLang="en-US"/>
              <a:t>Anal region-swelling, tumors</a:t>
            </a:r>
          </a:p>
          <a:p>
            <a:pPr eaLnBrk="1" fontAlgn="auto" hangingPunct="1">
              <a:spcAft>
                <a:spcPts val="0"/>
              </a:spcAft>
              <a:defRPr/>
            </a:pPr>
            <a:r>
              <a:rPr lang="en-US" altLang="en-US"/>
              <a:t>External genitalia of Male- scrotum/penis</a:t>
            </a:r>
          </a:p>
          <a:p>
            <a:pPr lvl="1" eaLnBrk="1" fontAlgn="auto" hangingPunct="1">
              <a:spcAft>
                <a:spcPts val="0"/>
              </a:spcAft>
              <a:defRPr/>
            </a:pPr>
            <a:r>
              <a:rPr lang="en-US" altLang="en-US"/>
              <a:t>Is smegma normal?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13772AB-A6E4-FC54-8DB2-9DE783CB1007}"/>
              </a:ext>
            </a:extLst>
          </p:cNvPr>
          <p:cNvSpPr>
            <a:spLocks noGrp="1" noChangeArrowheads="1"/>
          </p:cNvSpPr>
          <p:nvPr>
            <p:ph type="title"/>
          </p:nvPr>
        </p:nvSpPr>
        <p:spPr/>
        <p:txBody>
          <a:bodyPr/>
          <a:lstStyle/>
          <a:p>
            <a:pPr eaLnBrk="1" fontAlgn="auto" hangingPunct="1">
              <a:spcAft>
                <a:spcPts val="0"/>
              </a:spcAft>
              <a:defRPr/>
            </a:pPr>
            <a:r>
              <a:rPr lang="en-US" altLang="en-US"/>
              <a:t>PE Continued</a:t>
            </a:r>
          </a:p>
        </p:txBody>
      </p:sp>
      <p:sp>
        <p:nvSpPr>
          <p:cNvPr id="110595" name="Rectangle 3">
            <a:extLst>
              <a:ext uri="{FF2B5EF4-FFF2-40B4-BE49-F238E27FC236}">
                <a16:creationId xmlns:a16="http://schemas.microsoft.com/office/drawing/2014/main" id="{7F11AC6C-DE6E-4E11-793A-293C06D7E3AD}"/>
              </a:ext>
            </a:extLst>
          </p:cNvPr>
          <p:cNvSpPr>
            <a:spLocks noGrp="1" noChangeArrowheads="1"/>
          </p:cNvSpPr>
          <p:nvPr>
            <p:ph idx="1"/>
          </p:nvPr>
        </p:nvSpPr>
        <p:spPr/>
        <p:txBody>
          <a:bodyPr>
            <a:normAutofit fontScale="92500" lnSpcReduction="20000"/>
          </a:bodyPr>
          <a:lstStyle/>
          <a:p>
            <a:pPr eaLnBrk="1" fontAlgn="auto" hangingPunct="1">
              <a:spcAft>
                <a:spcPts val="0"/>
              </a:spcAft>
              <a:defRPr/>
            </a:pPr>
            <a:r>
              <a:rPr lang="en-US" altLang="en-US" sz="2400"/>
              <a:t>External Genitalia of the Female- vulva/discharge</a:t>
            </a:r>
          </a:p>
          <a:p>
            <a:pPr eaLnBrk="1" fontAlgn="auto" hangingPunct="1">
              <a:spcAft>
                <a:spcPts val="0"/>
              </a:spcAft>
              <a:defRPr/>
            </a:pPr>
            <a:r>
              <a:rPr lang="en-US" altLang="en-US" sz="2400"/>
              <a:t>Tail-injury, location, tone, parasites</a:t>
            </a:r>
          </a:p>
          <a:p>
            <a:pPr eaLnBrk="1" fontAlgn="auto" hangingPunct="1">
              <a:spcAft>
                <a:spcPts val="0"/>
              </a:spcAft>
              <a:defRPr/>
            </a:pPr>
            <a:r>
              <a:rPr lang="en-US" altLang="en-US" sz="2400"/>
              <a:t>Joints- swelling/palpation for swelling, heat, color, discharges</a:t>
            </a:r>
          </a:p>
          <a:p>
            <a:pPr eaLnBrk="1" fontAlgn="auto" hangingPunct="1">
              <a:spcAft>
                <a:spcPts val="0"/>
              </a:spcAft>
              <a:defRPr/>
            </a:pPr>
            <a:endParaRPr lang="en-US" altLang="en-US" sz="2400"/>
          </a:p>
          <a:p>
            <a:pPr eaLnBrk="1" fontAlgn="auto" hangingPunct="1">
              <a:spcAft>
                <a:spcPts val="0"/>
              </a:spcAft>
              <a:defRPr/>
            </a:pPr>
            <a:r>
              <a:rPr lang="en-US" altLang="en-US" sz="2400"/>
              <a:t>NOTE: IN ALL CASES THE VETERINARINAN AND ONLY THE VETERINARIAN IS INFORMED OF THE FINDINGS SO S/HE CAN MAKE THE DIAGNOSIS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4CAE9DBC-98F4-2D4D-74E7-63131F6E37AF}"/>
              </a:ext>
            </a:extLst>
          </p:cNvPr>
          <p:cNvSpPr>
            <a:spLocks noGrp="1" noChangeArrowheads="1"/>
          </p:cNvSpPr>
          <p:nvPr>
            <p:ph type="title"/>
          </p:nvPr>
        </p:nvSpPr>
        <p:spPr/>
        <p:txBody>
          <a:bodyPr/>
          <a:lstStyle/>
          <a:p>
            <a:pPr eaLnBrk="1" fontAlgn="auto" hangingPunct="1">
              <a:spcAft>
                <a:spcPts val="0"/>
              </a:spcAft>
              <a:defRPr/>
            </a:pPr>
            <a:r>
              <a:rPr lang="en-US" altLang="en-US" sz="3800"/>
              <a:t>Livestock Restraint Techniques</a:t>
            </a:r>
            <a:br>
              <a:rPr lang="en-US" altLang="en-US" sz="3800"/>
            </a:br>
            <a:endParaRPr lang="en-US" altLang="en-US" sz="3800"/>
          </a:p>
        </p:txBody>
      </p:sp>
      <p:sp>
        <p:nvSpPr>
          <p:cNvPr id="131075" name="Rectangle 3">
            <a:extLst>
              <a:ext uri="{FF2B5EF4-FFF2-40B4-BE49-F238E27FC236}">
                <a16:creationId xmlns:a16="http://schemas.microsoft.com/office/drawing/2014/main" id="{E656DBC5-87A2-F5A3-23DD-2B0C79791910}"/>
              </a:ext>
            </a:extLst>
          </p:cNvPr>
          <p:cNvSpPr>
            <a:spLocks noGrp="1" noChangeArrowheads="1"/>
          </p:cNvSpPr>
          <p:nvPr>
            <p:ph idx="1"/>
          </p:nvPr>
        </p:nvSpPr>
        <p:spPr/>
        <p:txBody>
          <a:bodyPr/>
          <a:lstStyle/>
          <a:p>
            <a:pPr eaLnBrk="1" fontAlgn="auto" hangingPunct="1">
              <a:spcAft>
                <a:spcPts val="0"/>
              </a:spcAft>
              <a:defRPr/>
            </a:pPr>
            <a:r>
              <a:rPr lang="en-US" altLang="en-US"/>
              <a:t>Some degree of control over an animal’s movement and activity is required for every technique that the livestock producer performs.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13B78E09-4AF5-28B7-3F6A-52B38460F311}"/>
              </a:ext>
            </a:extLst>
          </p:cNvPr>
          <p:cNvSpPr>
            <a:spLocks noGrp="1" noChangeArrowheads="1"/>
          </p:cNvSpPr>
          <p:nvPr>
            <p:ph type="title"/>
          </p:nvPr>
        </p:nvSpPr>
        <p:spPr/>
        <p:txBody>
          <a:bodyPr/>
          <a:lstStyle/>
          <a:p>
            <a:pPr eaLnBrk="1" fontAlgn="auto" hangingPunct="1">
              <a:spcAft>
                <a:spcPts val="0"/>
              </a:spcAft>
              <a:defRPr/>
            </a:pPr>
            <a:r>
              <a:rPr lang="en-US" altLang="en-US" sz="3800"/>
              <a:t>Types</a:t>
            </a:r>
            <a:br>
              <a:rPr lang="en-US" altLang="en-US" sz="3800"/>
            </a:br>
            <a:endParaRPr lang="en-US" altLang="en-US" sz="3800"/>
          </a:p>
        </p:txBody>
      </p:sp>
      <p:sp>
        <p:nvSpPr>
          <p:cNvPr id="132099" name="Rectangle 3">
            <a:extLst>
              <a:ext uri="{FF2B5EF4-FFF2-40B4-BE49-F238E27FC236}">
                <a16:creationId xmlns:a16="http://schemas.microsoft.com/office/drawing/2014/main" id="{B072A7E9-C7D4-C7F3-0F1E-10C4D55CF9D8}"/>
              </a:ext>
            </a:extLst>
          </p:cNvPr>
          <p:cNvSpPr>
            <a:spLocks noGrp="1" noChangeArrowheads="1"/>
          </p:cNvSpPr>
          <p:nvPr>
            <p:ph idx="1"/>
          </p:nvPr>
        </p:nvSpPr>
        <p:spPr>
          <a:xfrm>
            <a:off x="685800" y="1676400"/>
            <a:ext cx="7772400" cy="4114800"/>
          </a:xfrm>
        </p:spPr>
        <p:txBody>
          <a:bodyPr>
            <a:normAutofit fontScale="92500" lnSpcReduction="20000"/>
          </a:bodyPr>
          <a:lstStyle/>
          <a:p>
            <a:pPr marL="577850" indent="-577850" eaLnBrk="1" fontAlgn="auto" hangingPunct="1">
              <a:lnSpc>
                <a:spcPct val="80000"/>
              </a:lnSpc>
              <a:spcAft>
                <a:spcPts val="0"/>
              </a:spcAft>
              <a:defRPr/>
            </a:pPr>
            <a:r>
              <a:rPr lang="en-US" altLang="en-US" sz="1600" dirty="0"/>
              <a:t>Psychological</a:t>
            </a:r>
          </a:p>
          <a:p>
            <a:pPr marL="993775" lvl="1" indent="-536575" eaLnBrk="1" fontAlgn="auto" hangingPunct="1">
              <a:lnSpc>
                <a:spcPct val="80000"/>
              </a:lnSpc>
              <a:spcAft>
                <a:spcPts val="0"/>
              </a:spcAft>
              <a:defRPr/>
            </a:pPr>
            <a:r>
              <a:rPr lang="en-US" altLang="en-US" sz="1500" dirty="0"/>
              <a:t>E.g. don’t run blindly into sheep herd</a:t>
            </a:r>
          </a:p>
          <a:p>
            <a:pPr marL="993775" lvl="1" indent="-536575" eaLnBrk="1" fontAlgn="auto" hangingPunct="1">
              <a:lnSpc>
                <a:spcPct val="80000"/>
              </a:lnSpc>
              <a:spcAft>
                <a:spcPts val="0"/>
              </a:spcAft>
              <a:defRPr/>
            </a:pPr>
            <a:r>
              <a:rPr lang="en-US" altLang="en-US" sz="1500" dirty="0"/>
              <a:t>Pig snare- will pull back- so use it to back into corner</a:t>
            </a:r>
          </a:p>
          <a:p>
            <a:pPr marL="993775" lvl="1" indent="-536575" eaLnBrk="1" fontAlgn="auto" hangingPunct="1">
              <a:lnSpc>
                <a:spcPct val="80000"/>
              </a:lnSpc>
              <a:spcAft>
                <a:spcPts val="0"/>
              </a:spcAft>
              <a:defRPr/>
            </a:pPr>
            <a:r>
              <a:rPr lang="en-US" altLang="en-US" sz="1500" dirty="0"/>
              <a:t>Human voice- authority, fear</a:t>
            </a:r>
          </a:p>
          <a:p>
            <a:pPr marL="1389063" lvl="2" indent="-474663" eaLnBrk="1" fontAlgn="auto" hangingPunct="1">
              <a:lnSpc>
                <a:spcPct val="80000"/>
              </a:lnSpc>
              <a:spcAft>
                <a:spcPts val="0"/>
              </a:spcAft>
              <a:defRPr/>
            </a:pPr>
            <a:r>
              <a:rPr lang="en-US" altLang="en-US" sz="1400" dirty="0"/>
              <a:t>Be confident but not foolish</a:t>
            </a:r>
          </a:p>
          <a:p>
            <a:pPr marL="577850" indent="-577850" eaLnBrk="1" fontAlgn="auto" hangingPunct="1">
              <a:lnSpc>
                <a:spcPct val="80000"/>
              </a:lnSpc>
              <a:spcAft>
                <a:spcPts val="0"/>
              </a:spcAft>
              <a:defRPr/>
            </a:pPr>
            <a:r>
              <a:rPr lang="en-US" altLang="en-US" sz="1600" dirty="0"/>
              <a:t>Sensory diminishment</a:t>
            </a:r>
          </a:p>
          <a:p>
            <a:pPr marL="993775" lvl="1" indent="-536575" eaLnBrk="1" fontAlgn="auto" hangingPunct="1">
              <a:lnSpc>
                <a:spcPct val="80000"/>
              </a:lnSpc>
              <a:spcAft>
                <a:spcPts val="0"/>
              </a:spcAft>
              <a:defRPr/>
            </a:pPr>
            <a:r>
              <a:rPr lang="en-US" altLang="en-US" sz="1500" dirty="0"/>
              <a:t>Blindfolding</a:t>
            </a:r>
          </a:p>
          <a:p>
            <a:pPr marL="577850" indent="-577850" eaLnBrk="1" fontAlgn="auto" hangingPunct="1">
              <a:lnSpc>
                <a:spcPct val="80000"/>
              </a:lnSpc>
              <a:spcAft>
                <a:spcPts val="0"/>
              </a:spcAft>
              <a:defRPr/>
            </a:pPr>
            <a:r>
              <a:rPr lang="en-US" altLang="en-US" sz="1600" dirty="0"/>
              <a:t>Use of confining chutes, alleys, and barriers</a:t>
            </a:r>
          </a:p>
          <a:p>
            <a:pPr marL="993775" lvl="1" indent="-536575" eaLnBrk="1" fontAlgn="auto" hangingPunct="1">
              <a:lnSpc>
                <a:spcPct val="80000"/>
              </a:lnSpc>
              <a:spcAft>
                <a:spcPts val="0"/>
              </a:spcAft>
              <a:defRPr/>
            </a:pPr>
            <a:r>
              <a:rPr lang="en-US" altLang="en-US" sz="1500" dirty="0"/>
              <a:t>Cattle and sheep- funnel concept</a:t>
            </a:r>
          </a:p>
          <a:p>
            <a:pPr marL="993775" lvl="1" indent="-536575" eaLnBrk="1" fontAlgn="auto" hangingPunct="1">
              <a:lnSpc>
                <a:spcPct val="80000"/>
              </a:lnSpc>
              <a:spcAft>
                <a:spcPts val="0"/>
              </a:spcAft>
              <a:defRPr/>
            </a:pPr>
            <a:r>
              <a:rPr lang="en-US" altLang="en-US" sz="1500" dirty="0"/>
              <a:t>Pig board</a:t>
            </a:r>
          </a:p>
          <a:p>
            <a:pPr marL="577850" indent="-577850" eaLnBrk="1" fontAlgn="auto" hangingPunct="1">
              <a:lnSpc>
                <a:spcPct val="80000"/>
              </a:lnSpc>
              <a:spcAft>
                <a:spcPts val="0"/>
              </a:spcAft>
              <a:defRPr/>
            </a:pPr>
            <a:r>
              <a:rPr lang="en-US" altLang="en-US" sz="1600" dirty="0"/>
              <a:t>Use of tools and physical force</a:t>
            </a:r>
          </a:p>
          <a:p>
            <a:pPr marL="993775" lvl="1" indent="-536575" eaLnBrk="1" fontAlgn="auto" hangingPunct="1">
              <a:lnSpc>
                <a:spcPct val="80000"/>
              </a:lnSpc>
              <a:spcAft>
                <a:spcPts val="0"/>
              </a:spcAft>
              <a:defRPr/>
            </a:pPr>
            <a:r>
              <a:rPr lang="en-US" altLang="en-US" sz="1500" dirty="0"/>
              <a:t>Ropes, snares, leg hooks, nose tongs, nose rings </a:t>
            </a:r>
            <a:r>
              <a:rPr lang="en-US" altLang="en-US" sz="1500" dirty="0" err="1"/>
              <a:t>etc</a:t>
            </a:r>
            <a:endParaRPr lang="en-US" altLang="en-US" sz="1500" dirty="0"/>
          </a:p>
          <a:p>
            <a:pPr marL="577850" indent="-577850" eaLnBrk="1" fontAlgn="auto" hangingPunct="1">
              <a:lnSpc>
                <a:spcPct val="80000"/>
              </a:lnSpc>
              <a:spcAft>
                <a:spcPts val="0"/>
              </a:spcAft>
              <a:defRPr/>
            </a:pPr>
            <a:r>
              <a:rPr lang="en-US" altLang="en-US" sz="1600" dirty="0"/>
              <a:t>Chemical sedation or immobilization</a:t>
            </a:r>
          </a:p>
          <a:p>
            <a:pPr marL="993775" lvl="1" indent="-536575" eaLnBrk="1" fontAlgn="auto" hangingPunct="1">
              <a:lnSpc>
                <a:spcPct val="80000"/>
              </a:lnSpc>
              <a:spcAft>
                <a:spcPts val="0"/>
              </a:spcAft>
              <a:defRPr/>
            </a:pPr>
            <a:r>
              <a:rPr lang="en-US" altLang="en-US" sz="1500" dirty="0"/>
              <a:t>Tranquilizers</a:t>
            </a:r>
          </a:p>
          <a:p>
            <a:pPr marL="993775" lvl="1" indent="-536575" eaLnBrk="1" fontAlgn="auto" hangingPunct="1">
              <a:lnSpc>
                <a:spcPct val="80000"/>
              </a:lnSpc>
              <a:spcAft>
                <a:spcPts val="0"/>
              </a:spcAft>
              <a:defRPr/>
            </a:pPr>
            <a:r>
              <a:rPr lang="en-US" altLang="en-US" sz="1500" dirty="0"/>
              <a:t>Anesthetics</a:t>
            </a:r>
          </a:p>
          <a:p>
            <a:pPr marL="993775" lvl="1" indent="-536575" eaLnBrk="1" fontAlgn="auto" hangingPunct="1">
              <a:lnSpc>
                <a:spcPct val="80000"/>
              </a:lnSpc>
              <a:spcAft>
                <a:spcPts val="0"/>
              </a:spcAft>
              <a:defRPr/>
            </a:pPr>
            <a:r>
              <a:rPr lang="en-US" altLang="en-US" sz="1500" dirty="0"/>
              <a:t>Advantages and disadvantages</a:t>
            </a:r>
          </a:p>
          <a:p>
            <a:pPr marL="1389063" lvl="2" indent="-474663" eaLnBrk="1" fontAlgn="auto" hangingPunct="1">
              <a:lnSpc>
                <a:spcPct val="80000"/>
              </a:lnSpc>
              <a:spcAft>
                <a:spcPts val="0"/>
              </a:spcAft>
              <a:defRPr/>
            </a:pPr>
            <a:r>
              <a:rPr lang="en-US" altLang="en-US" sz="1400" dirty="0"/>
              <a:t>Advantage-strongest</a:t>
            </a:r>
          </a:p>
          <a:p>
            <a:pPr marL="1389063" lvl="2" indent="-474663" eaLnBrk="1" fontAlgn="auto" hangingPunct="1">
              <a:lnSpc>
                <a:spcPct val="80000"/>
              </a:lnSpc>
              <a:spcAft>
                <a:spcPts val="0"/>
              </a:spcAft>
              <a:defRPr/>
            </a:pPr>
            <a:r>
              <a:rPr lang="en-US" altLang="en-US" sz="1400" dirty="0"/>
              <a:t>Disadvantage- size of animal, bloat, recovery time, induction time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F34D6343-DA6F-939A-4A05-25B336321D7A}"/>
              </a:ext>
            </a:extLst>
          </p:cNvPr>
          <p:cNvSpPr>
            <a:spLocks noGrp="1" noChangeArrowheads="1"/>
          </p:cNvSpPr>
          <p:nvPr>
            <p:ph type="title"/>
          </p:nvPr>
        </p:nvSpPr>
        <p:spPr/>
        <p:txBody>
          <a:bodyPr/>
          <a:lstStyle/>
          <a:p>
            <a:pPr eaLnBrk="1" fontAlgn="auto" hangingPunct="1">
              <a:spcAft>
                <a:spcPts val="0"/>
              </a:spcAft>
              <a:defRPr/>
            </a:pPr>
            <a:r>
              <a:rPr lang="en-US" altLang="en-US" sz="3800"/>
              <a:t>Why we restrain</a:t>
            </a:r>
            <a:br>
              <a:rPr lang="en-US" altLang="en-US" sz="3800"/>
            </a:br>
            <a:endParaRPr lang="en-US" altLang="en-US" sz="3800"/>
          </a:p>
        </p:txBody>
      </p:sp>
      <p:sp>
        <p:nvSpPr>
          <p:cNvPr id="133123" name="Rectangle 3">
            <a:extLst>
              <a:ext uri="{FF2B5EF4-FFF2-40B4-BE49-F238E27FC236}">
                <a16:creationId xmlns:a16="http://schemas.microsoft.com/office/drawing/2014/main" id="{45E22C55-0431-3841-1096-CD8BB3BADA28}"/>
              </a:ext>
            </a:extLst>
          </p:cNvPr>
          <p:cNvSpPr>
            <a:spLocks noGrp="1" noChangeArrowheads="1"/>
          </p:cNvSpPr>
          <p:nvPr>
            <p:ph idx="1"/>
          </p:nvPr>
        </p:nvSpPr>
        <p:spPr/>
        <p:txBody>
          <a:bodyPr/>
          <a:lstStyle/>
          <a:p>
            <a:pPr eaLnBrk="1" fontAlgn="auto" hangingPunct="1">
              <a:spcAft>
                <a:spcPts val="0"/>
              </a:spcAft>
              <a:defRPr/>
            </a:pPr>
            <a:r>
              <a:rPr lang="en-US" altLang="en-US"/>
              <a:t>To prevent injury to us and animal</a:t>
            </a:r>
          </a:p>
          <a:p>
            <a:pPr eaLnBrk="1" fontAlgn="auto" hangingPunct="1">
              <a:spcAft>
                <a:spcPts val="0"/>
              </a:spcAft>
              <a:defRPr/>
            </a:pPr>
            <a:r>
              <a:rPr lang="en-US" altLang="en-US"/>
              <a:t>Decrease pain</a:t>
            </a:r>
          </a:p>
          <a:p>
            <a:pPr eaLnBrk="1" fontAlgn="auto" hangingPunct="1">
              <a:spcAft>
                <a:spcPts val="0"/>
              </a:spcAft>
              <a:defRPr/>
            </a:pPr>
            <a:r>
              <a:rPr lang="en-US" altLang="en-US"/>
              <a:t>We want to perform the tasks necessary with the least amount of pain inflicted and least amount of psychological upset (fright)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E725D36-43CD-DECC-E723-6F9564215C14}"/>
              </a:ext>
            </a:extLst>
          </p:cNvPr>
          <p:cNvSpPr>
            <a:spLocks noGrp="1" noChangeArrowheads="1"/>
          </p:cNvSpPr>
          <p:nvPr>
            <p:ph type="title"/>
          </p:nvPr>
        </p:nvSpPr>
        <p:spPr/>
        <p:txBody>
          <a:bodyPr/>
          <a:lstStyle/>
          <a:p>
            <a:pPr eaLnBrk="1" fontAlgn="auto" hangingPunct="1">
              <a:spcAft>
                <a:spcPts val="0"/>
              </a:spcAft>
              <a:defRPr/>
            </a:pPr>
            <a:r>
              <a:rPr lang="en-US" altLang="en-US"/>
              <a:t>Disease Transmission</a:t>
            </a:r>
          </a:p>
        </p:txBody>
      </p:sp>
      <p:sp>
        <p:nvSpPr>
          <p:cNvPr id="17411" name="Rectangle 3">
            <a:extLst>
              <a:ext uri="{FF2B5EF4-FFF2-40B4-BE49-F238E27FC236}">
                <a16:creationId xmlns:a16="http://schemas.microsoft.com/office/drawing/2014/main" id="{05BD9734-CAEC-2FA2-5524-36C31F678174}"/>
              </a:ext>
            </a:extLst>
          </p:cNvPr>
          <p:cNvSpPr>
            <a:spLocks noGrp="1" noChangeArrowheads="1"/>
          </p:cNvSpPr>
          <p:nvPr>
            <p:ph idx="1"/>
          </p:nvPr>
        </p:nvSpPr>
        <p:spPr>
          <a:xfrm>
            <a:off x="685800" y="2366963"/>
            <a:ext cx="7772400" cy="3871912"/>
          </a:xfrm>
        </p:spPr>
        <p:txBody>
          <a:bodyPr>
            <a:normAutofit fontScale="92500" lnSpcReduction="20000"/>
          </a:bodyPr>
          <a:lstStyle/>
          <a:p>
            <a:pPr eaLnBrk="1" fontAlgn="auto" hangingPunct="1">
              <a:lnSpc>
                <a:spcPct val="80000"/>
              </a:lnSpc>
              <a:spcAft>
                <a:spcPts val="0"/>
              </a:spcAft>
              <a:defRPr/>
            </a:pPr>
            <a:r>
              <a:rPr lang="en-US" altLang="en-US" sz="1200"/>
              <a:t>Shedding Route		How shed		Types of diseases</a:t>
            </a:r>
          </a:p>
          <a:p>
            <a:pPr eaLnBrk="1" fontAlgn="auto" hangingPunct="1">
              <a:lnSpc>
                <a:spcPct val="80000"/>
              </a:lnSpc>
              <a:spcAft>
                <a:spcPts val="0"/>
              </a:spcAft>
              <a:defRPr/>
            </a:pPr>
            <a:endParaRPr lang="en-US" altLang="en-US" sz="1200"/>
          </a:p>
          <a:p>
            <a:pPr eaLnBrk="1" fontAlgn="auto" hangingPunct="1">
              <a:lnSpc>
                <a:spcPct val="80000"/>
              </a:lnSpc>
              <a:spcAft>
                <a:spcPts val="0"/>
              </a:spcAft>
              <a:defRPr/>
            </a:pPr>
            <a:r>
              <a:rPr lang="en-US" altLang="en-US" sz="1200"/>
              <a:t>Body surface		   Pus, hair, scabs	Abscesses, ringworm, cowpox</a:t>
            </a:r>
          </a:p>
          <a:p>
            <a:pPr eaLnBrk="1" fontAlgn="auto" hangingPunct="1">
              <a:lnSpc>
                <a:spcPct val="80000"/>
              </a:lnSpc>
              <a:spcAft>
                <a:spcPts val="0"/>
              </a:spcAft>
              <a:defRPr/>
            </a:pPr>
            <a:endParaRPr lang="en-US" altLang="en-US" sz="1200"/>
          </a:p>
          <a:p>
            <a:pPr eaLnBrk="1" fontAlgn="auto" hangingPunct="1">
              <a:lnSpc>
                <a:spcPct val="80000"/>
              </a:lnSpc>
              <a:spcAft>
                <a:spcPts val="0"/>
              </a:spcAft>
              <a:defRPr/>
            </a:pPr>
            <a:r>
              <a:rPr lang="en-US" altLang="en-US" sz="1200"/>
              <a:t>Mouth			Saliva, phlegm	Foot and mouth disease, rabies Tuberculosis, 							erysipelas</a:t>
            </a:r>
          </a:p>
          <a:p>
            <a:pPr eaLnBrk="1" fontAlgn="auto" hangingPunct="1">
              <a:lnSpc>
                <a:spcPct val="80000"/>
              </a:lnSpc>
              <a:spcAft>
                <a:spcPts val="0"/>
              </a:spcAft>
              <a:defRPr/>
            </a:pPr>
            <a:endParaRPr lang="en-US" altLang="en-US" sz="1200"/>
          </a:p>
          <a:p>
            <a:pPr eaLnBrk="1" fontAlgn="auto" hangingPunct="1">
              <a:lnSpc>
                <a:spcPct val="80000"/>
              </a:lnSpc>
              <a:spcAft>
                <a:spcPts val="0"/>
              </a:spcAft>
              <a:defRPr/>
            </a:pPr>
            <a:r>
              <a:rPr lang="en-US" altLang="en-US" sz="1200"/>
              <a:t>Nose			Snot, blood		Influenza, strangles, anthrax</a:t>
            </a:r>
          </a:p>
          <a:p>
            <a:pPr eaLnBrk="1" fontAlgn="auto" hangingPunct="1">
              <a:lnSpc>
                <a:spcPct val="80000"/>
              </a:lnSpc>
              <a:spcAft>
                <a:spcPts val="0"/>
              </a:spcAft>
              <a:defRPr/>
            </a:pPr>
            <a:endParaRPr lang="en-US" altLang="en-US" sz="1200"/>
          </a:p>
          <a:p>
            <a:pPr eaLnBrk="1" fontAlgn="auto" hangingPunct="1">
              <a:lnSpc>
                <a:spcPct val="80000"/>
              </a:lnSpc>
              <a:spcAft>
                <a:spcPts val="0"/>
              </a:spcAft>
              <a:defRPr/>
            </a:pPr>
            <a:r>
              <a:rPr lang="en-US" altLang="en-US" sz="1200"/>
              <a:t>Eyes			Tears		Pink eye</a:t>
            </a:r>
          </a:p>
          <a:p>
            <a:pPr eaLnBrk="1" fontAlgn="auto" hangingPunct="1">
              <a:lnSpc>
                <a:spcPct val="80000"/>
              </a:lnSpc>
              <a:spcAft>
                <a:spcPts val="0"/>
              </a:spcAft>
              <a:defRPr/>
            </a:pPr>
            <a:endParaRPr lang="en-US" altLang="en-US" sz="1200"/>
          </a:p>
          <a:p>
            <a:pPr eaLnBrk="1" fontAlgn="auto" hangingPunct="1">
              <a:lnSpc>
                <a:spcPct val="80000"/>
              </a:lnSpc>
              <a:spcAft>
                <a:spcPts val="0"/>
              </a:spcAft>
              <a:defRPr/>
            </a:pPr>
            <a:r>
              <a:rPr lang="en-US" altLang="en-US" sz="1200"/>
              <a:t>Anus			Feces		Johne’s disease, enteritis, Septicemia</a:t>
            </a:r>
          </a:p>
          <a:p>
            <a:pPr eaLnBrk="1" fontAlgn="auto" hangingPunct="1">
              <a:lnSpc>
                <a:spcPct val="80000"/>
              </a:lnSpc>
              <a:spcAft>
                <a:spcPts val="0"/>
              </a:spcAft>
              <a:defRPr/>
            </a:pPr>
            <a:r>
              <a:rPr lang="en-US" altLang="en-US" sz="1200"/>
              <a:t>Mammary Gland		Milk		Mastitis</a:t>
            </a:r>
          </a:p>
          <a:p>
            <a:pPr eaLnBrk="1" fontAlgn="auto" hangingPunct="1">
              <a:lnSpc>
                <a:spcPct val="80000"/>
              </a:lnSpc>
              <a:spcAft>
                <a:spcPts val="0"/>
              </a:spcAft>
              <a:defRPr/>
            </a:pPr>
            <a:endParaRPr lang="en-US" altLang="en-US" sz="1200"/>
          </a:p>
          <a:p>
            <a:pPr eaLnBrk="1" fontAlgn="auto" hangingPunct="1">
              <a:lnSpc>
                <a:spcPct val="80000"/>
              </a:lnSpc>
              <a:spcAft>
                <a:spcPts val="0"/>
              </a:spcAft>
              <a:defRPr/>
            </a:pPr>
            <a:r>
              <a:rPr lang="en-US" altLang="en-US" sz="1200"/>
              <a:t>Urinary and Repro tracts	Urine, semen, egg	Leptosporosis, pullorum</a:t>
            </a:r>
          </a:p>
          <a:p>
            <a:pPr eaLnBrk="1" fontAlgn="auto" hangingPunct="1">
              <a:lnSpc>
                <a:spcPct val="80000"/>
              </a:lnSpc>
              <a:spcAft>
                <a:spcPts val="0"/>
              </a:spcAft>
              <a:defRPr/>
            </a:pPr>
            <a:endParaRPr lang="en-US" altLang="en-US" sz="1200"/>
          </a:p>
          <a:p>
            <a:pPr eaLnBrk="1" fontAlgn="auto" hangingPunct="1">
              <a:lnSpc>
                <a:spcPct val="80000"/>
              </a:lnSpc>
              <a:spcAft>
                <a:spcPts val="0"/>
              </a:spcAft>
              <a:defRPr/>
            </a:pPr>
            <a:r>
              <a:rPr lang="en-US" altLang="en-US" sz="1200"/>
              <a:t>Wounds			Blood		Q-fever</a:t>
            </a:r>
            <a:endParaRPr lang="en-US" altLang="en-US" sz="12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D2FF03D-4D26-5EE1-A704-89471AC3F088}"/>
              </a:ext>
            </a:extLst>
          </p:cNvPr>
          <p:cNvSpPr>
            <a:spLocks noGrp="1" noChangeArrowheads="1"/>
          </p:cNvSpPr>
          <p:nvPr>
            <p:ph type="title"/>
          </p:nvPr>
        </p:nvSpPr>
        <p:spPr/>
        <p:txBody>
          <a:bodyPr>
            <a:normAutofit fontScale="90000"/>
          </a:bodyPr>
          <a:lstStyle/>
          <a:p>
            <a:pPr eaLnBrk="1" fontAlgn="auto" hangingPunct="1">
              <a:spcAft>
                <a:spcPts val="0"/>
              </a:spcAft>
              <a:defRPr/>
            </a:pPr>
            <a:r>
              <a:rPr lang="en-US" altLang="en-US" sz="3800"/>
              <a:t>Questions to consider when choosing type of restraint</a:t>
            </a:r>
            <a:br>
              <a:rPr lang="en-US" altLang="en-US" sz="3800"/>
            </a:br>
            <a:endParaRPr lang="en-US" altLang="en-US" sz="3800"/>
          </a:p>
        </p:txBody>
      </p:sp>
      <p:sp>
        <p:nvSpPr>
          <p:cNvPr id="134147" name="Rectangle 3">
            <a:extLst>
              <a:ext uri="{FF2B5EF4-FFF2-40B4-BE49-F238E27FC236}">
                <a16:creationId xmlns:a16="http://schemas.microsoft.com/office/drawing/2014/main" id="{5E3CC8FE-FB32-C6A4-1F4F-2DB8BFE2D715}"/>
              </a:ext>
            </a:extLst>
          </p:cNvPr>
          <p:cNvSpPr>
            <a:spLocks noGrp="1" noChangeArrowheads="1"/>
          </p:cNvSpPr>
          <p:nvPr>
            <p:ph idx="1"/>
          </p:nvPr>
        </p:nvSpPr>
        <p:spPr/>
        <p:txBody>
          <a:bodyPr/>
          <a:lstStyle/>
          <a:p>
            <a:pPr eaLnBrk="1" fontAlgn="auto" hangingPunct="1">
              <a:spcAft>
                <a:spcPts val="0"/>
              </a:spcAft>
              <a:defRPr/>
            </a:pPr>
            <a:r>
              <a:rPr lang="en-US" altLang="en-US"/>
              <a:t>Will the restraint method minimize the danger to the handler?</a:t>
            </a:r>
          </a:p>
          <a:p>
            <a:pPr eaLnBrk="1" fontAlgn="auto" hangingPunct="1">
              <a:spcAft>
                <a:spcPts val="0"/>
              </a:spcAft>
              <a:defRPr/>
            </a:pPr>
            <a:r>
              <a:rPr lang="en-US" altLang="en-US"/>
              <a:t>Will the restraint method minimize the danger to the animal?</a:t>
            </a:r>
          </a:p>
          <a:p>
            <a:pPr eaLnBrk="1" fontAlgn="auto" hangingPunct="1">
              <a:spcAft>
                <a:spcPts val="0"/>
              </a:spcAft>
              <a:defRPr/>
            </a:pPr>
            <a:r>
              <a:rPr lang="en-US" altLang="en-US"/>
              <a:t>Will the method cause unnecessary pain or fright?</a:t>
            </a:r>
          </a:p>
          <a:p>
            <a:pPr eaLnBrk="1" fontAlgn="auto" hangingPunct="1">
              <a:spcAft>
                <a:spcPts val="0"/>
              </a:spcAft>
              <a:defRPr/>
            </a:pPr>
            <a:r>
              <a:rPr lang="en-US" altLang="en-US"/>
              <a:t>Will the retrain method allow the management technique to be completed as necessary?</a:t>
            </a:r>
          </a:p>
          <a:p>
            <a:pPr eaLnBrk="1" fontAlgn="auto" hangingPunct="1">
              <a:spcAft>
                <a:spcPts val="0"/>
              </a:spcAft>
              <a:defRPr/>
            </a:pPr>
            <a:endParaRPr lang="en-US"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C57FB3F4-D500-8B44-560C-A7302AB12E0E}"/>
              </a:ext>
            </a:extLst>
          </p:cNvPr>
          <p:cNvSpPr>
            <a:spLocks noGrp="1" noChangeArrowheads="1"/>
          </p:cNvSpPr>
          <p:nvPr>
            <p:ph type="title"/>
          </p:nvPr>
        </p:nvSpPr>
        <p:spPr/>
        <p:txBody>
          <a:bodyPr/>
          <a:lstStyle/>
          <a:p>
            <a:pPr eaLnBrk="1" fontAlgn="auto" hangingPunct="1">
              <a:spcAft>
                <a:spcPts val="0"/>
              </a:spcAft>
              <a:defRPr/>
            </a:pPr>
            <a:r>
              <a:rPr lang="en-US" altLang="en-US" sz="3800"/>
              <a:t>Cattle restraint:</a:t>
            </a:r>
            <a:br>
              <a:rPr lang="en-US" altLang="en-US" sz="3800"/>
            </a:br>
            <a:endParaRPr lang="en-US" altLang="en-US" sz="3800"/>
          </a:p>
        </p:txBody>
      </p:sp>
      <p:sp>
        <p:nvSpPr>
          <p:cNvPr id="135171" name="Rectangle 3">
            <a:extLst>
              <a:ext uri="{FF2B5EF4-FFF2-40B4-BE49-F238E27FC236}">
                <a16:creationId xmlns:a16="http://schemas.microsoft.com/office/drawing/2014/main" id="{1C551328-9FDC-A35E-58F5-B71EB8BBEFD2}"/>
              </a:ext>
            </a:extLst>
          </p:cNvPr>
          <p:cNvSpPr>
            <a:spLocks noGrp="1" noChangeArrowheads="1"/>
          </p:cNvSpPr>
          <p:nvPr>
            <p:ph idx="1"/>
          </p:nvPr>
        </p:nvSpPr>
        <p:spPr/>
        <p:txBody>
          <a:bodyPr>
            <a:normAutofit fontScale="85000" lnSpcReduction="20000"/>
          </a:bodyPr>
          <a:lstStyle/>
          <a:p>
            <a:pPr eaLnBrk="1" fontAlgn="auto" hangingPunct="1">
              <a:spcAft>
                <a:spcPts val="0"/>
              </a:spcAft>
              <a:defRPr/>
            </a:pPr>
            <a:r>
              <a:rPr lang="en-US" altLang="en-US" sz="2400"/>
              <a:t>Important</a:t>
            </a:r>
          </a:p>
          <a:p>
            <a:pPr eaLnBrk="1" fontAlgn="auto" hangingPunct="1">
              <a:spcAft>
                <a:spcPts val="0"/>
              </a:spcAft>
              <a:defRPr/>
            </a:pPr>
            <a:r>
              <a:rPr lang="en-US" altLang="en-US" sz="2400"/>
              <a:t>Know the mechanics of the restraint method so that you have them well practiced and you don’t have to stop and think what the next step is.</a:t>
            </a:r>
          </a:p>
          <a:p>
            <a:pPr eaLnBrk="1" fontAlgn="auto" hangingPunct="1">
              <a:spcAft>
                <a:spcPts val="0"/>
              </a:spcAft>
              <a:defRPr/>
            </a:pPr>
            <a:r>
              <a:rPr lang="en-US" altLang="en-US" sz="2400"/>
              <a:t>Study and understand the behavior so can anticipate next step- in tie stall will pull head back and over to side-Anticipate</a:t>
            </a:r>
          </a:p>
          <a:p>
            <a:pPr eaLnBrk="1" fontAlgn="auto" hangingPunct="1">
              <a:spcAft>
                <a:spcPts val="0"/>
              </a:spcAft>
              <a:defRPr/>
            </a:pPr>
            <a:r>
              <a:rPr lang="en-US" altLang="en-US" sz="2400"/>
              <a:t>have strong, appropriate sized, well-cared-for equipment that you thoroughly understand how to use.</a:t>
            </a:r>
          </a:p>
          <a:p>
            <a:pPr eaLnBrk="1" fontAlgn="auto" hangingPunct="1">
              <a:spcAft>
                <a:spcPts val="0"/>
              </a:spcAft>
              <a:defRPr/>
            </a:pPr>
            <a:endParaRPr lang="en-US" altLang="en-US" sz="24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61999F5C-B8B4-B984-73C4-5857850EB7FE}"/>
              </a:ext>
            </a:extLst>
          </p:cNvPr>
          <p:cNvSpPr>
            <a:spLocks noGrp="1" noChangeArrowheads="1"/>
          </p:cNvSpPr>
          <p:nvPr>
            <p:ph type="title"/>
          </p:nvPr>
        </p:nvSpPr>
        <p:spPr/>
        <p:txBody>
          <a:bodyPr/>
          <a:lstStyle/>
          <a:p>
            <a:pPr eaLnBrk="1" fontAlgn="auto" hangingPunct="1">
              <a:spcAft>
                <a:spcPts val="0"/>
              </a:spcAft>
              <a:defRPr/>
            </a:pPr>
            <a:r>
              <a:rPr lang="en-US" altLang="en-US"/>
              <a:t>Working Chute-</a:t>
            </a:r>
          </a:p>
        </p:txBody>
      </p:sp>
      <p:sp>
        <p:nvSpPr>
          <p:cNvPr id="136195" name="Rectangle 3">
            <a:extLst>
              <a:ext uri="{FF2B5EF4-FFF2-40B4-BE49-F238E27FC236}">
                <a16:creationId xmlns:a16="http://schemas.microsoft.com/office/drawing/2014/main" id="{4B60CF4F-8E09-8D08-1965-58F07CBE7902}"/>
              </a:ext>
            </a:extLst>
          </p:cNvPr>
          <p:cNvSpPr>
            <a:spLocks noGrp="1" noChangeArrowheads="1"/>
          </p:cNvSpPr>
          <p:nvPr>
            <p:ph idx="1"/>
          </p:nvPr>
        </p:nvSpPr>
        <p:spPr/>
        <p:txBody>
          <a:bodyPr/>
          <a:lstStyle/>
          <a:p>
            <a:pPr eaLnBrk="1" fontAlgn="auto" hangingPunct="1">
              <a:spcAft>
                <a:spcPts val="0"/>
              </a:spcAft>
              <a:defRPr/>
            </a:pPr>
            <a:r>
              <a:rPr lang="en-US" altLang="en-US"/>
              <a:t>Usually V-Shaped, funnel shaped- move slowly into working alley- remember the flight response will be as you move toward back and side the cow will move forward.  If you move toward front, will move backwards.</a:t>
            </a:r>
          </a:p>
          <a:p>
            <a:pPr eaLnBrk="1" fontAlgn="auto" hangingPunct="1">
              <a:spcAft>
                <a:spcPts val="0"/>
              </a:spcAft>
              <a:defRPr/>
            </a:pPr>
            <a:r>
              <a:rPr lang="en-US" altLang="en-US"/>
              <a:t>WARNING- Don’t get squeezed or stepped 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0CD0C704-4807-9A35-136F-B0C69B77C468}"/>
              </a:ext>
            </a:extLst>
          </p:cNvPr>
          <p:cNvSpPr>
            <a:spLocks noGrp="1" noChangeArrowheads="1"/>
          </p:cNvSpPr>
          <p:nvPr>
            <p:ph type="title"/>
          </p:nvPr>
        </p:nvSpPr>
        <p:spPr/>
        <p:txBody>
          <a:bodyPr/>
          <a:lstStyle/>
          <a:p>
            <a:pPr eaLnBrk="1" fontAlgn="auto" hangingPunct="1">
              <a:spcAft>
                <a:spcPts val="0"/>
              </a:spcAft>
              <a:defRPr/>
            </a:pPr>
            <a:r>
              <a:rPr lang="en-US" altLang="en-US" sz="3800"/>
              <a:t>Squeeze Chute</a:t>
            </a:r>
            <a:br>
              <a:rPr lang="en-US" altLang="en-US" sz="3800"/>
            </a:br>
            <a:endParaRPr lang="en-US" altLang="en-US" sz="3800"/>
          </a:p>
        </p:txBody>
      </p:sp>
      <p:sp>
        <p:nvSpPr>
          <p:cNvPr id="137219" name="Rectangle 3">
            <a:extLst>
              <a:ext uri="{FF2B5EF4-FFF2-40B4-BE49-F238E27FC236}">
                <a16:creationId xmlns:a16="http://schemas.microsoft.com/office/drawing/2014/main" id="{85496EA6-9320-15A9-5EE9-1CAA88C6EE28}"/>
              </a:ext>
            </a:extLst>
          </p:cNvPr>
          <p:cNvSpPr>
            <a:spLocks noGrp="1" noChangeArrowheads="1"/>
          </p:cNvSpPr>
          <p:nvPr>
            <p:ph idx="1"/>
          </p:nvPr>
        </p:nvSpPr>
        <p:spPr/>
        <p:txBody>
          <a:bodyPr/>
          <a:lstStyle/>
          <a:p>
            <a:pPr eaLnBrk="1" fontAlgn="auto" hangingPunct="1">
              <a:spcAft>
                <a:spcPts val="0"/>
              </a:spcAft>
              <a:defRPr/>
            </a:pPr>
            <a:r>
              <a:rPr lang="en-US" altLang="en-US"/>
              <a:t>Need to adjust head gate so it is the right height for the animal you are using.-don’t want choking</a:t>
            </a:r>
          </a:p>
          <a:p>
            <a:pPr eaLnBrk="1" fontAlgn="auto" hangingPunct="1">
              <a:spcAft>
                <a:spcPts val="0"/>
              </a:spcAft>
              <a:defRPr/>
            </a:pPr>
            <a:endParaRPr lang="en-US" altLang="en-US"/>
          </a:p>
        </p:txBody>
      </p:sp>
      <p:pic>
        <p:nvPicPr>
          <p:cNvPr id="104452" name="Picture 4">
            <a:extLst>
              <a:ext uri="{FF2B5EF4-FFF2-40B4-BE49-F238E27FC236}">
                <a16:creationId xmlns:a16="http://schemas.microsoft.com/office/drawing/2014/main" id="{64F4AE9E-FF47-0B05-D8C4-43E8652F8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67025"/>
            <a:ext cx="35814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A57392D7-24FC-B260-AD34-A4A3D0454DDA}"/>
              </a:ext>
            </a:extLst>
          </p:cNvPr>
          <p:cNvSpPr>
            <a:spLocks noGrp="1" noChangeArrowheads="1"/>
          </p:cNvSpPr>
          <p:nvPr>
            <p:ph type="title"/>
          </p:nvPr>
        </p:nvSpPr>
        <p:spPr/>
        <p:txBody>
          <a:bodyPr/>
          <a:lstStyle/>
          <a:p>
            <a:pPr eaLnBrk="1" fontAlgn="auto" hangingPunct="1">
              <a:spcAft>
                <a:spcPts val="0"/>
              </a:spcAft>
              <a:defRPr/>
            </a:pPr>
            <a:r>
              <a:rPr lang="en-US" altLang="en-US" sz="3800"/>
              <a:t>Tilt Tables</a:t>
            </a:r>
            <a:br>
              <a:rPr lang="en-US" altLang="en-US" sz="3800"/>
            </a:br>
            <a:endParaRPr lang="en-US" altLang="en-US" sz="3800"/>
          </a:p>
        </p:txBody>
      </p:sp>
      <p:sp>
        <p:nvSpPr>
          <p:cNvPr id="138243" name="Rectangle 3">
            <a:extLst>
              <a:ext uri="{FF2B5EF4-FFF2-40B4-BE49-F238E27FC236}">
                <a16:creationId xmlns:a16="http://schemas.microsoft.com/office/drawing/2014/main" id="{83CB29FD-14DC-E9B8-AAD5-E9BBC3271869}"/>
              </a:ext>
            </a:extLst>
          </p:cNvPr>
          <p:cNvSpPr>
            <a:spLocks noGrp="1" noChangeArrowheads="1"/>
          </p:cNvSpPr>
          <p:nvPr>
            <p:ph idx="1"/>
          </p:nvPr>
        </p:nvSpPr>
        <p:spPr/>
        <p:txBody>
          <a:bodyPr/>
          <a:lstStyle/>
          <a:p>
            <a:pPr eaLnBrk="1" fontAlgn="auto" hangingPunct="1">
              <a:spcAft>
                <a:spcPts val="0"/>
              </a:spcAft>
              <a:defRPr/>
            </a:pPr>
            <a:r>
              <a:rPr lang="en-US" altLang="en-US"/>
              <a:t>Halter and lead animal into position next to the vertical tilt table.</a:t>
            </a:r>
          </a:p>
          <a:p>
            <a:pPr eaLnBrk="1" fontAlgn="auto" hangingPunct="1">
              <a:spcAft>
                <a:spcPts val="0"/>
              </a:spcAft>
              <a:defRPr/>
            </a:pPr>
            <a:r>
              <a:rPr lang="en-US" altLang="en-US"/>
              <a:t>Restrain head when animal parallel to the table</a:t>
            </a:r>
          </a:p>
          <a:p>
            <a:pPr eaLnBrk="1" fontAlgn="auto" hangingPunct="1">
              <a:spcAft>
                <a:spcPts val="0"/>
              </a:spcAft>
              <a:defRPr/>
            </a:pPr>
            <a:r>
              <a:rPr lang="en-US" altLang="en-US"/>
              <a:t>Restrain animal’s midsection and rear end using canvas</a:t>
            </a:r>
          </a:p>
          <a:p>
            <a:pPr eaLnBrk="1" fontAlgn="auto" hangingPunct="1">
              <a:spcAft>
                <a:spcPts val="0"/>
              </a:spcAft>
              <a:defRPr/>
            </a:pPr>
            <a:r>
              <a:rPr lang="en-US" altLang="en-US"/>
              <a:t>Tilt the table using levers and gears</a:t>
            </a:r>
          </a:p>
          <a:p>
            <a:pPr eaLnBrk="1" fontAlgn="auto" hangingPunct="1">
              <a:spcAft>
                <a:spcPts val="0"/>
              </a:spcAft>
              <a:defRPr/>
            </a:pPr>
            <a:r>
              <a:rPr lang="en-US" altLang="en-US"/>
              <a:t>Restrain each leg with padding as necessary</a:t>
            </a:r>
          </a:p>
          <a:p>
            <a:pPr eaLnBrk="1" fontAlgn="auto" hangingPunct="1">
              <a:spcAft>
                <a:spcPts val="0"/>
              </a:spcAft>
              <a:defRPr/>
            </a:pPr>
            <a:endParaRPr lang="en-US"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BF978A02-B03E-3325-1823-359E5924A490}"/>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06499" name="Picture 4">
            <a:extLst>
              <a:ext uri="{FF2B5EF4-FFF2-40B4-BE49-F238E27FC236}">
                <a16:creationId xmlns:a16="http://schemas.microsoft.com/office/drawing/2014/main" id="{E437CF5E-CC9F-B920-0A73-1E158E1B89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2598738"/>
            <a:ext cx="4800600" cy="3040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FC5E3D9D-619C-017B-A553-07031AF1FAE8}"/>
              </a:ext>
            </a:extLst>
          </p:cNvPr>
          <p:cNvSpPr>
            <a:spLocks noGrp="1" noChangeArrowheads="1"/>
          </p:cNvSpPr>
          <p:nvPr>
            <p:ph type="title"/>
          </p:nvPr>
        </p:nvSpPr>
        <p:spPr/>
        <p:txBody>
          <a:bodyPr/>
          <a:lstStyle/>
          <a:p>
            <a:pPr eaLnBrk="1" fontAlgn="auto" hangingPunct="1">
              <a:spcAft>
                <a:spcPts val="0"/>
              </a:spcAft>
              <a:defRPr/>
            </a:pPr>
            <a:r>
              <a:rPr lang="en-US" altLang="en-US" sz="3800"/>
              <a:t>Casting- Half-Hitch Method</a:t>
            </a:r>
            <a:br>
              <a:rPr lang="en-US" altLang="en-US" sz="3800"/>
            </a:br>
            <a:endParaRPr lang="en-US" altLang="en-US" sz="3800"/>
          </a:p>
        </p:txBody>
      </p:sp>
      <p:sp>
        <p:nvSpPr>
          <p:cNvPr id="140291" name="Rectangle 3">
            <a:extLst>
              <a:ext uri="{FF2B5EF4-FFF2-40B4-BE49-F238E27FC236}">
                <a16:creationId xmlns:a16="http://schemas.microsoft.com/office/drawing/2014/main" id="{1A499394-39CB-7651-97A2-D791B37331EF}"/>
              </a:ext>
            </a:extLst>
          </p:cNvPr>
          <p:cNvSpPr>
            <a:spLocks noGrp="1" noChangeArrowheads="1"/>
          </p:cNvSpPr>
          <p:nvPr>
            <p:ph idx="1"/>
          </p:nvPr>
        </p:nvSpPr>
        <p:spPr/>
        <p:txBody>
          <a:bodyPr>
            <a:normAutofit fontScale="92500" lnSpcReduction="20000"/>
          </a:bodyPr>
          <a:lstStyle/>
          <a:p>
            <a:pPr eaLnBrk="1" fontAlgn="auto" hangingPunct="1">
              <a:lnSpc>
                <a:spcPct val="80000"/>
              </a:lnSpc>
              <a:spcAft>
                <a:spcPts val="0"/>
              </a:spcAft>
              <a:defRPr/>
            </a:pPr>
            <a:r>
              <a:rPr lang="en-US" altLang="en-US" sz="1600"/>
              <a:t>Halter the animal and lead it to the lay-down area</a:t>
            </a:r>
          </a:p>
          <a:p>
            <a:pPr eaLnBrk="1" fontAlgn="auto" hangingPunct="1">
              <a:lnSpc>
                <a:spcPct val="80000"/>
              </a:lnSpc>
              <a:spcAft>
                <a:spcPts val="0"/>
              </a:spcAft>
              <a:defRPr/>
            </a:pPr>
            <a:r>
              <a:rPr lang="en-US" altLang="en-US" sz="1600"/>
              <a:t>Secure the lead rope to the post 12 to 18” from the ground</a:t>
            </a:r>
          </a:p>
          <a:p>
            <a:pPr eaLnBrk="1" fontAlgn="auto" hangingPunct="1">
              <a:lnSpc>
                <a:spcPct val="80000"/>
              </a:lnSpc>
              <a:spcAft>
                <a:spcPts val="0"/>
              </a:spcAft>
              <a:defRPr/>
            </a:pPr>
            <a:r>
              <a:rPr lang="en-US" altLang="en-US" sz="1600"/>
              <a:t>Tie the end of casting rope 35-40 foot rope loosely around the animal-using the bowline knot to form the loop-Don’t want any choking-6” below the ridge of the spine to one side or the other</a:t>
            </a:r>
          </a:p>
          <a:p>
            <a:pPr eaLnBrk="1" fontAlgn="auto" hangingPunct="1">
              <a:lnSpc>
                <a:spcPct val="80000"/>
              </a:lnSpc>
              <a:spcAft>
                <a:spcPts val="0"/>
              </a:spcAft>
              <a:defRPr/>
            </a:pPr>
            <a:r>
              <a:rPr lang="en-US" altLang="en-US" sz="1600"/>
              <a:t>Place a wrap of rope immediately behind the animal’s forelegs. And then reach under and form a half hitch about 12 inches behind the bowline knot.</a:t>
            </a:r>
          </a:p>
          <a:p>
            <a:pPr eaLnBrk="1" fontAlgn="auto" hangingPunct="1">
              <a:lnSpc>
                <a:spcPct val="80000"/>
              </a:lnSpc>
              <a:spcAft>
                <a:spcPts val="0"/>
              </a:spcAft>
              <a:defRPr/>
            </a:pPr>
            <a:r>
              <a:rPr lang="en-US" altLang="en-US" sz="1600"/>
              <a:t>Wrap a second wrap of rope in the flank area just in front of the udder if it is a cow, by repeating step 4</a:t>
            </a:r>
          </a:p>
          <a:p>
            <a:pPr eaLnBrk="1" fontAlgn="auto" hangingPunct="1">
              <a:lnSpc>
                <a:spcPct val="80000"/>
              </a:lnSpc>
              <a:spcAft>
                <a:spcPts val="0"/>
              </a:spcAft>
              <a:defRPr/>
            </a:pPr>
            <a:r>
              <a:rPr lang="en-US" altLang="en-US" sz="1600"/>
              <a:t>Begin pulling on the working end of the casting rope.  As pressure is exerted on the nerves and muscles the animal will lie down.  Keep pressure on the rope and have an assistant tie the animal’s legs before beginning the management procedure.</a:t>
            </a:r>
          </a:p>
          <a:p>
            <a:pPr eaLnBrk="1" fontAlgn="auto" hangingPunct="1">
              <a:lnSpc>
                <a:spcPct val="80000"/>
              </a:lnSpc>
              <a:spcAft>
                <a:spcPts val="0"/>
              </a:spcAft>
              <a:defRPr/>
            </a:pPr>
            <a:r>
              <a:rPr lang="en-US" altLang="en-US" sz="1600"/>
              <a:t>Constant steady pull should be maintained on the working end of the casting rope.</a:t>
            </a:r>
          </a:p>
          <a:p>
            <a:pPr eaLnBrk="1" fontAlgn="auto" hangingPunct="1">
              <a:lnSpc>
                <a:spcPct val="80000"/>
              </a:lnSpc>
              <a:spcAft>
                <a:spcPts val="0"/>
              </a:spcAft>
              <a:defRPr/>
            </a:pPr>
            <a:r>
              <a:rPr lang="en-US" altLang="en-US" sz="1600"/>
              <a:t>After technique has been completed release the legs, loosen the casting rope and allow the animal to regain its feet. – Release the halter also.</a:t>
            </a:r>
          </a:p>
          <a:p>
            <a:pPr eaLnBrk="1" fontAlgn="auto" hangingPunct="1">
              <a:lnSpc>
                <a:spcPct val="80000"/>
              </a:lnSpc>
              <a:spcAft>
                <a:spcPts val="0"/>
              </a:spcAft>
              <a:defRPr/>
            </a:pPr>
            <a:endParaRPr lang="en-US" altLang="en-US" sz="16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3006D9E9-D183-4D10-D35D-9C89B91DCF78}"/>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141315" name="Rectangle 3">
            <a:extLst>
              <a:ext uri="{FF2B5EF4-FFF2-40B4-BE49-F238E27FC236}">
                <a16:creationId xmlns:a16="http://schemas.microsoft.com/office/drawing/2014/main" id="{77443C61-1575-DC25-F88E-936E482477F2}"/>
              </a:ext>
            </a:extLst>
          </p:cNvPr>
          <p:cNvSpPr>
            <a:spLocks noGrp="1" noChangeArrowheads="1"/>
          </p:cNvSpPr>
          <p:nvPr>
            <p:ph idx="1"/>
          </p:nvPr>
        </p:nvSpPr>
        <p:spPr/>
        <p:txBody>
          <a:bodyPr/>
          <a:lstStyle/>
          <a:p>
            <a:pPr eaLnBrk="1" fontAlgn="auto" hangingPunct="1">
              <a:lnSpc>
                <a:spcPct val="90000"/>
              </a:lnSpc>
              <a:spcAft>
                <a:spcPts val="0"/>
              </a:spcAft>
              <a:defRPr/>
            </a:pPr>
            <a:r>
              <a:rPr lang="en-US" altLang="en-US" i="1"/>
              <a:t>Step-by-Step Procedure</a:t>
            </a:r>
            <a:endParaRPr lang="en-US" altLang="en-US"/>
          </a:p>
          <a:p>
            <a:pPr eaLnBrk="1" fontAlgn="auto" hangingPunct="1">
              <a:lnSpc>
                <a:spcPct val="90000"/>
              </a:lnSpc>
              <a:spcAft>
                <a:spcPts val="0"/>
              </a:spcAft>
              <a:defRPr/>
            </a:pPr>
            <a:r>
              <a:rPr lang="en-US" altLang="en-US"/>
              <a:t>1. Halter the animal and lead it to the lay-down area. Secure the lead rope to a post or ring approx­imately 12" to 18" from the ground.</a:t>
            </a:r>
          </a:p>
          <a:p>
            <a:pPr eaLnBrk="1" fontAlgn="auto" hangingPunct="1">
              <a:lnSpc>
                <a:spcPct val="90000"/>
              </a:lnSpc>
              <a:spcAft>
                <a:spcPts val="0"/>
              </a:spcAft>
              <a:defRPr/>
            </a:pPr>
            <a:r>
              <a:rPr lang="en-US" altLang="en-US"/>
              <a:t>2. Tie the end of a 35- to 40-foot, </a:t>
            </a:r>
            <a:r>
              <a:rPr lang="en-US" altLang="en-US" i="1"/>
              <a:t>"A- </a:t>
            </a:r>
            <a:r>
              <a:rPr lang="en-US" altLang="en-US"/>
              <a:t>to K-inrh, three-strand, loose-weave cotton rope loosely around the animal's neck, using a bowline knot to form the loop. Position the knot approximately 6 inches below the ridge of the spine to one side or the other.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D40A24E4-E4AF-8584-0072-6B2B5EFAA21E}"/>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09571" name="Picture 4">
            <a:extLst>
              <a:ext uri="{FF2B5EF4-FFF2-40B4-BE49-F238E27FC236}">
                <a16:creationId xmlns:a16="http://schemas.microsoft.com/office/drawing/2014/main" id="{96E06A10-1D1E-1389-1F45-BB7406C0D8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2101850"/>
            <a:ext cx="4572000" cy="320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766541F6-6E34-B240-4E42-907036AFE16C}"/>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143363" name="Rectangle 3">
            <a:extLst>
              <a:ext uri="{FF2B5EF4-FFF2-40B4-BE49-F238E27FC236}">
                <a16:creationId xmlns:a16="http://schemas.microsoft.com/office/drawing/2014/main" id="{EFDE12A4-B90A-D963-9C83-D69A39955B36}"/>
              </a:ext>
            </a:extLst>
          </p:cNvPr>
          <p:cNvSpPr>
            <a:spLocks noGrp="1" noChangeArrowheads="1"/>
          </p:cNvSpPr>
          <p:nvPr>
            <p:ph idx="1"/>
          </p:nvPr>
        </p:nvSpPr>
        <p:spPr/>
        <p:txBody>
          <a:bodyPr>
            <a:normAutofit fontScale="85000" lnSpcReduction="10000"/>
          </a:bodyPr>
          <a:lstStyle/>
          <a:p>
            <a:pPr eaLnBrk="1" fontAlgn="auto" hangingPunct="1">
              <a:spcAft>
                <a:spcPts val="0"/>
              </a:spcAft>
              <a:defRPr/>
            </a:pPr>
            <a:r>
              <a:rPr lang="en-US" altLang="en-US" sz="2400"/>
              <a:t>3. Place a wrap of rope immediately behind the animal's forelegs. Form this wrap by dropping the whole coil of the rope over the animal's back to the side opposite the bowline knot. Reach under the animal (carefully, to avoid being kicked), grasp the rope, and bring it out from under its body. </a:t>
            </a:r>
            <a:r>
              <a:rPr lang="en-US" altLang="en-US" sz="2400" i="1"/>
              <a:t>Note: </a:t>
            </a:r>
            <a:r>
              <a:rPr lang="en-US" altLang="en-US" sz="2400"/>
              <a:t>the use of a show stick here is helpful. Run the working end of the rope under the itaud-ing part connected to the bowline knot. This will form a half hitch about 12 inches behind the bow­line knot.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489" name="Rectangle 20488">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5" name="Picture 20484" descr="Orangutan crossing its arms">
            <a:extLst>
              <a:ext uri="{FF2B5EF4-FFF2-40B4-BE49-F238E27FC236}">
                <a16:creationId xmlns:a16="http://schemas.microsoft.com/office/drawing/2014/main" id="{66791E52-58AF-6B8E-04EF-CB3795FC9AE9}"/>
              </a:ext>
            </a:extLst>
          </p:cNvPr>
          <p:cNvPicPr>
            <a:picLocks noChangeAspect="1"/>
          </p:cNvPicPr>
          <p:nvPr/>
        </p:nvPicPr>
        <p:blipFill rotWithShape="1">
          <a:blip r:embed="rId2"/>
          <a:srcRect l="33024" r="34735"/>
          <a:stretch/>
        </p:blipFill>
        <p:spPr>
          <a:xfrm>
            <a:off x="20" y="10"/>
            <a:ext cx="3018550" cy="6857990"/>
          </a:xfrm>
          <a:prstGeom prst="rect">
            <a:avLst/>
          </a:prstGeom>
        </p:spPr>
      </p:pic>
      <p:sp>
        <p:nvSpPr>
          <p:cNvPr id="20491" name="Rectangle 20490">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8570" y="-2"/>
            <a:ext cx="60985"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3" name="Picture 20492">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482" name="Rectangle 2">
            <a:extLst>
              <a:ext uri="{FF2B5EF4-FFF2-40B4-BE49-F238E27FC236}">
                <a16:creationId xmlns:a16="http://schemas.microsoft.com/office/drawing/2014/main" id="{FEA3FED4-5280-2FEB-FA62-9BE5798A4DE6}"/>
              </a:ext>
            </a:extLst>
          </p:cNvPr>
          <p:cNvSpPr>
            <a:spLocks noGrp="1" noChangeArrowheads="1"/>
          </p:cNvSpPr>
          <p:nvPr>
            <p:ph type="title"/>
          </p:nvPr>
        </p:nvSpPr>
        <p:spPr>
          <a:xfrm>
            <a:off x="3348787" y="618517"/>
            <a:ext cx="5004665" cy="1596177"/>
          </a:xfrm>
        </p:spPr>
        <p:txBody>
          <a:bodyPr>
            <a:normAutofit/>
          </a:bodyPr>
          <a:lstStyle/>
          <a:p>
            <a:pPr eaLnBrk="1" fontAlgn="auto" hangingPunct="1">
              <a:spcAft>
                <a:spcPts val="0"/>
              </a:spcAft>
              <a:defRPr/>
            </a:pPr>
            <a:r>
              <a:rPr lang="en-US" altLang="en-US"/>
              <a:t>Specificity and  our friends</a:t>
            </a:r>
          </a:p>
        </p:txBody>
      </p:sp>
      <p:sp>
        <p:nvSpPr>
          <p:cNvPr id="20483" name="Rectangle 3">
            <a:extLst>
              <a:ext uri="{FF2B5EF4-FFF2-40B4-BE49-F238E27FC236}">
                <a16:creationId xmlns:a16="http://schemas.microsoft.com/office/drawing/2014/main" id="{CD360B12-3D37-3D22-C7DD-801B7C646AF9}"/>
              </a:ext>
            </a:extLst>
          </p:cNvPr>
          <p:cNvSpPr>
            <a:spLocks noGrp="1" noChangeArrowheads="1"/>
          </p:cNvSpPr>
          <p:nvPr>
            <p:ph idx="1"/>
          </p:nvPr>
        </p:nvSpPr>
        <p:spPr>
          <a:xfrm>
            <a:off x="3348786" y="2367092"/>
            <a:ext cx="5004665" cy="3424107"/>
          </a:xfrm>
        </p:spPr>
        <p:txBody>
          <a:bodyPr>
            <a:normAutofit/>
          </a:bodyPr>
          <a:lstStyle/>
          <a:p>
            <a:pPr marL="609600" indent="-609600" eaLnBrk="1" fontAlgn="auto" hangingPunct="1">
              <a:lnSpc>
                <a:spcPct val="110000"/>
              </a:lnSpc>
              <a:spcAft>
                <a:spcPts val="0"/>
              </a:spcAft>
              <a:defRPr/>
            </a:pPr>
            <a:r>
              <a:rPr lang="en-US" altLang="en-US"/>
              <a:t>Most organisms like specific tissue</a:t>
            </a:r>
          </a:p>
          <a:p>
            <a:pPr marL="990600" lvl="1" indent="-533400" eaLnBrk="1" fontAlgn="auto" hangingPunct="1">
              <a:lnSpc>
                <a:spcPct val="110000"/>
              </a:lnSpc>
              <a:spcAft>
                <a:spcPts val="0"/>
              </a:spcAft>
              <a:defRPr/>
            </a:pPr>
            <a:r>
              <a:rPr lang="en-US" altLang="en-US"/>
              <a:t>Eg. Rabies likes ??</a:t>
            </a:r>
          </a:p>
          <a:p>
            <a:pPr marL="990600" lvl="1" indent="-533400" eaLnBrk="1" fontAlgn="auto" hangingPunct="1">
              <a:lnSpc>
                <a:spcPct val="110000"/>
              </a:lnSpc>
              <a:spcAft>
                <a:spcPts val="0"/>
              </a:spcAft>
              <a:defRPr/>
            </a:pPr>
            <a:r>
              <a:rPr lang="en-US" altLang="en-US"/>
              <a:t>Eg. Pasturella likes ??</a:t>
            </a:r>
          </a:p>
          <a:p>
            <a:pPr marL="609600" indent="-609600" eaLnBrk="1" fontAlgn="auto" hangingPunct="1">
              <a:lnSpc>
                <a:spcPct val="110000"/>
              </a:lnSpc>
              <a:spcAft>
                <a:spcPts val="0"/>
              </a:spcAft>
              <a:defRPr/>
            </a:pPr>
            <a:r>
              <a:rPr lang="en-US" altLang="en-US"/>
              <a:t>What are an animals friends</a:t>
            </a:r>
          </a:p>
          <a:p>
            <a:pPr marL="990600" lvl="1" indent="-533400" eaLnBrk="1" fontAlgn="auto" hangingPunct="1">
              <a:lnSpc>
                <a:spcPct val="110000"/>
              </a:lnSpc>
              <a:spcAft>
                <a:spcPts val="0"/>
              </a:spcAft>
              <a:defRPr/>
            </a:pPr>
            <a:r>
              <a:rPr lang="en-US" altLang="en-US"/>
              <a:t>Skin, hair, feathers</a:t>
            </a:r>
          </a:p>
          <a:p>
            <a:pPr marL="990600" lvl="1" indent="-533400" eaLnBrk="1" fontAlgn="auto" hangingPunct="1">
              <a:lnSpc>
                <a:spcPct val="110000"/>
              </a:lnSpc>
              <a:spcAft>
                <a:spcPts val="0"/>
              </a:spcAft>
              <a:defRPr/>
            </a:pPr>
            <a:r>
              <a:rPr lang="en-US" altLang="en-US"/>
              <a:t>Mucous membranes</a:t>
            </a:r>
          </a:p>
          <a:p>
            <a:pPr marL="990600" lvl="1" indent="-533400" eaLnBrk="1" fontAlgn="auto" hangingPunct="1">
              <a:lnSpc>
                <a:spcPct val="110000"/>
              </a:lnSpc>
              <a:spcAft>
                <a:spcPts val="0"/>
              </a:spcAft>
              <a:defRPr/>
            </a:pPr>
            <a:r>
              <a:rPr lang="en-US" altLang="en-US"/>
              <a:t>Eyelashes, eyelids, tears</a:t>
            </a:r>
          </a:p>
          <a:p>
            <a:pPr marL="990600" lvl="1" indent="-533400" eaLnBrk="1" fontAlgn="auto" hangingPunct="1">
              <a:lnSpc>
                <a:spcPct val="110000"/>
              </a:lnSpc>
              <a:spcAft>
                <a:spcPts val="0"/>
              </a:spcAft>
              <a:defRPr/>
            </a:pPr>
            <a:r>
              <a:rPr lang="en-US" altLang="en-US"/>
              <a:t>Hair wax, structure</a:t>
            </a:r>
          </a:p>
          <a:p>
            <a:pPr marL="609600" indent="-609600" eaLnBrk="1" fontAlgn="auto" hangingPunct="1">
              <a:lnSpc>
                <a:spcPct val="110000"/>
              </a:lnSpc>
              <a:spcAft>
                <a:spcPts val="0"/>
              </a:spcAft>
              <a:defRPr/>
            </a:pPr>
            <a:endParaRPr lang="en-US"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1F59F7E-3167-670A-F2DC-9768CBA4472F}"/>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11619" name="Picture 4">
            <a:extLst>
              <a:ext uri="{FF2B5EF4-FFF2-40B4-BE49-F238E27FC236}">
                <a16:creationId xmlns:a16="http://schemas.microsoft.com/office/drawing/2014/main" id="{31D3D012-1A8A-E970-3759-3E0F0F8A7F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2044700"/>
            <a:ext cx="5334000" cy="3433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65A19520-29F8-7C32-DC31-58912C30DD99}"/>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145411" name="Rectangle 3">
            <a:extLst>
              <a:ext uri="{FF2B5EF4-FFF2-40B4-BE49-F238E27FC236}">
                <a16:creationId xmlns:a16="http://schemas.microsoft.com/office/drawing/2014/main" id="{976BC642-506B-726A-E546-409FDD7D4B3B}"/>
              </a:ext>
            </a:extLst>
          </p:cNvPr>
          <p:cNvSpPr>
            <a:spLocks noGrp="1" noChangeArrowheads="1"/>
          </p:cNvSpPr>
          <p:nvPr>
            <p:ph idx="1"/>
          </p:nvPr>
        </p:nvSpPr>
        <p:spPr/>
        <p:txBody>
          <a:bodyPr/>
          <a:lstStyle/>
          <a:p>
            <a:pPr eaLnBrk="1" fontAlgn="auto" hangingPunct="1">
              <a:spcAft>
                <a:spcPts val="0"/>
              </a:spcAft>
              <a:defRPr/>
            </a:pPr>
            <a:r>
              <a:rPr lang="en-US" altLang="en-US"/>
              <a:t>4. Place a second wrap of rope in the flank area, just in front of the udder if it is a cow, by repeating the processes in step 3.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C5362909-A33E-6C4E-BE82-11EA66924275}"/>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13667" name="Picture 4">
            <a:extLst>
              <a:ext uri="{FF2B5EF4-FFF2-40B4-BE49-F238E27FC236}">
                <a16:creationId xmlns:a16="http://schemas.microsoft.com/office/drawing/2014/main" id="{3336D009-704D-DE8E-DCE3-0C069F5216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2092325"/>
            <a:ext cx="5105400" cy="3300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7594D009-4B59-C47F-C7BC-37F7A4F870FD}"/>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147459" name="Rectangle 3">
            <a:extLst>
              <a:ext uri="{FF2B5EF4-FFF2-40B4-BE49-F238E27FC236}">
                <a16:creationId xmlns:a16="http://schemas.microsoft.com/office/drawing/2014/main" id="{427048F1-10A7-3772-2271-DD6EBAF0BDF3}"/>
              </a:ext>
            </a:extLst>
          </p:cNvPr>
          <p:cNvSpPr>
            <a:spLocks noGrp="1" noChangeArrowheads="1"/>
          </p:cNvSpPr>
          <p:nvPr>
            <p:ph idx="1"/>
          </p:nvPr>
        </p:nvSpPr>
        <p:spPr/>
        <p:txBody>
          <a:bodyPr/>
          <a:lstStyle/>
          <a:p>
            <a:pPr eaLnBrk="1" fontAlgn="auto" hangingPunct="1">
              <a:spcAft>
                <a:spcPts val="0"/>
              </a:spcAft>
              <a:defRPr/>
            </a:pPr>
            <a:r>
              <a:rPr lang="en-US" altLang="en-US"/>
              <a:t>5. Begin pulling on the working end of the cast­ing rope. As pressure is exerted on the nerves and muscles, the animal will lie down. Keep pressure on the rope and have an assistant tie the animal's legs before beginning the management practice. A con­stant, steady pull should be maintained on the working end of the casting rope.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36036BA-DEC6-53A0-15C6-F8C42C5BE309}"/>
              </a:ext>
            </a:extLst>
          </p:cNvPr>
          <p:cNvSpPr>
            <a:spLocks noGrp="1" noChangeArrowheads="1"/>
          </p:cNvSpPr>
          <p:nvPr>
            <p:ph type="title"/>
          </p:nvPr>
        </p:nvSpPr>
        <p:spPr/>
        <p:txBody>
          <a:bodyPr/>
          <a:lstStyle/>
          <a:p>
            <a:pPr eaLnBrk="1" fontAlgn="auto" hangingPunct="1">
              <a:spcAft>
                <a:spcPts val="0"/>
              </a:spcAft>
              <a:defRPr/>
            </a:pPr>
            <a:endParaRPr lang="en-US" altLang="en-US"/>
          </a:p>
        </p:txBody>
      </p:sp>
      <p:pic>
        <p:nvPicPr>
          <p:cNvPr id="115715" name="Picture 4">
            <a:extLst>
              <a:ext uri="{FF2B5EF4-FFF2-40B4-BE49-F238E27FC236}">
                <a16:creationId xmlns:a16="http://schemas.microsoft.com/office/drawing/2014/main" id="{B12FC6A5-E90C-7AD5-5E88-C6F34F7223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720975"/>
            <a:ext cx="5791200" cy="2460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91ED12C9-FB38-649F-04BB-02050C20B299}"/>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149507" name="Rectangle 3">
            <a:extLst>
              <a:ext uri="{FF2B5EF4-FFF2-40B4-BE49-F238E27FC236}">
                <a16:creationId xmlns:a16="http://schemas.microsoft.com/office/drawing/2014/main" id="{6938E5A4-3288-835E-6DBE-FE3E4D01152C}"/>
              </a:ext>
            </a:extLst>
          </p:cNvPr>
          <p:cNvSpPr>
            <a:spLocks noGrp="1" noChangeArrowheads="1"/>
          </p:cNvSpPr>
          <p:nvPr>
            <p:ph idx="1"/>
          </p:nvPr>
        </p:nvSpPr>
        <p:spPr/>
        <p:txBody>
          <a:bodyPr/>
          <a:lstStyle/>
          <a:p>
            <a:pPr eaLnBrk="1" fontAlgn="auto" hangingPunct="1">
              <a:spcAft>
                <a:spcPts val="0"/>
              </a:spcAft>
              <a:defRPr/>
            </a:pPr>
            <a:r>
              <a:rPr lang="en-US" altLang="en-US"/>
              <a:t>6. After the management technique has been completed, release the legs, loosen the casting rope, and allow the animal to regain its feet.</a:t>
            </a:r>
          </a:p>
          <a:p>
            <a:pPr eaLnBrk="1" fontAlgn="auto" hangingPunct="1">
              <a:spcAft>
                <a:spcPts val="0"/>
              </a:spcAft>
              <a:defRPr/>
            </a:pPr>
            <a:r>
              <a:rPr lang="en-US" altLang="en-US"/>
              <a:t>The halter rope may need to be released from the post or tie-ring so that the animal can rock itself to gain the necessary momentum to rise.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pplying ropes for casting a cow: Rueff's method using a model cow">
            <a:hlinkClick r:id="" action="ppaction://media"/>
            <a:extLst>
              <a:ext uri="{FF2B5EF4-FFF2-40B4-BE49-F238E27FC236}">
                <a16:creationId xmlns:a16="http://schemas.microsoft.com/office/drawing/2014/main" id="{E06139E6-2E76-B6EE-205E-8AEA7FFA6FA9}"/>
              </a:ext>
            </a:extLst>
          </p:cNvPr>
          <p:cNvPicPr>
            <a:picLocks noRot="1" noChangeAspect="1"/>
          </p:cNvPicPr>
          <p:nvPr>
            <a:videoFile r:link="rId1"/>
          </p:nvPr>
        </p:nvPicPr>
        <p:blipFill>
          <a:blip r:embed="rId3"/>
          <a:stretch>
            <a:fillRect/>
          </a:stretch>
        </p:blipFill>
        <p:spPr>
          <a:xfrm>
            <a:off x="0" y="846138"/>
            <a:ext cx="9144000" cy="516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30584DCC-AB44-134A-1F96-F7547157A189}"/>
              </a:ext>
            </a:extLst>
          </p:cNvPr>
          <p:cNvSpPr>
            <a:spLocks noGrp="1" noChangeArrowheads="1"/>
          </p:cNvSpPr>
          <p:nvPr>
            <p:ph type="title"/>
          </p:nvPr>
        </p:nvSpPr>
        <p:spPr/>
        <p:txBody>
          <a:bodyPr/>
          <a:lstStyle/>
          <a:p>
            <a:pPr eaLnBrk="1" fontAlgn="auto" hangingPunct="1">
              <a:spcAft>
                <a:spcPts val="0"/>
              </a:spcAft>
              <a:defRPr/>
            </a:pPr>
            <a:endParaRPr lang="en-US" altLang="en-US"/>
          </a:p>
        </p:txBody>
      </p:sp>
      <p:sp>
        <p:nvSpPr>
          <p:cNvPr id="150531" name="Rectangle 3">
            <a:extLst>
              <a:ext uri="{FF2B5EF4-FFF2-40B4-BE49-F238E27FC236}">
                <a16:creationId xmlns:a16="http://schemas.microsoft.com/office/drawing/2014/main" id="{6B87EC52-9B86-BB93-EA33-A43B992CF9CA}"/>
              </a:ext>
            </a:extLst>
          </p:cNvPr>
          <p:cNvSpPr>
            <a:spLocks noGrp="1" noChangeArrowheads="1"/>
          </p:cNvSpPr>
          <p:nvPr>
            <p:ph idx="1"/>
          </p:nvPr>
        </p:nvSpPr>
        <p:spPr/>
        <p:txBody>
          <a:bodyPr/>
          <a:lstStyle/>
          <a:p>
            <a:pPr eaLnBrk="1" fontAlgn="auto" hangingPunct="1">
              <a:spcAft>
                <a:spcPts val="0"/>
              </a:spcAft>
              <a:defRPr/>
            </a:pPr>
            <a:r>
              <a:rPr lang="en-US" altLang="en-US"/>
              <a:t>Halters-Least harsh of the restraint methods</a:t>
            </a:r>
          </a:p>
          <a:p>
            <a:pPr eaLnBrk="1" fontAlgn="auto" hangingPunct="1">
              <a:spcAft>
                <a:spcPts val="0"/>
              </a:spcAft>
              <a:defRPr/>
            </a:pPr>
            <a:r>
              <a:rPr lang="en-US" altLang="en-US"/>
              <a:t>Apply bowline around neck</a:t>
            </a:r>
          </a:p>
          <a:p>
            <a:pPr eaLnBrk="1" fontAlgn="auto" hangingPunct="1">
              <a:spcAft>
                <a:spcPts val="0"/>
              </a:spcAft>
              <a:defRPr/>
            </a:pPr>
            <a:r>
              <a:rPr lang="en-US" altLang="en-US"/>
              <a:t>Apply half hitch over the nose</a:t>
            </a:r>
          </a:p>
          <a:p>
            <a:pPr eaLnBrk="1" fontAlgn="auto" hangingPunct="1">
              <a:spcAft>
                <a:spcPts val="0"/>
              </a:spcAft>
              <a:defRPr/>
            </a:pPr>
            <a:r>
              <a:rPr lang="en-US" altLang="en-US"/>
              <a:t>Manly trick- run the line through the bowline knot area to prevent choking</a:t>
            </a:r>
          </a:p>
          <a:p>
            <a:pPr eaLnBrk="1" fontAlgn="auto" hangingPunct="1">
              <a:spcAft>
                <a:spcPts val="0"/>
              </a:spcAft>
              <a:defRPr/>
            </a:pPr>
            <a:endParaRPr lang="en-US" alt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CD951DB-98E0-C8BF-9F87-7E7E915325DB}"/>
              </a:ext>
            </a:extLst>
          </p:cNvPr>
          <p:cNvSpPr>
            <a:spLocks noGrp="1" noChangeArrowheads="1"/>
          </p:cNvSpPr>
          <p:nvPr>
            <p:ph type="title"/>
          </p:nvPr>
        </p:nvSpPr>
        <p:spPr/>
        <p:txBody>
          <a:bodyPr/>
          <a:lstStyle/>
          <a:p>
            <a:pPr eaLnBrk="1" fontAlgn="auto" hangingPunct="1">
              <a:spcAft>
                <a:spcPts val="0"/>
              </a:spcAft>
              <a:defRPr/>
            </a:pPr>
            <a:r>
              <a:rPr lang="en-US" altLang="en-US" sz="3800"/>
              <a:t>Nose Lead- YOUR FRIEND</a:t>
            </a:r>
            <a:br>
              <a:rPr lang="en-US" altLang="en-US" sz="3800"/>
            </a:br>
            <a:endParaRPr lang="en-US" altLang="en-US" sz="3800"/>
          </a:p>
        </p:txBody>
      </p:sp>
      <p:sp>
        <p:nvSpPr>
          <p:cNvPr id="151555" name="Rectangle 3">
            <a:extLst>
              <a:ext uri="{FF2B5EF4-FFF2-40B4-BE49-F238E27FC236}">
                <a16:creationId xmlns:a16="http://schemas.microsoft.com/office/drawing/2014/main" id="{7276E8AA-69AB-0DA7-A556-943EB2A26B10}"/>
              </a:ext>
            </a:extLst>
          </p:cNvPr>
          <p:cNvSpPr>
            <a:spLocks noGrp="1" noChangeArrowheads="1"/>
          </p:cNvSpPr>
          <p:nvPr>
            <p:ph idx="1"/>
          </p:nvPr>
        </p:nvSpPr>
        <p:spPr/>
        <p:txBody>
          <a:bodyPr/>
          <a:lstStyle/>
          <a:p>
            <a:pPr eaLnBrk="1" fontAlgn="auto" hangingPunct="1">
              <a:spcAft>
                <a:spcPts val="0"/>
              </a:spcAft>
              <a:defRPr/>
            </a:pPr>
            <a:r>
              <a:rPr lang="en-US" altLang="en-US"/>
              <a:t>Invaluable tool for restraining cattle-but it can be severe if used improperly</a:t>
            </a:r>
          </a:p>
          <a:p>
            <a:pPr eaLnBrk="1" fontAlgn="auto" hangingPunct="1">
              <a:spcAft>
                <a:spcPts val="0"/>
              </a:spcAft>
              <a:defRPr/>
            </a:pPr>
            <a:r>
              <a:rPr lang="en-US" altLang="en-US"/>
              <a:t>Placing nose lead:</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F621B39C-2ABF-066E-3E48-EA1C8EF0CF9F}"/>
              </a:ext>
            </a:extLst>
          </p:cNvPr>
          <p:cNvSpPr>
            <a:spLocks noGrp="1" noChangeArrowheads="1"/>
          </p:cNvSpPr>
          <p:nvPr>
            <p:ph type="title"/>
          </p:nvPr>
        </p:nvSpPr>
        <p:spPr/>
        <p:txBody>
          <a:bodyPr/>
          <a:lstStyle/>
          <a:p>
            <a:pPr eaLnBrk="1" fontAlgn="auto" hangingPunct="1">
              <a:spcAft>
                <a:spcPts val="0"/>
              </a:spcAft>
              <a:defRPr/>
            </a:pPr>
            <a:r>
              <a:rPr lang="en-US" altLang="en-US"/>
              <a:t>Nose Lead Placement</a:t>
            </a:r>
          </a:p>
        </p:txBody>
      </p:sp>
      <p:sp>
        <p:nvSpPr>
          <p:cNvPr id="152579" name="Rectangle 3">
            <a:extLst>
              <a:ext uri="{FF2B5EF4-FFF2-40B4-BE49-F238E27FC236}">
                <a16:creationId xmlns:a16="http://schemas.microsoft.com/office/drawing/2014/main" id="{309D4587-C491-126C-C1F1-9892BF56EDD2}"/>
              </a:ext>
            </a:extLst>
          </p:cNvPr>
          <p:cNvSpPr>
            <a:spLocks noGrp="1" noChangeArrowheads="1"/>
          </p:cNvSpPr>
          <p:nvPr>
            <p:ph idx="1"/>
          </p:nvPr>
        </p:nvSpPr>
        <p:spPr/>
        <p:txBody>
          <a:bodyPr/>
          <a:lstStyle/>
          <a:p>
            <a:pPr marL="1752600" lvl="3" indent="-381000" eaLnBrk="1" fontAlgn="auto" hangingPunct="1">
              <a:lnSpc>
                <a:spcPct val="90000"/>
              </a:lnSpc>
              <a:spcAft>
                <a:spcPts val="0"/>
              </a:spcAft>
              <a:defRPr/>
            </a:pPr>
            <a:r>
              <a:rPr lang="en-US" altLang="en-US"/>
              <a:t>Move animal into head gate or stanchion</a:t>
            </a:r>
          </a:p>
          <a:p>
            <a:pPr marL="1752600" lvl="3" indent="-381000" eaLnBrk="1" fontAlgn="auto" hangingPunct="1">
              <a:lnSpc>
                <a:spcPct val="90000"/>
              </a:lnSpc>
              <a:spcAft>
                <a:spcPts val="0"/>
              </a:spcAft>
              <a:defRPr/>
            </a:pPr>
            <a:r>
              <a:rPr lang="en-US" altLang="en-US"/>
              <a:t>Grasp the nose by tightly clamping your index finger in one nostril and your thumb in the other nostril.  This may be all you need to do.</a:t>
            </a:r>
          </a:p>
          <a:p>
            <a:pPr marL="1752600" lvl="3" indent="-381000" eaLnBrk="1" fontAlgn="auto" hangingPunct="1">
              <a:lnSpc>
                <a:spcPct val="90000"/>
              </a:lnSpc>
              <a:spcAft>
                <a:spcPts val="0"/>
              </a:spcAft>
              <a:defRPr/>
            </a:pPr>
            <a:r>
              <a:rPr lang="en-US" altLang="en-US"/>
              <a:t>If not, quickly place the nose lead into position with other hand and squeeze it shut.</a:t>
            </a:r>
          </a:p>
          <a:p>
            <a:pPr marL="1752600" lvl="3" indent="-381000" eaLnBrk="1" fontAlgn="auto" hangingPunct="1">
              <a:lnSpc>
                <a:spcPct val="90000"/>
              </a:lnSpc>
              <a:spcAft>
                <a:spcPts val="0"/>
              </a:spcAft>
              <a:defRPr/>
            </a:pPr>
            <a:r>
              <a:rPr lang="en-US" altLang="en-US"/>
              <a:t>Proper way is to use a rotating motion.  Place one side of the tongs into one side for the nose, then rotate the tongs across the end of the nose and place it into the other side.</a:t>
            </a:r>
          </a:p>
          <a:p>
            <a:pPr marL="1752600" lvl="3" indent="-381000" eaLnBrk="1" fontAlgn="auto" hangingPunct="1">
              <a:lnSpc>
                <a:spcPct val="90000"/>
              </a:lnSpc>
              <a:spcAft>
                <a:spcPts val="0"/>
              </a:spcAft>
              <a:defRPr/>
            </a:pPr>
            <a:r>
              <a:rPr lang="en-US" altLang="en-US"/>
              <a:t>Pull head to side, take a double wrap around a pipe or post with the nose lead rope, and then have an assistant hold the end of the rope.  DO not tie it.  Animal can go down and tear nose before you can undo even a quick-release knot.</a:t>
            </a:r>
          </a:p>
        </p:txBody>
      </p:sp>
    </p:spTree>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TM04033925[[fn=Droplet]]</Template>
  <TotalTime>8609</TotalTime>
  <Words>12142</Words>
  <Application>Microsoft Office PowerPoint</Application>
  <PresentationFormat>On-screen Show (4:3)</PresentationFormat>
  <Paragraphs>1312</Paragraphs>
  <Slides>261</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261</vt:i4>
      </vt:variant>
    </vt:vector>
  </HeadingPairs>
  <TitlesOfParts>
    <vt:vector size="266" baseType="lpstr">
      <vt:lpstr>Aptos</vt:lpstr>
      <vt:lpstr>Arial</vt:lpstr>
      <vt:lpstr>Tw Cen MT</vt:lpstr>
      <vt:lpstr>Wingdings</vt:lpstr>
      <vt:lpstr>Droplet</vt:lpstr>
      <vt:lpstr> </vt:lpstr>
      <vt:lpstr>Welcome</vt:lpstr>
      <vt:lpstr>Introduction</vt:lpstr>
      <vt:lpstr>Health</vt:lpstr>
      <vt:lpstr>Sokoto Gudali </vt:lpstr>
      <vt:lpstr>Disease</vt:lpstr>
      <vt:lpstr>Disease</vt:lpstr>
      <vt:lpstr>Disease Transmission</vt:lpstr>
      <vt:lpstr>Specificity and  our friends</vt:lpstr>
      <vt:lpstr>Immunity</vt:lpstr>
      <vt:lpstr>Human IG1 antibody</vt:lpstr>
      <vt:lpstr>Antigen antibody complexes</vt:lpstr>
      <vt:lpstr>Cell Surface immunoglobulins</vt:lpstr>
      <vt:lpstr>Types of Immunity </vt:lpstr>
      <vt:lpstr>Resistance</vt:lpstr>
      <vt:lpstr> Sanga</vt:lpstr>
      <vt:lpstr>Immune response</vt:lpstr>
      <vt:lpstr>Sanitation Steps</vt:lpstr>
      <vt:lpstr>Antiseptic</vt:lpstr>
      <vt:lpstr>Disinfectants</vt:lpstr>
      <vt:lpstr>Other terms</vt:lpstr>
      <vt:lpstr>WHITE FUlani</vt:lpstr>
      <vt:lpstr>Types of disinfectants</vt:lpstr>
      <vt:lpstr>Types of disinfectants</vt:lpstr>
      <vt:lpstr>Other means of sanitizing</vt:lpstr>
      <vt:lpstr>Drugs</vt:lpstr>
      <vt:lpstr>Pharmaceuticals</vt:lpstr>
      <vt:lpstr>PowerPoint Presentation</vt:lpstr>
      <vt:lpstr>Antibiotics</vt:lpstr>
      <vt:lpstr> </vt:lpstr>
      <vt:lpstr>Miscellaneous pharmaceuticals</vt:lpstr>
      <vt:lpstr>Biologicals</vt:lpstr>
      <vt:lpstr>How vaccines work</vt:lpstr>
      <vt:lpstr>Guidelines for Biologics</vt:lpstr>
      <vt:lpstr>Vaccines</vt:lpstr>
      <vt:lpstr>Types of vaccines</vt:lpstr>
      <vt:lpstr>Type and route of Vaccines </vt:lpstr>
      <vt:lpstr>N’DAMA</vt:lpstr>
      <vt:lpstr>Administering Pharmaceuticals and Biologics </vt:lpstr>
      <vt:lpstr>Topical route</vt:lpstr>
      <vt:lpstr>Oral route </vt:lpstr>
      <vt:lpstr>Balling Guns</vt:lpstr>
      <vt:lpstr>Step by Step procedure </vt:lpstr>
      <vt:lpstr>PowerPoint Presentation</vt:lpstr>
      <vt:lpstr>Drenching </vt:lpstr>
      <vt:lpstr>Drenching</vt:lpstr>
      <vt:lpstr>Drenching</vt:lpstr>
      <vt:lpstr>Dose syringe</vt:lpstr>
      <vt:lpstr>Injectable (Parenteral) Route </vt:lpstr>
      <vt:lpstr>Needles </vt:lpstr>
      <vt:lpstr>Filling syringe </vt:lpstr>
      <vt:lpstr>Types of injections: </vt:lpstr>
      <vt:lpstr>Subque injection</vt:lpstr>
      <vt:lpstr>Subcutaneous injection</vt:lpstr>
      <vt:lpstr>Intramuscular </vt:lpstr>
      <vt:lpstr>PowerPoint Presentation</vt:lpstr>
      <vt:lpstr>Intramuscular</vt:lpstr>
      <vt:lpstr>Miscellaneous Parenteral methods</vt:lpstr>
      <vt:lpstr>Other miscellaneous</vt:lpstr>
      <vt:lpstr>Examination of Animals </vt:lpstr>
      <vt:lpstr>Body temperature-</vt:lpstr>
      <vt:lpstr>Pulse-</vt:lpstr>
      <vt:lpstr>Respirations-</vt:lpstr>
      <vt:lpstr>Temperatures</vt:lpstr>
      <vt:lpstr>Respiration rates</vt:lpstr>
      <vt:lpstr>Heart Rate  (per minute)</vt:lpstr>
      <vt:lpstr>Recognizing the Healthy Animal </vt:lpstr>
      <vt:lpstr>Physical Observation  </vt:lpstr>
      <vt:lpstr>Instruments Used in Physical Observation Typically done by your local veterinarian </vt:lpstr>
      <vt:lpstr>Manual Procedures Used </vt:lpstr>
      <vt:lpstr>Medical History</vt:lpstr>
      <vt:lpstr>Observation of Unrestrained Animal</vt:lpstr>
      <vt:lpstr>Physical Examination</vt:lpstr>
      <vt:lpstr>PE Continued</vt:lpstr>
      <vt:lpstr>PE cont.</vt:lpstr>
      <vt:lpstr>PE Continued</vt:lpstr>
      <vt:lpstr>Livestock Restraint Techniques </vt:lpstr>
      <vt:lpstr>Types </vt:lpstr>
      <vt:lpstr>Why we restrain </vt:lpstr>
      <vt:lpstr>Questions to consider when choosing type of restraint </vt:lpstr>
      <vt:lpstr>Cattle restraint: </vt:lpstr>
      <vt:lpstr>Working Chute-</vt:lpstr>
      <vt:lpstr>Squeeze Chute </vt:lpstr>
      <vt:lpstr>Tilt Tables </vt:lpstr>
      <vt:lpstr>PowerPoint Presentation</vt:lpstr>
      <vt:lpstr>Casting- Half-Hitch Method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Nose Lead- YOUR FRIEND </vt:lpstr>
      <vt:lpstr>Nose Lead Placement</vt:lpstr>
      <vt:lpstr>PowerPoint Presentation</vt:lpstr>
      <vt:lpstr>Flanking a calf </vt:lpstr>
      <vt:lpstr>PowerPoint Presentation</vt:lpstr>
      <vt:lpstr>PowerPoint Presentation</vt:lpstr>
      <vt:lpstr>Tail Twist </vt:lpstr>
      <vt:lpstr>PowerPoint Presentation</vt:lpstr>
      <vt:lpstr>PowerPoint Presentation</vt:lpstr>
      <vt:lpstr>Tail hold </vt:lpstr>
      <vt:lpstr>PowerPoint Presentation</vt:lpstr>
      <vt:lpstr>Approach from back 45 degree angle</vt:lpstr>
      <vt:lpstr>PowerPoint Presentation</vt:lpstr>
      <vt:lpstr>Characteristics of cattle</vt:lpstr>
      <vt:lpstr>Eat Beef</vt:lpstr>
      <vt:lpstr>Vision</vt:lpstr>
      <vt:lpstr>PowerPoint Presentation</vt:lpstr>
      <vt:lpstr>PowerPoint Presentation</vt:lpstr>
      <vt:lpstr>Identification</vt:lpstr>
      <vt:lpstr>3 Ways to ID </vt:lpstr>
      <vt:lpstr>PowerPoint Presentation</vt:lpstr>
      <vt:lpstr> 2. Ear tagging </vt:lpstr>
      <vt:lpstr>PowerPoint Presentation</vt:lpstr>
      <vt:lpstr>PowerPoint Presentation</vt:lpstr>
      <vt:lpstr>Weighing</vt:lpstr>
      <vt:lpstr>After separating apply canvas sling to calf</vt:lpstr>
      <vt:lpstr>Weigh with scale</vt:lpstr>
      <vt:lpstr>Areas to focus on</vt:lpstr>
      <vt:lpstr>BCS 1: Severely Emaciated.</vt:lpstr>
      <vt:lpstr>PowerPoint Presentation</vt:lpstr>
      <vt:lpstr>BCS 2: Poor or Very Thin.</vt:lpstr>
      <vt:lpstr>PowerPoint Presentation</vt:lpstr>
      <vt:lpstr>BCS 3: Thin.</vt:lpstr>
      <vt:lpstr>PowerPoint Presentation</vt:lpstr>
      <vt:lpstr>BCS 4:</vt:lpstr>
      <vt:lpstr>PowerPoint Presentation</vt:lpstr>
      <vt:lpstr>BCS 5: Moderate.</vt:lpstr>
      <vt:lpstr>PowerPoint Presentation</vt:lpstr>
      <vt:lpstr>BCS 6: High Moderate or Slightly Fleshy (Some­times Termed "Good").</vt:lpstr>
      <vt:lpstr>PowerPoint Presentation</vt:lpstr>
      <vt:lpstr>BCS 7: Good or Fleshy.</vt:lpstr>
      <vt:lpstr>PowerPoint Presentation</vt:lpstr>
      <vt:lpstr>BCS 8: Fat or Obese.</vt:lpstr>
      <vt:lpstr>PowerPoint Presentation</vt:lpstr>
      <vt:lpstr>BCS 9: Extremely Fat or Very Obese.</vt:lpstr>
      <vt:lpstr>PowerPoint Presentation</vt:lpstr>
      <vt:lpstr>How to body score</vt:lpstr>
      <vt:lpstr>What is this bcs?</vt:lpstr>
      <vt:lpstr>KEY Husbandry Factors</vt:lpstr>
      <vt:lpstr>Selection of breeding stock</vt:lpstr>
      <vt:lpstr>Bull must be capable of  </vt:lpstr>
      <vt:lpstr>Land acquisition</vt:lpstr>
      <vt:lpstr>Housing and equipment</vt:lpstr>
      <vt:lpstr>Housing and equipment</vt:lpstr>
      <vt:lpstr>Construction of cattle housing (KRAAL)</vt:lpstr>
      <vt:lpstr>Example of Krall</vt:lpstr>
      <vt:lpstr>Space requirement</vt:lpstr>
      <vt:lpstr>Type of Feed</vt:lpstr>
      <vt:lpstr>PowerPoint Presentation</vt:lpstr>
      <vt:lpstr>Type of Feed</vt:lpstr>
      <vt:lpstr>Feeding schedule for calves</vt:lpstr>
      <vt:lpstr>Concentrate for 6 mos and beyond</vt:lpstr>
      <vt:lpstr>PowerPoint Presentation</vt:lpstr>
      <vt:lpstr>Dry matter requirement</vt:lpstr>
      <vt:lpstr>Health Management/ Medication/ vaccination Regime</vt:lpstr>
      <vt:lpstr>Vaccination schedule</vt:lpstr>
      <vt:lpstr>Breeding cattle</vt:lpstr>
      <vt:lpstr>Heat detection-   </vt:lpstr>
      <vt:lpstr>Estrus</vt:lpstr>
      <vt:lpstr>Heat detection aids</vt:lpstr>
      <vt:lpstr>PowerPoint Presentation</vt:lpstr>
      <vt:lpstr>Behavioral changes </vt:lpstr>
      <vt:lpstr>Behavioral changes</vt:lpstr>
      <vt:lpstr>Mounting Behavior in cows</vt:lpstr>
      <vt:lpstr>Mounting Behavior in COws</vt:lpstr>
      <vt:lpstr>PowerPoint Presentation</vt:lpstr>
      <vt:lpstr>Heat detection aids </vt:lpstr>
      <vt:lpstr>PowerPoint Presentation</vt:lpstr>
      <vt:lpstr>Anatomy of the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Normal Calving</vt:lpstr>
      <vt:lpstr>Newborn</vt:lpstr>
      <vt:lpstr>Neonatal Care of Calves</vt:lpstr>
      <vt:lpstr>PowerPoint Presentation</vt:lpstr>
      <vt:lpstr>Scours: </vt:lpstr>
      <vt:lpstr>Calves Eating Milk and Starter Grain </vt:lpstr>
      <vt:lpstr>PowerPoint Presentation</vt:lpstr>
      <vt:lpstr>PowerPoint Presentation</vt:lpstr>
      <vt:lpstr>PowerPoint Presentation</vt:lpstr>
      <vt:lpstr>What is salmonellosis?  </vt:lpstr>
      <vt:lpstr>Campylobacter jejuni</vt:lpstr>
      <vt:lpstr>PowerPoint Presentation</vt:lpstr>
      <vt:lpstr>Homemade formula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Pinkeye</vt:lpstr>
      <vt:lpstr>PowerPoint Presentation</vt:lpstr>
      <vt:lpstr>PowerPoint Presentation</vt:lpstr>
      <vt:lpstr>PowerPoint Presentation</vt:lpstr>
      <vt:lpstr>Ringworm</vt:lpstr>
      <vt:lpstr>PowerPoint Presentation</vt:lpstr>
      <vt:lpstr>Treatment </vt:lpstr>
      <vt:lpstr>Treatment </vt:lpstr>
      <vt:lpstr>Dehorning Animals:  </vt:lpstr>
      <vt:lpstr>Equipment </vt:lpstr>
      <vt:lpstr>Action required </vt:lpstr>
      <vt:lpstr>Chemical pasting</vt:lpstr>
      <vt:lpstr>Burning</vt:lpstr>
      <vt:lpstr>Tube dehorner</vt:lpstr>
      <vt:lpstr>Barnes Dehorner</vt:lpstr>
      <vt:lpstr>PowerPoint Presentation</vt:lpstr>
      <vt:lpstr>Pulling the artery</vt:lpstr>
      <vt:lpstr>Dehorning warnings</vt:lpstr>
      <vt:lpstr>DEHORNING AND DISBUDDING CALVEAS</vt:lpstr>
      <vt:lpstr>Other cattle procedures </vt:lpstr>
      <vt:lpstr>Procedure: </vt:lpstr>
      <vt:lpstr>PowerPoint Presentation</vt:lpstr>
      <vt:lpstr>Bloat</vt:lpstr>
      <vt:lpstr>PowerPoint Presentation</vt:lpstr>
      <vt:lpstr>PowerPoint Presentation</vt:lpstr>
      <vt:lpstr>PowerPoint Presentation</vt:lpstr>
      <vt:lpstr>Stomach tubing a calve</vt:lpstr>
      <vt:lpstr>Passing a stomach tube</vt:lpstr>
      <vt:lpstr>Passing a stomach tube in a cow</vt:lpstr>
      <vt:lpstr>Milking   </vt:lpstr>
      <vt:lpstr>Milking </vt:lpstr>
      <vt:lpstr>First steps of milking</vt:lpstr>
      <vt:lpstr>PowerPoint Presentation</vt:lpstr>
      <vt:lpstr>Causes of mastitis </vt:lpstr>
      <vt:lpstr>Checking for mastitis</vt:lpstr>
      <vt:lpstr>PowerPoint Presentation</vt:lpstr>
      <vt:lpstr>Intramammary infusions </vt:lpstr>
      <vt:lpstr>Intramammary infusion</vt:lpstr>
      <vt:lpstr>Downer cows-</vt:lpstr>
      <vt:lpstr>Cow lift</vt:lpstr>
      <vt:lpstr>Treatment</vt:lpstr>
      <vt:lpstr>Removal of supernumerary teats</vt:lpstr>
      <vt:lpstr>Supernumerary teats</vt:lpstr>
      <vt:lpstr>In calves- pick up rear leg and cut with a scissors as ar you can to the udder.- cut and close after removed place antiseptic on the wound.</vt:lpstr>
      <vt:lpstr>PowerPoint Presentation</vt:lpstr>
      <vt:lpstr>PowerPoint Presentation</vt:lpstr>
      <vt:lpstr>PowerPoint Presentation</vt:lpstr>
      <vt:lpstr>PowerPoint Presentation</vt:lpstr>
      <vt:lpstr>Hind leg </vt:lpstr>
      <vt:lpstr>Lifting up rear leg</vt:lpstr>
      <vt:lpstr>PowerPoint Presentation</vt:lpstr>
      <vt:lpstr>Treatment of hoof rot</vt:lpstr>
      <vt:lpstr>Key risks along the value chain and mitigation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Wachter</dc:creator>
  <cp:lastModifiedBy>Allen Wachter</cp:lastModifiedBy>
  <cp:revision>36</cp:revision>
  <cp:lastPrinted>1601-01-01T00:00:00Z</cp:lastPrinted>
  <dcterms:created xsi:type="dcterms:W3CDTF">1601-01-01T00:00:00Z</dcterms:created>
  <dcterms:modified xsi:type="dcterms:W3CDTF">2024-09-21T12:11:40Z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