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46" d="100"/>
          <a:sy n="46" d="100"/>
        </p:scale>
        <p:origin x="6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6400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3D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-914400"/>
            <a:ext cx="5029200" cy="5029200"/>
          </a:xfrm>
          <a:prstGeom prst="ellipse">
            <a:avLst/>
          </a:prstGeom>
          <a:solidFill>
            <a:srgbClr val="1B5E36">
              <a:alpha val="50000"/>
            </a:srgbClr>
          </a:solidFill>
          <a:ln w="12700">
            <a:solidFill>
              <a:srgbClr val="1B5E36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182880"/>
            <a:ext cx="2926080" cy="2926080"/>
          </a:xfrm>
          <a:prstGeom prst="ellipse">
            <a:avLst/>
          </a:prstGeom>
          <a:solidFill>
            <a:srgbClr val="C47A1E">
              <a:alpha val="28000"/>
            </a:srgbClr>
          </a:solidFill>
          <a:ln w="12700">
            <a:solidFill>
              <a:srgbClr val="C47A1E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384048" cy="5143500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338828"/>
            <a:ext cx="9144000" cy="804672"/>
          </a:xfrm>
          <a:prstGeom prst="rect">
            <a:avLst/>
          </a:prstGeom>
          <a:solidFill>
            <a:srgbClr val="1B5E36">
              <a:alpha val="80000"/>
            </a:srgbClr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406640" y="2834640"/>
            <a:ext cx="1463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0" dirty="0">
                <a:solidFill>
                  <a:srgbClr val="000000"/>
                </a:solidFill>
              </a:rPr>
              <a:t>🐌</a:t>
            </a:r>
            <a:endParaRPr lang="en-US" sz="6800" dirty="0"/>
          </a:p>
        </p:txBody>
      </p:sp>
      <p:sp>
        <p:nvSpPr>
          <p:cNvPr id="7" name="Text 5"/>
          <p:cNvSpPr/>
          <p:nvPr/>
        </p:nvSpPr>
        <p:spPr>
          <a:xfrm>
            <a:off x="621792" y="749808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Snail Farming in Ghana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621792" y="1664208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i="1" dirty="0">
                <a:solidFill>
                  <a:srgbClr val="F4A4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Heliciculture — A Complete Practical Guide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21792" y="2340864"/>
            <a:ext cx="5486400" cy="50292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21792" y="246888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0EB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Species  •  Housing  •  Feeding  •  Health  •  Market &amp; Profitability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621792" y="481888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Ghana Agricultural Training Series  |  Based on field data from Ghanaian heliciculture practitioners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3D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F4A41B"/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Seasonal Management Calendar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365760" y="76809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activities around Ghana's rainy and dry seasons for maximum production and profit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201168" y="1298448"/>
            <a:ext cx="1417320" cy="1664208"/>
          </a:xfrm>
          <a:prstGeom prst="rect">
            <a:avLst/>
          </a:prstGeom>
          <a:solidFill>
            <a:srgbClr val="1A0D08"/>
          </a:solidFill>
          <a:ln w="1905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01168" y="1298448"/>
            <a:ext cx="1417320" cy="73152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01168" y="1389888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95528" y="1389888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🌵 Dry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56032" y="1810512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sales season — prices highest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 pens twice daily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for heat stress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682496" y="1298448"/>
            <a:ext cx="1417320" cy="1664208"/>
          </a:xfrm>
          <a:prstGeom prst="rect">
            <a:avLst/>
          </a:prstGeom>
          <a:solidFill>
            <a:srgbClr val="1A0D08"/>
          </a:solidFill>
          <a:ln w="1905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682496" y="1298448"/>
            <a:ext cx="1417320" cy="73152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682496" y="1389888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Feb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276856" y="1389888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🌵 Dry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1737360" y="1810512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Harvest mature snails for market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Bulk sales to hotels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new batch stocking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163824" y="1298448"/>
            <a:ext cx="1417320" cy="1664208"/>
          </a:xfrm>
          <a:prstGeom prst="rect">
            <a:avLst/>
          </a:prstGeom>
          <a:solidFill>
            <a:srgbClr val="1A0D08"/>
          </a:solidFill>
          <a:ln w="1905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163824" y="1298448"/>
            <a:ext cx="1417320" cy="73152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163824" y="1389888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3758184" y="1389888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🌵 Dry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3218688" y="1810512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high-price selling window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pens for breeding season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new breeding stock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645152" y="1298448"/>
            <a:ext cx="1417320" cy="1664208"/>
          </a:xfrm>
          <a:prstGeom prst="rect">
            <a:avLst/>
          </a:prstGeom>
          <a:solidFill>
            <a:srgbClr val="081A0D"/>
          </a:solidFill>
          <a:ln w="19050">
            <a:solidFill>
              <a:srgbClr val="52B78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645152" y="1298448"/>
            <a:ext cx="1417320" cy="7315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645152" y="1389888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Apr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239512" y="1389888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🌧️ Onset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700016" y="1810512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Breeding season begins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mating conditions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supplemental misting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126480" y="1298448"/>
            <a:ext cx="1417320" cy="1664208"/>
          </a:xfrm>
          <a:prstGeom prst="rect">
            <a:avLst/>
          </a:prstGeom>
          <a:solidFill>
            <a:srgbClr val="081A0D"/>
          </a:solidFill>
          <a:ln w="19050">
            <a:solidFill>
              <a:srgbClr val="52B78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126480" y="1298448"/>
            <a:ext cx="1417320" cy="7315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126480" y="1389888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May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6720840" y="1389888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🌧️ Rainy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181344" y="1810512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breeding activity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humidity — snails most active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feeding frequency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7607808" y="1298448"/>
            <a:ext cx="1417320" cy="1664208"/>
          </a:xfrm>
          <a:prstGeom prst="rect">
            <a:avLst/>
          </a:prstGeom>
          <a:solidFill>
            <a:srgbClr val="081A0D"/>
          </a:solidFill>
          <a:ln w="19050">
            <a:solidFill>
              <a:srgbClr val="52B78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7607808" y="1298448"/>
            <a:ext cx="1417320" cy="7315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7607808" y="1389888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Jun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8202168" y="1389888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🌧️ Rainy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7662672" y="1810512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Egg laying peaks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egg incubation areas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capacity for new hatch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201168" y="3054096"/>
            <a:ext cx="1417320" cy="1664208"/>
          </a:xfrm>
          <a:prstGeom prst="rect">
            <a:avLst/>
          </a:prstGeom>
          <a:solidFill>
            <a:srgbClr val="081A0D"/>
          </a:solidFill>
          <a:ln w="19050">
            <a:solidFill>
              <a:srgbClr val="52B78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201168" y="3054096"/>
            <a:ext cx="1417320" cy="7315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201168" y="3145536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Jul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795528" y="3145536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🌧️ Rainy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256032" y="3566160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Ducklings hatching (new batch)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Juvenile management critical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sizes to prevent competition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1682496" y="3054096"/>
            <a:ext cx="1417320" cy="1664208"/>
          </a:xfrm>
          <a:prstGeom prst="rect">
            <a:avLst/>
          </a:prstGeom>
          <a:solidFill>
            <a:srgbClr val="081A0D"/>
          </a:solidFill>
          <a:ln w="19050">
            <a:solidFill>
              <a:srgbClr val="52B78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1682496" y="3054096"/>
            <a:ext cx="1417320" cy="7315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1682496" y="3145536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Aug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2276856" y="3145536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🌧️ Rainy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1737360" y="3566160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 out juveniles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up feed materials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Repair any structural damage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3163824" y="3054096"/>
            <a:ext cx="1417320" cy="1664208"/>
          </a:xfrm>
          <a:prstGeom prst="rect">
            <a:avLst/>
          </a:prstGeom>
          <a:solidFill>
            <a:srgbClr val="081A0D"/>
          </a:solidFill>
          <a:ln w="19050">
            <a:solidFill>
              <a:srgbClr val="52B78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3163824" y="3054096"/>
            <a:ext cx="1417320" cy="7315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3163824" y="3145536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Sep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3758184" y="3145536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🌧️ Rainy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3218688" y="3566160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phase — good weight gain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calcium supplementation boost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growth rates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4645152" y="3054096"/>
            <a:ext cx="1417320" cy="1664208"/>
          </a:xfrm>
          <a:prstGeom prst="rect">
            <a:avLst/>
          </a:prstGeom>
          <a:solidFill>
            <a:srgbClr val="081A0D"/>
          </a:solidFill>
          <a:ln w="19050">
            <a:solidFill>
              <a:srgbClr val="52B78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4645152" y="3054096"/>
            <a:ext cx="1417320" cy="7315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4645152" y="3145536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Oct</a:t>
            </a:r>
            <a:endParaRPr lang="en-US" sz="1800" dirty="0"/>
          </a:p>
        </p:txBody>
      </p:sp>
      <p:sp>
        <p:nvSpPr>
          <p:cNvPr id="53" name="Text 51"/>
          <p:cNvSpPr/>
          <p:nvPr/>
        </p:nvSpPr>
        <p:spPr>
          <a:xfrm>
            <a:off x="5239512" y="3145536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🌧️ End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4700016" y="3566160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Pre-harvest weight checks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marketing contacts for dry season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cold/dry storage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6126480" y="3054096"/>
            <a:ext cx="1417320" cy="1664208"/>
          </a:xfrm>
          <a:prstGeom prst="rect">
            <a:avLst/>
          </a:prstGeom>
          <a:solidFill>
            <a:srgbClr val="1A0D08"/>
          </a:solidFill>
          <a:ln w="1905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6" name="Shape 54"/>
          <p:cNvSpPr/>
          <p:nvPr/>
        </p:nvSpPr>
        <p:spPr>
          <a:xfrm>
            <a:off x="6126480" y="3054096"/>
            <a:ext cx="1417320" cy="73152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6126480" y="3145536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Nov</a:t>
            </a:r>
            <a:endParaRPr lang="en-US" sz="1800" dirty="0"/>
          </a:p>
        </p:txBody>
      </p:sp>
      <p:sp>
        <p:nvSpPr>
          <p:cNvPr id="58" name="Text 56"/>
          <p:cNvSpPr/>
          <p:nvPr/>
        </p:nvSpPr>
        <p:spPr>
          <a:xfrm>
            <a:off x="6720840" y="3145536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🌵 Dry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6181344" y="3566160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Harvest first batch for market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Prices starting to rise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 breeding pairs</a:t>
            </a:r>
            <a:endParaRPr lang="en-US" sz="950" dirty="0"/>
          </a:p>
        </p:txBody>
      </p:sp>
      <p:sp>
        <p:nvSpPr>
          <p:cNvPr id="60" name="Shape 58"/>
          <p:cNvSpPr/>
          <p:nvPr/>
        </p:nvSpPr>
        <p:spPr>
          <a:xfrm>
            <a:off x="7607808" y="3054096"/>
            <a:ext cx="1417320" cy="1664208"/>
          </a:xfrm>
          <a:prstGeom prst="rect">
            <a:avLst/>
          </a:prstGeom>
          <a:solidFill>
            <a:srgbClr val="1A0D08"/>
          </a:solidFill>
          <a:ln w="1905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7607808" y="3054096"/>
            <a:ext cx="1417320" cy="73152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7607808" y="3145536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</a:t>
            </a:r>
            <a:endParaRPr lang="en-US" sz="1800" dirty="0"/>
          </a:p>
        </p:txBody>
      </p:sp>
      <p:sp>
        <p:nvSpPr>
          <p:cNvPr id="63" name="Text 61"/>
          <p:cNvSpPr/>
          <p:nvPr/>
        </p:nvSpPr>
        <p:spPr>
          <a:xfrm>
            <a:off x="8202168" y="3145536"/>
            <a:ext cx="7772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🌵 Dry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7662672" y="3566160"/>
            <a:ext cx="129844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FESTIVE SEASON DEMAND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prices of the year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D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Maximise sales before New Year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5E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778240" y="0"/>
            <a:ext cx="365760" cy="5143500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82880"/>
            <a:ext cx="8229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57200" y="786384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Ghana's snail farming opportunity — the path from starter farm to commercial enterprise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4048" y="1481328"/>
            <a:ext cx="512064" cy="512064"/>
          </a:xfrm>
          <a:prstGeom prst="ellipse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84048" y="148132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42416" y="1426464"/>
            <a:ext cx="36393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4A4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Choose Native Species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042416" y="1810512"/>
            <a:ext cx="363931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EB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Achatina achatina is Ghana's best choice — familiar to consumers, high market demand, and excellent growth potential.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91456" y="1481328"/>
            <a:ext cx="512064" cy="512064"/>
          </a:xfrm>
          <a:prstGeom prst="ellipse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91456" y="148132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49824" y="1426464"/>
            <a:ext cx="36393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4A4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Match System to Capital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5449824" y="1810512"/>
            <a:ext cx="363931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EB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boxes (GHS 700) and scale to greenhouse. Greenhouse gives year-round production advantage.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84048" y="2670048"/>
            <a:ext cx="512064" cy="512064"/>
          </a:xfrm>
          <a:prstGeom prst="ellipse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84048" y="267004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42416" y="2615184"/>
            <a:ext cx="36393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4A4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 the Environment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1042416" y="2999232"/>
            <a:ext cx="363931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EB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Humidity 65–80%, shade, and chemical-free feeding are non-negotiable. Heat and pesticides kill snails.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91456" y="2670048"/>
            <a:ext cx="512064" cy="512064"/>
          </a:xfrm>
          <a:prstGeom prst="ellipse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91456" y="267004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49824" y="2615184"/>
            <a:ext cx="36393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4A4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Leverage Seasonality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5449824" y="2999232"/>
            <a:ext cx="363931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EB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to sell in the dry season (Nov–Mar) when prices triple. This is your biggest profit window every year.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84048" y="3858768"/>
            <a:ext cx="512064" cy="512064"/>
          </a:xfrm>
          <a:prstGeom prst="ellipse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84048" y="385876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42416" y="3803904"/>
            <a:ext cx="36393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4A4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Target Multiple Markets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1042416" y="4187952"/>
            <a:ext cx="363931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EB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Restaurants, markets, hotels, export, and snail slime cosmetics. Diversify revenue from the same farm.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791456" y="3858768"/>
            <a:ext cx="512064" cy="512064"/>
          </a:xfrm>
          <a:prstGeom prst="ellipse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791456" y="385876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49824" y="3803904"/>
            <a:ext cx="36393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4A4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Keep Records &amp; Scale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5449824" y="4187952"/>
            <a:ext cx="363931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EB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growth, feed, and mortality monthly. Compounding breeding cycles make Year 2+ far more profitable than Year 1.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14400" y="484632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🐌  Every snail farm starts with a single pen. Ghana's 15,000-tonne import gap is your opportunity.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"/>
            <a:ext cx="73152" cy="5042916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64592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Snail Farming in Ghana?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320040" y="786384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profitable farm venture per square metre — urban &amp; rural compatible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74320" y="1261872"/>
            <a:ext cx="2816352" cy="3639312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3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74320" y="1261872"/>
            <a:ext cx="2816352" cy="402336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2633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📈  High &amp; Growing Demand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365760" y="1737360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Ghana imports ~15,000 tonnes of snails annually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2249424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Domestic production cannot meet demand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761488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Prices triple in dry season (6–8 months)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" y="3273552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Growing urban appetite for snail dishes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18688" y="1261872"/>
            <a:ext cx="2816352" cy="3639312"/>
          </a:xfrm>
          <a:prstGeom prst="rect">
            <a:avLst/>
          </a:prstGeom>
          <a:solidFill>
            <a:srgbClr val="FFFFFF"/>
          </a:solidFill>
          <a:ln w="1270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18688" y="1261872"/>
            <a:ext cx="2816352" cy="402336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310128" y="1280160"/>
            <a:ext cx="2633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Exceptional Profitability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3310128" y="1737360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30–50% profit margins on efficient farms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10128" y="2249424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One business: $700,000 profit over 7 years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10128" y="2761488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Low input costs vs. high market price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10128" y="3273552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Sell meat, eggs, slime (mucin) — multiple revenue streams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163056" y="1261872"/>
            <a:ext cx="2816352" cy="3639312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163056" y="1261872"/>
            <a:ext cx="2816352" cy="402336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254496" y="1280160"/>
            <a:ext cx="2633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🏙️  Urban &amp; Rural Friendly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254496" y="1737360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No noise, no odour — suitable anywhere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254496" y="2249424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Minimal space: 5,000 snails in 25×15 ft greenhouse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254496" y="2761488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Legal to operate in residential areas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254496" y="3273552"/>
            <a:ext cx="26334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Low startup vs. poultry or livestock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74320" y="4846320"/>
            <a:ext cx="8686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 Trisolace Farms has established 200+ greenhouse farms across Ghana, proving the commercial model at scale.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"/>
            <a:ext cx="73152" cy="5042916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64592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Species Selection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320040" y="786384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Choosing the right snail species is the foundation of a profitable farm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37744" y="1243584"/>
            <a:ext cx="2852928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3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37744" y="1243584"/>
            <a:ext cx="2852928" cy="457200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9184" y="1261872"/>
            <a:ext cx="2670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⭐  Giant African Snail / Tiger Snail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29184" y="1737360"/>
            <a:ext cx="26700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Achatina achatina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92608" y="2029968"/>
            <a:ext cx="2743200" cy="347472"/>
          </a:xfrm>
          <a:prstGeom prst="rect">
            <a:avLst/>
          </a:prstGeom>
          <a:solidFill>
            <a:srgbClr val="F9F6EF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7472" y="203911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 length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353312" y="2039112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30 cm (largest land snail)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92608" y="2386584"/>
            <a:ext cx="2743200" cy="347472"/>
          </a:xfrm>
          <a:prstGeom prst="rect">
            <a:avLst/>
          </a:prstGeom>
          <a:solidFill>
            <a:srgbClr val="F0EBD8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47472" y="23957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353312" y="2395728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900 g at maturity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92608" y="2743200"/>
            <a:ext cx="2743200" cy="347472"/>
          </a:xfrm>
          <a:prstGeom prst="rect">
            <a:avLst/>
          </a:prstGeom>
          <a:solidFill>
            <a:srgbClr val="F9F6EF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47472" y="275234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Eggs/clutch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353312" y="2752344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500 eggs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92608" y="3099816"/>
            <a:ext cx="2743200" cy="347472"/>
          </a:xfrm>
          <a:prstGeom prst="rect">
            <a:avLst/>
          </a:prstGeom>
          <a:solidFill>
            <a:srgbClr val="F0EBD8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47472" y="3108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353312" y="3108960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size in 7–9 months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92608" y="3456432"/>
            <a:ext cx="2743200" cy="347472"/>
          </a:xfrm>
          <a:prstGeom prst="rect">
            <a:avLst/>
          </a:prstGeom>
          <a:solidFill>
            <a:srgbClr val="F9F6EF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47472" y="346557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353312" y="3465576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Africa — native to Ghana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0" y="1243584"/>
            <a:ext cx="2852928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00400" y="1243584"/>
            <a:ext cx="2852928" cy="457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291840" y="1261872"/>
            <a:ext cx="2670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🔄  East African Land Snail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3291840" y="1737360"/>
            <a:ext cx="26700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Achatina fulica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55264" y="2029968"/>
            <a:ext cx="2743200" cy="347472"/>
          </a:xfrm>
          <a:prstGeom prst="rect">
            <a:avLst/>
          </a:prstGeom>
          <a:solidFill>
            <a:srgbClr val="F9F6EF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310128" y="203911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 length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315968" y="2039112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20 cm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255264" y="2386584"/>
            <a:ext cx="2743200" cy="347472"/>
          </a:xfrm>
          <a:prstGeom prst="rect">
            <a:avLst/>
          </a:prstGeom>
          <a:solidFill>
            <a:srgbClr val="F0EBD8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310128" y="23957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315968" y="2395728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250 g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255264" y="2743200"/>
            <a:ext cx="2743200" cy="347472"/>
          </a:xfrm>
          <a:prstGeom prst="rect">
            <a:avLst/>
          </a:prstGeom>
          <a:solidFill>
            <a:srgbClr val="F9F6EF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3310128" y="275234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Eggs/clutch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315968" y="2752344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100–400 eggs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255264" y="3099816"/>
            <a:ext cx="2743200" cy="347472"/>
          </a:xfrm>
          <a:prstGeom prst="rect">
            <a:avLst/>
          </a:prstGeom>
          <a:solidFill>
            <a:srgbClr val="F0EBD8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3310128" y="3108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4315968" y="3108960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than A. achatina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3255264" y="3456432"/>
            <a:ext cx="2743200" cy="347472"/>
          </a:xfrm>
          <a:prstGeom prst="rect">
            <a:avLst/>
          </a:prstGeom>
          <a:solidFill>
            <a:srgbClr val="F9F6EF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3310128" y="346557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315968" y="3465576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 Africa; widely naturalised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6163056" y="1243584"/>
            <a:ext cx="2852928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6163056" y="1243584"/>
            <a:ext cx="2852928" cy="457200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254496" y="1261872"/>
            <a:ext cx="2670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🏆  Giant West African Snail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6254496" y="1737360"/>
            <a:ext cx="26700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Archachatina marginata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6217920" y="2029968"/>
            <a:ext cx="2743200" cy="347472"/>
          </a:xfrm>
          <a:prstGeom prst="rect">
            <a:avLst/>
          </a:prstGeom>
          <a:solidFill>
            <a:srgbClr val="F9F6EF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6272784" y="203911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 length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7278624" y="2039112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20 cm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6217920" y="2386584"/>
            <a:ext cx="2743200" cy="347472"/>
          </a:xfrm>
          <a:prstGeom prst="rect">
            <a:avLst/>
          </a:prstGeom>
          <a:solidFill>
            <a:srgbClr val="F0EBD8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6272784" y="23957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7278624" y="2395728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300–600 g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6217920" y="2743200"/>
            <a:ext cx="2743200" cy="347472"/>
          </a:xfrm>
          <a:prstGeom prst="rect">
            <a:avLst/>
          </a:prstGeom>
          <a:solidFill>
            <a:srgbClr val="F9F6EF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6272784" y="275234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Eggs/clutch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7278624" y="2752344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4–10 (but larger eggs)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6217920" y="3099816"/>
            <a:ext cx="2743200" cy="347472"/>
          </a:xfrm>
          <a:prstGeom prst="rect">
            <a:avLst/>
          </a:prstGeom>
          <a:solidFill>
            <a:srgbClr val="F0EBD8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6272784" y="3108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7278624" y="3108960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Slower — 12–18 months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6217920" y="3456432"/>
            <a:ext cx="2743200" cy="347472"/>
          </a:xfrm>
          <a:prstGeom prst="rect">
            <a:avLst/>
          </a:prstGeom>
          <a:solidFill>
            <a:srgbClr val="F9F6EF"/>
          </a:solidFill>
          <a:ln w="12700">
            <a:solidFill>
              <a:srgbClr val="E0D8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6272784" y="346557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7278624" y="3465576"/>
            <a:ext cx="1719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&amp; Central Africa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274320" y="4846320"/>
            <a:ext cx="8686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Recommendation for Ghana beginners: Start with Achatina achatina — native, high market demand, and consumers recognise the size.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"/>
            <a:ext cx="73152" cy="5042916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64592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Systems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320040" y="786384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backyard boxes to industrial greenhouses — match your system to your capital and goals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37744" y="1243584"/>
            <a:ext cx="2852928" cy="3730752"/>
          </a:xfrm>
          <a:prstGeom prst="rect">
            <a:avLst/>
          </a:prstGeom>
          <a:solidFill>
            <a:srgbClr val="FFFFFF"/>
          </a:solidFill>
          <a:ln w="1270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37744" y="1243584"/>
            <a:ext cx="2852928" cy="457200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9184" y="1261872"/>
            <a:ext cx="2670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 Box / Pen System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9184" y="1783080"/>
            <a:ext cx="2670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From GHS 700 (~$58)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29184" y="2121408"/>
            <a:ext cx="26700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Capacity: 50–200 snails  |  ✅ Best for: Beginners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29184" y="2450592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Wooden boxes or wire mesh pens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29184" y="2798064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Easy to build from local materials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29184" y="3145536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Ideal for home/backyard farming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29184" y="3493008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Low capital — test the business first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29184" y="3840480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Stack vertically to save space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00400" y="1243584"/>
            <a:ext cx="2852928" cy="3730752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3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0" y="1243584"/>
            <a:ext cx="2852928" cy="457200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291840" y="1261872"/>
            <a:ext cx="2670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🏗️  Greenhouse System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291840" y="1783080"/>
            <a:ext cx="2670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GHS 36,000–200,000</a:t>
            </a:r>
            <a:endParaRPr lang="en-US" sz="1050" dirty="0"/>
          </a:p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(~$3,000–$17,000)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291840" y="2121408"/>
            <a:ext cx="26700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Capacity: 2,000–5,000 snails  |  ✅ Best for: Commercial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3291840" y="2450592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25×15 ft greenhouse = ~5,000 snails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291840" y="2798064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Controls humidity &amp; temperature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291840" y="3145536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 be semi-automated with misting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291840" y="3493008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Best for year-round production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3291840" y="3840480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Weather-independent — dry season advantage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163056" y="1243584"/>
            <a:ext cx="2852928" cy="3730752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163056" y="1243584"/>
            <a:ext cx="2852928" cy="457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254496" y="1261872"/>
            <a:ext cx="2670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 Outdoor Pen / Paddock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254496" y="1783080"/>
            <a:ext cx="2670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GHS 2,000–8,000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254496" y="2121408"/>
            <a:ext cx="26700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Capacity: 500–2,000 snails  |  ✅ Best for: Intermediate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254496" y="2450592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Natural soil — mimics wild habitat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6254496" y="2798064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Lower feed costs (natural forage)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6254496" y="3145536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Requires shade netting/cover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6254496" y="3493008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More vulnerable to predators and escape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254496" y="3840480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Good for semi-extensive systems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274320" y="4846320"/>
            <a:ext cx="8686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All systems must prevent escape (snails are excellent climbers), protect from predators, and maintain adequate moisture.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"/>
            <a:ext cx="73152" cy="5042916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64592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Environment &amp; Feeding Management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320040" y="786384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Humidity, shade, soil, and a varied diet are the keys to fast, healthy growth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56032" y="1243584"/>
            <a:ext cx="4279392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3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56032" y="1243584"/>
            <a:ext cx="64008" cy="1993392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38912" y="1280160"/>
            <a:ext cx="39502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🌡️  Environmental Requirements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10896" y="1709928"/>
            <a:ext cx="4169664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C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84048" y="1719072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Humidity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389888" y="1719072"/>
            <a:ext cx="3035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65–80% — use misting systems in greenhouses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10896" y="2057400"/>
            <a:ext cx="4169664" cy="338328"/>
          </a:xfrm>
          <a:prstGeom prst="rect">
            <a:avLst/>
          </a:prstGeom>
          <a:solidFill>
            <a:srgbClr val="E8F5EE"/>
          </a:solidFill>
          <a:ln w="12700">
            <a:solidFill>
              <a:srgbClr val="C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84048" y="2066544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Temperature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1389888" y="2066544"/>
            <a:ext cx="3035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20–28°C — shade essential; heat kills snails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10896" y="2404872"/>
            <a:ext cx="4169664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C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84048" y="2414016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Soil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1389888" y="2414016"/>
            <a:ext cx="3035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Loamy, non-acidic; 15–25 cm deep for burrowing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10896" y="2752344"/>
            <a:ext cx="4169664" cy="338328"/>
          </a:xfrm>
          <a:prstGeom prst="rect">
            <a:avLst/>
          </a:prstGeom>
          <a:solidFill>
            <a:srgbClr val="E8F5EE"/>
          </a:solidFill>
          <a:ln w="12700">
            <a:solidFill>
              <a:srgbClr val="C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84048" y="2761488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1389888" y="2761488"/>
            <a:ext cx="3035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6.5–7.5 — add lime/eggshell if too acidic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10896" y="3099816"/>
            <a:ext cx="4169664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C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84048" y="3108960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1389888" y="3108960"/>
            <a:ext cx="3035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Snails are nocturnal — activity peaks at night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10896" y="3447288"/>
            <a:ext cx="4169664" cy="338328"/>
          </a:xfrm>
          <a:prstGeom prst="rect">
            <a:avLst/>
          </a:prstGeom>
          <a:solidFill>
            <a:srgbClr val="E8F5EE"/>
          </a:solidFill>
          <a:ln w="12700">
            <a:solidFill>
              <a:srgbClr val="C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84048" y="3456432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Chemicals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1389888" y="3456432"/>
            <a:ext cx="3035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use pesticides near snail pens — lethal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681728" y="1243584"/>
            <a:ext cx="425196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681728" y="1243584"/>
            <a:ext cx="64008" cy="1993392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64608" y="1280160"/>
            <a:ext cx="39136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🥬  Feeding Programme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4736592" y="1709928"/>
            <a:ext cx="4142232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D8C8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09744" y="1719072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Veg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07024" y="1719072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Sweet potato leaves, pawpaw/papaya, banana, plantain leaves, lettuce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736592" y="2057400"/>
            <a:ext cx="4142232" cy="338328"/>
          </a:xfrm>
          <a:prstGeom prst="rect">
            <a:avLst/>
          </a:prstGeom>
          <a:solidFill>
            <a:srgbClr val="FFF5E0"/>
          </a:solidFill>
          <a:ln w="12700">
            <a:solidFill>
              <a:srgbClr val="D8C8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809744" y="2066544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Fruits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5907024" y="2066544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Overripe papaya, mango, watermelon, pineapple skin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736592" y="2404872"/>
            <a:ext cx="4142232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D8C8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809744" y="2414016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Calcium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5907024" y="2414016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Crushed eggshells, ground oyster shell, limestone — ESSENTIAL for shell growth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736592" y="2752344"/>
            <a:ext cx="4142232" cy="338328"/>
          </a:xfrm>
          <a:prstGeom prst="rect">
            <a:avLst/>
          </a:prstGeom>
          <a:solidFill>
            <a:srgbClr val="FFF5E0"/>
          </a:solidFill>
          <a:ln w="12700">
            <a:solidFill>
              <a:srgbClr val="D8C8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809744" y="2761488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Protein supp.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5907024" y="2761488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Fish meal supplement — stimulates growth and appetite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4736592" y="3099816"/>
            <a:ext cx="4142232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D8C8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809744" y="310896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5907024" y="3108960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 pen regularly; snails absorb moisture through skin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4736592" y="3447288"/>
            <a:ext cx="4142232" cy="338328"/>
          </a:xfrm>
          <a:prstGeom prst="rect">
            <a:avLst/>
          </a:prstGeom>
          <a:solidFill>
            <a:srgbClr val="FFF5E0"/>
          </a:solidFill>
          <a:ln w="12700">
            <a:solidFill>
              <a:srgbClr val="D8C8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809744" y="3456432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Toxic to avoid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5907024" y="3456432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Salt, citrus, onion, garlic, processed food, chemical-treated leaves</a:t>
            </a:r>
            <a:endParaRPr lang="en-US" sz="1050" dirty="0"/>
          </a:p>
        </p:txBody>
      </p:sp>
      <p:sp>
        <p:nvSpPr>
          <p:cNvPr id="48" name="Text 46"/>
          <p:cNvSpPr/>
          <p:nvPr/>
        </p:nvSpPr>
        <p:spPr>
          <a:xfrm>
            <a:off x="256032" y="334670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 Growth Cycle: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256032" y="3657600"/>
            <a:ext cx="1664208" cy="658368"/>
          </a:xfrm>
          <a:prstGeom prst="rect">
            <a:avLst/>
          </a:prstGeom>
          <a:solidFill>
            <a:srgbClr val="4A235B"/>
          </a:solidFill>
          <a:ln w="12700">
            <a:solidFill>
              <a:srgbClr val="4A2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256032" y="3657600"/>
            <a:ext cx="16642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Hatch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0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1975104" y="3657600"/>
            <a:ext cx="1664208" cy="658368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1975104" y="3657600"/>
            <a:ext cx="16642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Juvenile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1–3 mo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3694176" y="3657600"/>
            <a:ext cx="1664208" cy="658368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3694176" y="3657600"/>
            <a:ext cx="16642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Sub-adult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3–7 mo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5413248" y="3657600"/>
            <a:ext cx="1664208" cy="658368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5413248" y="3657600"/>
            <a:ext cx="16642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 Size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7–9 mo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7132320" y="3657600"/>
            <a:ext cx="1664208" cy="658368"/>
          </a:xfrm>
          <a:prstGeom prst="rect">
            <a:avLst/>
          </a:prstGeom>
          <a:solidFill>
            <a:srgbClr val="0D3D1F"/>
          </a:solidFill>
          <a:ln w="12700">
            <a:solidFill>
              <a:srgbClr val="0D3D1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7132320" y="3657600"/>
            <a:ext cx="16642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Breeder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12–18 mo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256032" y="4370832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Best value: sell at 7–9 months OR keep until 18+ months for maximum weight &amp; breeding stock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"/>
            <a:ext cx="73152" cy="5042916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64592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Getting Started — Step by Step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320040" y="786384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planning your first pen to stocking your first snails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37744" y="1261872"/>
            <a:ext cx="2852928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3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9184" y="1426464"/>
            <a:ext cx="530352" cy="530352"/>
          </a:xfrm>
          <a:prstGeom prst="ellipse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9184" y="142646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87552" y="1335024"/>
            <a:ext cx="20482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Choose Your System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347472" y="1764792"/>
            <a:ext cx="2670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 system (beginners, GHS 700+) or greenhouse (commercial, GHS 36,000+). Start small, scale with profits.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0" y="1261872"/>
            <a:ext cx="2852928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91840" y="1426464"/>
            <a:ext cx="530352" cy="530352"/>
          </a:xfrm>
          <a:prstGeom prst="ellipse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91840" y="142646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50208" y="1335024"/>
            <a:ext cx="20482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47A1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Prepare the Housing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3310128" y="1764792"/>
            <a:ext cx="2670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Loamy soil 15–25 cm deep. Wire mesh lid to prevent escape and predators. Shade netting for outdoor pens.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163056" y="1261872"/>
            <a:ext cx="2852928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254496" y="1426464"/>
            <a:ext cx="530352" cy="530352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54496" y="142646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912864" y="1335024"/>
            <a:ext cx="20482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E8B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Source Your Stock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6272784" y="1764792"/>
            <a:ext cx="2670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from established farmers — NOT from the wild. Know the age and health of your snails. Trisolace packs from GHS 150 (~$12.50).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37744" y="3090672"/>
            <a:ext cx="2852928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6B3A2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29184" y="3255264"/>
            <a:ext cx="530352" cy="530352"/>
          </a:xfrm>
          <a:prstGeom prst="ellipse">
            <a:avLst/>
          </a:prstGeom>
          <a:solidFill>
            <a:srgbClr val="6B3A2A"/>
          </a:solidFill>
          <a:ln w="12700">
            <a:solidFill>
              <a:srgbClr val="6B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29184" y="325526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987552" y="3163824"/>
            <a:ext cx="20482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the Environment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347472" y="3593592"/>
            <a:ext cx="2670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Humidity 65–80%. Temperature 20–28°C. Provide calcium source from day one. Mist the pen daily.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200400" y="3090672"/>
            <a:ext cx="2852928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3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291840" y="3255264"/>
            <a:ext cx="530352" cy="530352"/>
          </a:xfrm>
          <a:prstGeom prst="ellipse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291840" y="325526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950208" y="3163824"/>
            <a:ext cx="20482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Feeding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3310128" y="3593592"/>
            <a:ext cx="2670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vegetables, overripe fruits, calcium supplements. Feed in evening (nocturnal feeders). Remove uneaten food within 24 hrs.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6163056" y="3090672"/>
            <a:ext cx="2852928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6254496" y="3255264"/>
            <a:ext cx="530352" cy="530352"/>
          </a:xfrm>
          <a:prstGeom prst="ellipse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254496" y="325526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912864" y="3163824"/>
            <a:ext cx="20482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47A1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Monitor &amp; Record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6272784" y="3593592"/>
            <a:ext cx="2670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 sample snails monthly. Record mortality, feed consumption, growth. Separate breeding stock from market stock.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Health, Pests &amp; Biosecurity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365760" y="76809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is far cheaper than treatment — good management avoids most health problems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237744" y="1243584"/>
            <a:ext cx="2852928" cy="1719072"/>
          </a:xfrm>
          <a:prstGeom prst="rect">
            <a:avLst/>
          </a:prstGeom>
          <a:solidFill>
            <a:srgbClr val="12121E"/>
          </a:solidFill>
          <a:ln w="1905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37744" y="1243584"/>
            <a:ext cx="2852928" cy="73152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9184" y="1353312"/>
            <a:ext cx="26700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🪱  Intestinal Worms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" y="1755648"/>
            <a:ext cx="26700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Weight loss, thin shell, reduced activity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29184" y="2286000"/>
            <a:ext cx="26700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E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Avoid contaminated soil; rotate pens; use clean substrate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00400" y="1243584"/>
            <a:ext cx="2852928" cy="1719072"/>
          </a:xfrm>
          <a:prstGeom prst="rect">
            <a:avLst/>
          </a:prstGeom>
          <a:solidFill>
            <a:srgbClr val="12121E"/>
          </a:solidFill>
          <a:ln w="19050">
            <a:solidFill>
              <a:srgbClr val="7D3C9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00400" y="1243584"/>
            <a:ext cx="2852928" cy="73152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91840" y="1353312"/>
            <a:ext cx="26700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🍄  Fungal Shell Disease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91840" y="1755648"/>
            <a:ext cx="26700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White/grey patches on shell; soft mantle edges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291840" y="2286000"/>
            <a:ext cx="26700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E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Improve ventilation; reduce excess moisture; isolate affected snails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163056" y="1243584"/>
            <a:ext cx="2852928" cy="1719072"/>
          </a:xfrm>
          <a:prstGeom prst="rect">
            <a:avLst/>
          </a:prstGeom>
          <a:solidFill>
            <a:srgbClr val="12121E"/>
          </a:solidFill>
          <a:ln w="19050">
            <a:solidFill>
              <a:srgbClr val="B22222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63056" y="1243584"/>
            <a:ext cx="2852928" cy="73152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254496" y="1353312"/>
            <a:ext cx="26700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🪰  Fly Maggots (Myiasis)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254496" y="1755648"/>
            <a:ext cx="26700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Maggots on snail body; lethargy; snail stops eating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254496" y="2286000"/>
            <a:ext cx="26700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E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Keep pens clean; remove dead snails immediately; fine mesh covers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37744" y="3054096"/>
            <a:ext cx="2852928" cy="1719072"/>
          </a:xfrm>
          <a:prstGeom prst="rect">
            <a:avLst/>
          </a:prstGeom>
          <a:solidFill>
            <a:srgbClr val="12121E"/>
          </a:solidFill>
          <a:ln w="19050">
            <a:solidFill>
              <a:srgbClr val="5D6D7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37744" y="3054096"/>
            <a:ext cx="2852928" cy="73152"/>
          </a:xfrm>
          <a:prstGeom prst="rect">
            <a:avLst/>
          </a:prstGeom>
          <a:solidFill>
            <a:srgbClr val="5D6D7E"/>
          </a:solidFill>
          <a:ln w="12700">
            <a:solidFill>
              <a:srgbClr val="5D6D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9184" y="3163824"/>
            <a:ext cx="26700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🐀  Rat &amp; Predator Attack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29184" y="3566160"/>
            <a:ext cx="26700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Missing snails; broken shells; disturbed soil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29184" y="4096512"/>
            <a:ext cx="26700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E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Wire mesh (2mm gauge); raised pen legs; check nightly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00400" y="3054096"/>
            <a:ext cx="2852928" cy="1719072"/>
          </a:xfrm>
          <a:prstGeom prst="rect">
            <a:avLst/>
          </a:prstGeom>
          <a:solidFill>
            <a:srgbClr val="12121E"/>
          </a:solidFill>
          <a:ln w="19050">
            <a:solidFill>
              <a:srgbClr val="2E8B5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00400" y="3054096"/>
            <a:ext cx="2852928" cy="73152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291840" y="3163824"/>
            <a:ext cx="26700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🦠  Bacterial Infections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291840" y="3566160"/>
            <a:ext cx="26700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Foul-smelling mucus; snail body goes limp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3291840" y="4096512"/>
            <a:ext cx="26700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E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Remove &amp; isolate affected snails; clean pen with mild salt water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163056" y="3054096"/>
            <a:ext cx="2852928" cy="1719072"/>
          </a:xfrm>
          <a:prstGeom prst="rect">
            <a:avLst/>
          </a:prstGeom>
          <a:solidFill>
            <a:srgbClr val="12121E"/>
          </a:solidFill>
          <a:ln w="19050">
            <a:solidFill>
              <a:srgbClr val="6B3A2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163056" y="3054096"/>
            <a:ext cx="2852928" cy="73152"/>
          </a:xfrm>
          <a:prstGeom prst="rect">
            <a:avLst/>
          </a:prstGeom>
          <a:solidFill>
            <a:srgbClr val="6B3A2A"/>
          </a:solidFill>
          <a:ln w="12700">
            <a:solidFill>
              <a:srgbClr val="6B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254496" y="3163824"/>
            <a:ext cx="267004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☀️  Heat Stress / Desiccation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254496" y="3566160"/>
            <a:ext cx="267004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A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Shell sealing with mucus plug; lethargy; clustering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6254496" y="4096512"/>
            <a:ext cx="26700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E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Shade immediately; mist pen; check humidity twice daily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9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"/>
            <a:ext cx="73152" cy="5042916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64592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Opportunities &amp; Profitability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320040" y="786384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demand gap, seasonal pricing, export markets and real profit numbers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37744" y="1243584"/>
            <a:ext cx="2084832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3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37744" y="1243584"/>
            <a:ext cx="2084832" cy="64008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37744" y="1353312"/>
            <a:ext cx="208483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15,000t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283464" y="1993392"/>
            <a:ext cx="19933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Snails imported annually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Ghana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414016" y="1243584"/>
            <a:ext cx="2084832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414016" y="1243584"/>
            <a:ext cx="2084832" cy="64008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414016" y="1353312"/>
            <a:ext cx="208483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47A1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3×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2459736" y="1993392"/>
            <a:ext cx="19933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increase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dry season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90288" y="1243584"/>
            <a:ext cx="2084832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90288" y="1243584"/>
            <a:ext cx="2084832" cy="64008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90288" y="1353312"/>
            <a:ext cx="208483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2E8B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30–50%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4636008" y="1993392"/>
            <a:ext cx="19933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margins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efficient farms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766560" y="1243584"/>
            <a:ext cx="2084832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6B3A2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766560" y="1243584"/>
            <a:ext cx="2084832" cy="64008"/>
          </a:xfrm>
          <a:prstGeom prst="rect">
            <a:avLst/>
          </a:prstGeom>
          <a:solidFill>
            <a:srgbClr val="6B3A2A"/>
          </a:solidFill>
          <a:ln w="12700">
            <a:solidFill>
              <a:srgbClr val="6B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766560" y="1353312"/>
            <a:ext cx="208483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$700K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6812280" y="1993392"/>
            <a:ext cx="19933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farm's profit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7 years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37744" y="2816352"/>
            <a:ext cx="4279392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1B5E3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37744" y="2816352"/>
            <a:ext cx="64008" cy="2011680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20624" y="2852928"/>
            <a:ext cx="3950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🛒  Local Market Channels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20624" y="3291840"/>
            <a:ext cx="3950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Restaurants &amp; chop bars (jollof rice, snail stew, kebab)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20624" y="3584448"/>
            <a:ext cx="3950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Hotels and upmarket eateries — premium pricing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20624" y="3877056"/>
            <a:ext cx="3950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Local markets (Makola, Kejetia) — high-volume sales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20624" y="4169664"/>
            <a:ext cx="3950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Direct farm-gate sales — highest margin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20624" y="4462272"/>
            <a:ext cx="3950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Supermarkets: packaged snail meat (processed value addition)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663440" y="2816352"/>
            <a:ext cx="4270248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47A1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663440" y="2816352"/>
            <a:ext cx="64008" cy="2011680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846320" y="2852928"/>
            <a:ext cx="3913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✈️  Export &amp; Value-Add Markets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846320" y="3291840"/>
            <a:ext cx="3913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France, Spain, Germany — escargot market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846320" y="3584448"/>
            <a:ext cx="3913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Nigeria — huge neighbouring demand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3877056"/>
            <a:ext cx="3913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UAE — Middle East diaspora community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846320" y="4169664"/>
            <a:ext cx="3913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Snail slime (mucin) — premium cosmetics ingredient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46320" y="4462272"/>
            <a:ext cx="3913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Dried/canned snail meat — longer shelf life for export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846320" y="4754880"/>
            <a:ext cx="3913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Snail eggs — niche luxury product globally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9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"/>
            <a:ext cx="73152" cy="5042916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64592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B5E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Sample Business Model — Greenhouse Farm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320040" y="786384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Indicative figures for a basic 25×15 ft greenhouse with 2,000 snails in Ghana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37744" y="1234440"/>
            <a:ext cx="4279392" cy="402336"/>
          </a:xfrm>
          <a:prstGeom prst="rect">
            <a:avLst/>
          </a:prstGeom>
          <a:solidFill>
            <a:srgbClr val="1B5E36"/>
          </a:solidFill>
          <a:ln w="12700">
            <a:solidFill>
              <a:srgbClr val="1B5E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9184" y="1261872"/>
            <a:ext cx="40965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💸  COSTS (Year 1)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37744" y="1664208"/>
            <a:ext cx="4279392" cy="338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10896" y="1682496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Greenhouse construction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505456" y="1682496"/>
            <a:ext cx="10789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36,000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584448" y="1682496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$3,000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37744" y="2011680"/>
            <a:ext cx="4279392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10896" y="202996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Starter stock (2,000 snails)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505456" y="2029968"/>
            <a:ext cx="10789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5,000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584448" y="2029968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$415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37744" y="2359152"/>
            <a:ext cx="4279392" cy="338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10896" y="237744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Soil &amp; substrate setup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2505456" y="2377440"/>
            <a:ext cx="10789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1,500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584448" y="2377440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$125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37744" y="2706624"/>
            <a:ext cx="4279392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10896" y="2724912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 (Year 1)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505456" y="2724912"/>
            <a:ext cx="10789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2,400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584448" y="2724912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$200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37744" y="3054096"/>
            <a:ext cx="4279392" cy="338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10896" y="3072384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&amp; misting system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2505456" y="3072384"/>
            <a:ext cx="10789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1,800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3584448" y="3072384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$150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237744" y="3401568"/>
            <a:ext cx="4279392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10896" y="3419856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Labour (part-time)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2505456" y="3419856"/>
            <a:ext cx="10789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3,600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3584448" y="3419856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237744" y="3749040"/>
            <a:ext cx="4279392" cy="338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10896" y="376732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Contingency (10%)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2505456" y="3767328"/>
            <a:ext cx="10789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5,030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3584448" y="3767328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$419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237744" y="4096512"/>
            <a:ext cx="4279392" cy="338328"/>
          </a:xfrm>
          <a:prstGeom prst="rect">
            <a:avLst/>
          </a:prstGeom>
          <a:solidFill>
            <a:srgbClr val="F0EBD8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10896" y="411480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YEAR 1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2505456" y="4114800"/>
            <a:ext cx="10789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5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55,330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3584448" y="4114800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$4,611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4663440" y="1234440"/>
            <a:ext cx="4279392" cy="402336"/>
          </a:xfrm>
          <a:prstGeom prst="rect">
            <a:avLst/>
          </a:prstGeom>
          <a:solidFill>
            <a:srgbClr val="C47A1E"/>
          </a:solidFill>
          <a:ln w="12700">
            <a:solidFill>
              <a:srgbClr val="C47A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754880" y="1261872"/>
            <a:ext cx="409651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REVENUE PROJECTION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4663440" y="1664208"/>
            <a:ext cx="4279392" cy="338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736592" y="1682496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2,000 snails at table size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473952" y="1682496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479792" y="1682496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663440" y="2011680"/>
            <a:ext cx="4279392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736592" y="2029968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weight at 9 months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6473952" y="202996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 g each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7479792" y="2029968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 kg total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663440" y="2359152"/>
            <a:ext cx="4279392" cy="338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4736592" y="23774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market price (dry season)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6473952" y="237744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100/kg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7479792" y="2377440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50,000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4663440" y="2706624"/>
            <a:ext cx="4279392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4736592" y="2724912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price (wet season)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473952" y="272491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40/kg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7479792" y="2724912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20,000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4663440" y="3054096"/>
            <a:ext cx="4279392" cy="338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4736592" y="3072384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Breeding stock premium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6473952" y="3072384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200/pair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7479792" y="3072384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4,000</a:t>
            </a:r>
            <a:endParaRPr lang="en-US" sz="1000" dirty="0"/>
          </a:p>
        </p:txBody>
      </p:sp>
      <p:sp>
        <p:nvSpPr>
          <p:cNvPr id="62" name="Shape 60"/>
          <p:cNvSpPr/>
          <p:nvPr/>
        </p:nvSpPr>
        <p:spPr>
          <a:xfrm>
            <a:off x="4663440" y="3401568"/>
            <a:ext cx="4279392" cy="338328"/>
          </a:xfrm>
          <a:prstGeom prst="rect">
            <a:avLst/>
          </a:prstGeom>
          <a:solidFill>
            <a:srgbClr val="F9F6EF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4736592" y="3419856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Slime (mucin) collection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6473952" y="3419856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7479792" y="3419856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2,000+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4663440" y="3749040"/>
            <a:ext cx="4279392" cy="338328"/>
          </a:xfrm>
          <a:prstGeom prst="rect">
            <a:avLst/>
          </a:prstGeom>
          <a:solidFill>
            <a:srgbClr val="FFF5E0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4736592" y="3767328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REVENUE (conservative)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6473952" y="376732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7479792" y="3767328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56,000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4663440" y="4096512"/>
            <a:ext cx="4279392" cy="338328"/>
          </a:xfrm>
          <a:prstGeom prst="rect">
            <a:avLst/>
          </a:prstGeom>
          <a:solidFill>
            <a:srgbClr val="FFF5E0"/>
          </a:solidFill>
          <a:ln w="12700">
            <a:solidFill>
              <a:srgbClr val="D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4736592" y="411480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PROFIT (Year 1)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473952" y="411480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7479792" y="4114800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47A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GHS 700+ after costs</a:t>
            </a:r>
            <a:endParaRPr lang="en-US" sz="1000" dirty="0"/>
          </a:p>
        </p:txBody>
      </p:sp>
      <p:sp>
        <p:nvSpPr>
          <p:cNvPr id="74" name="Text 72"/>
          <p:cNvSpPr/>
          <p:nvPr/>
        </p:nvSpPr>
        <p:spPr>
          <a:xfrm>
            <a:off x="237744" y="4828032"/>
            <a:ext cx="8686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Revenue improves dramatically from Year 2 onwards as breeding cycles compound and infrastructure is already paid for.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1841</Words>
  <Application>Microsoft Office PowerPoint</Application>
  <PresentationFormat>On-screen Show (16:9)</PresentationFormat>
  <Paragraphs>342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Snail Farming in Ghana — A Complete Guide</dc:title>
  <dc:subject>PptxGenJS Presentation</dc:subject>
  <dc:creator>PptxGenJS</dc:creator>
  <cp:lastModifiedBy>Allen Wachter</cp:lastModifiedBy>
  <cp:revision>1</cp:revision>
  <dcterms:created xsi:type="dcterms:W3CDTF">2026-05-24T17:02:21Z</dcterms:created>
  <dcterms:modified xsi:type="dcterms:W3CDTF">2026-05-24T17:13:54Z</dcterms:modified>
</cp:coreProperties>
</file>