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5F7A"/>
        </a:solidFill>
      </p:bgPr>
    </p:bg>
    <p:spTree>
      <p:nvGrpSpPr>
        <p:cNvPr id="1" name=""/>
        <p:cNvGrpSpPr/>
        <p:nvPr/>
      </p:nvGrpSpPr>
      <p:grpSpPr>
        <a:xfrm>
          <a:off x="0" y="0"/>
          <a:ext cx="0" cy="0"/>
          <a:chOff x="0" y="0"/>
          <a:chExt cx="0" cy="0"/>
        </a:xfrm>
      </p:grpSpPr>
      <p:sp>
        <p:nvSpPr>
          <p:cNvPr id="2" name="Shape 0"/>
          <p:cNvSpPr/>
          <p:nvPr/>
        </p:nvSpPr>
        <p:spPr>
          <a:xfrm>
            <a:off x="5943600" y="-1097280"/>
            <a:ext cx="4572000" cy="4572000"/>
          </a:xfrm>
          <a:prstGeom prst="ellipse">
            <a:avLst/>
          </a:prstGeom>
          <a:solidFill>
            <a:srgbClr val="2D8AAD">
              <a:alpha val="40000"/>
            </a:srgbClr>
          </a:solidFill>
          <a:ln w="12700">
            <a:solidFill>
              <a:srgbClr val="2D8AAD">
                <a:alpha val="50000"/>
              </a:srgbClr>
            </a:solidFill>
            <a:prstDash val="solid"/>
          </a:ln>
        </p:spPr>
      </p:sp>
      <p:sp>
        <p:nvSpPr>
          <p:cNvPr id="3" name="Shape 1"/>
          <p:cNvSpPr/>
          <p:nvPr/>
        </p:nvSpPr>
        <p:spPr>
          <a:xfrm>
            <a:off x="6858000" y="-365760"/>
            <a:ext cx="3200400" cy="3200400"/>
          </a:xfrm>
          <a:prstGeom prst="ellipse">
            <a:avLst/>
          </a:prstGeom>
          <a:solidFill>
            <a:srgbClr val="C8996A">
              <a:alpha val="28000"/>
            </a:srgbClr>
          </a:solidFill>
          <a:ln w="12700">
            <a:solidFill>
              <a:srgbClr val="C8996A">
                <a:alpha val="40000"/>
              </a:srgbClr>
            </a:solidFill>
            <a:prstDash val="solid"/>
          </a:ln>
        </p:spPr>
      </p:sp>
      <p:sp>
        <p:nvSpPr>
          <p:cNvPr id="4" name="Shape 2"/>
          <p:cNvSpPr/>
          <p:nvPr/>
        </p:nvSpPr>
        <p:spPr>
          <a:xfrm>
            <a:off x="0" y="4366260"/>
            <a:ext cx="9144000" cy="777240"/>
          </a:xfrm>
          <a:prstGeom prst="rect">
            <a:avLst/>
          </a:prstGeom>
          <a:solidFill>
            <a:srgbClr val="8B5E3C">
              <a:alpha val="85000"/>
            </a:srgbClr>
          </a:solidFill>
          <a:ln w="12700">
            <a:solidFill>
              <a:srgbClr val="8B5E3C"/>
            </a:solidFill>
            <a:prstDash val="solid"/>
          </a:ln>
        </p:spPr>
      </p:sp>
      <p:sp>
        <p:nvSpPr>
          <p:cNvPr id="5" name="Shape 3"/>
          <p:cNvSpPr/>
          <p:nvPr/>
        </p:nvSpPr>
        <p:spPr>
          <a:xfrm>
            <a:off x="0" y="0"/>
            <a:ext cx="365760" cy="5143500"/>
          </a:xfrm>
          <a:prstGeom prst="rect">
            <a:avLst/>
          </a:prstGeom>
          <a:solidFill>
            <a:srgbClr val="C8996A"/>
          </a:solidFill>
          <a:ln w="12700">
            <a:solidFill>
              <a:srgbClr val="C8996A"/>
            </a:solidFill>
            <a:prstDash val="solid"/>
          </a:ln>
        </p:spPr>
      </p:sp>
      <p:sp>
        <p:nvSpPr>
          <p:cNvPr id="6" name="Text 4"/>
          <p:cNvSpPr/>
          <p:nvPr/>
        </p:nvSpPr>
        <p:spPr>
          <a:xfrm>
            <a:off x="594360" y="822960"/>
            <a:ext cx="8229600" cy="1005840"/>
          </a:xfrm>
          <a:prstGeom prst="rect">
            <a:avLst/>
          </a:prstGeom>
          <a:noFill/>
          <a:ln/>
        </p:spPr>
        <p:txBody>
          <a:bodyPr wrap="square" lIns="0" tIns="0" rIns="0" bIns="0" rtlCol="0" anchor="ctr"/>
          <a:lstStyle/>
          <a:p>
            <a:pPr indent="0" marL="0">
              <a:buNone/>
            </a:pPr>
            <a:r>
              <a:rPr lang="en-US" sz="4600" b="1" dirty="0">
                <a:solidFill>
                  <a:srgbClr val="FFFFFF"/>
                </a:solidFill>
                <a:latin typeface="Georgia" pitchFamily="34" charset="0"/>
                <a:ea typeface="Georgia" pitchFamily="34" charset="-122"/>
                <a:cs typeface="Georgia" pitchFamily="34" charset="-120"/>
              </a:rPr>
              <a:t>Pastoral Camel Husbandry</a:t>
            </a:r>
            <a:endParaRPr lang="en-US" sz="4600" dirty="0"/>
          </a:p>
        </p:txBody>
      </p:sp>
      <p:sp>
        <p:nvSpPr>
          <p:cNvPr id="7" name="Text 5"/>
          <p:cNvSpPr/>
          <p:nvPr/>
        </p:nvSpPr>
        <p:spPr>
          <a:xfrm>
            <a:off x="594360" y="1783080"/>
            <a:ext cx="8229600" cy="777240"/>
          </a:xfrm>
          <a:prstGeom prst="rect">
            <a:avLst/>
          </a:prstGeom>
          <a:noFill/>
          <a:ln/>
        </p:spPr>
        <p:txBody>
          <a:bodyPr wrap="square" lIns="0" tIns="0" rIns="0" bIns="0" rtlCol="0" anchor="ctr"/>
          <a:lstStyle/>
          <a:p>
            <a:pPr indent="0" marL="0">
              <a:buNone/>
            </a:pPr>
            <a:r>
              <a:rPr lang="en-US" sz="3800" i="1" dirty="0">
                <a:solidFill>
                  <a:srgbClr val="C8996A"/>
                </a:solidFill>
                <a:latin typeface="Georgia" pitchFamily="34" charset="0"/>
                <a:ea typeface="Georgia" pitchFamily="34" charset="-122"/>
                <a:cs typeface="Georgia" pitchFamily="34" charset="-120"/>
              </a:rPr>
              <a:t>Practices in Kenya</a:t>
            </a:r>
            <a:endParaRPr lang="en-US" sz="3800" dirty="0"/>
          </a:p>
        </p:txBody>
      </p:sp>
      <p:sp>
        <p:nvSpPr>
          <p:cNvPr id="8" name="Shape 6"/>
          <p:cNvSpPr/>
          <p:nvPr/>
        </p:nvSpPr>
        <p:spPr>
          <a:xfrm>
            <a:off x="594360" y="2633472"/>
            <a:ext cx="5029200" cy="50292"/>
          </a:xfrm>
          <a:prstGeom prst="rect">
            <a:avLst/>
          </a:prstGeom>
          <a:solidFill>
            <a:srgbClr val="B85C38"/>
          </a:solidFill>
          <a:ln w="12700">
            <a:solidFill>
              <a:srgbClr val="B85C38"/>
            </a:solidFill>
            <a:prstDash val="solid"/>
          </a:ln>
        </p:spPr>
      </p:sp>
      <p:sp>
        <p:nvSpPr>
          <p:cNvPr id="9" name="Text 7"/>
          <p:cNvSpPr/>
          <p:nvPr/>
        </p:nvSpPr>
        <p:spPr>
          <a:xfrm>
            <a:off x="594360" y="2788920"/>
            <a:ext cx="8229600" cy="384048"/>
          </a:xfrm>
          <a:prstGeom prst="rect">
            <a:avLst/>
          </a:prstGeom>
          <a:noFill/>
          <a:ln/>
        </p:spPr>
        <p:txBody>
          <a:bodyPr wrap="square" lIns="0" tIns="0" rIns="0" bIns="0" rtlCol="0" anchor="ctr"/>
          <a:lstStyle/>
          <a:p>
            <a:pPr indent="0" marL="0">
              <a:buNone/>
            </a:pPr>
            <a:r>
              <a:rPr lang="en-US" sz="1300" dirty="0">
                <a:solidFill>
                  <a:srgbClr val="F5E6D0"/>
                </a:solidFill>
                <a:latin typeface="Calibri" pitchFamily="34" charset="0"/>
                <a:ea typeface="Calibri" pitchFamily="34" charset="-122"/>
                <a:cs typeface="Calibri" pitchFamily="34" charset="-120"/>
              </a:rPr>
              <a:t>Breeds  •  Husbandry  •  Feeding  •  Disease Management  •  Products &amp; Marketing</a:t>
            </a:r>
            <a:endParaRPr lang="en-US" sz="1300" dirty="0"/>
          </a:p>
        </p:txBody>
      </p:sp>
      <p:sp>
        <p:nvSpPr>
          <p:cNvPr id="10" name="Text 8"/>
          <p:cNvSpPr/>
          <p:nvPr/>
        </p:nvSpPr>
        <p:spPr>
          <a:xfrm>
            <a:off x="594360" y="4462272"/>
            <a:ext cx="8229600" cy="274320"/>
          </a:xfrm>
          <a:prstGeom prst="rect">
            <a:avLst/>
          </a:prstGeom>
          <a:noFill/>
          <a:ln/>
        </p:spPr>
        <p:txBody>
          <a:bodyPr wrap="square" lIns="0" tIns="0" rIns="0" bIns="0" rtlCol="0" anchor="ctr"/>
          <a:lstStyle/>
          <a:p>
            <a:pPr indent="0" marL="0">
              <a:buNone/>
            </a:pPr>
            <a:r>
              <a:rPr lang="en-US" sz="1100" dirty="0">
                <a:solidFill>
                  <a:srgbClr val="BDC3C7"/>
                </a:solidFill>
                <a:latin typeface="Calibri" pitchFamily="34" charset="0"/>
                <a:ea typeface="Calibri" pitchFamily="34" charset="-122"/>
                <a:cs typeface="Calibri" pitchFamily="34" charset="-120"/>
              </a:rPr>
              <a:t>Gitao, Matofari &amp; Abey  |  SOAK Project  |  University of Nairobi  |  © 2021</a:t>
            </a:r>
            <a:endParaRPr lang="en-US" sz="1100" dirty="0"/>
          </a:p>
        </p:txBody>
      </p:sp>
      <p:sp>
        <p:nvSpPr>
          <p:cNvPr id="11" name="Text 9"/>
          <p:cNvSpPr/>
          <p:nvPr/>
        </p:nvSpPr>
        <p:spPr>
          <a:xfrm>
            <a:off x="7315200" y="3108960"/>
            <a:ext cx="1645920" cy="1371600"/>
          </a:xfrm>
          <a:prstGeom prst="rect">
            <a:avLst/>
          </a:prstGeom>
          <a:noFill/>
          <a:ln/>
        </p:spPr>
        <p:txBody>
          <a:bodyPr wrap="square" lIns="0" tIns="0" rIns="0" bIns="0" rtlCol="0" anchor="ctr"/>
          <a:lstStyle/>
          <a:p>
            <a:pPr algn="ctr" indent="0" marL="0">
              <a:buNone/>
            </a:pPr>
            <a:r>
              <a:rPr lang="en-US" sz="7200" dirty="0">
                <a:solidFill>
                  <a:srgbClr val="000000"/>
                </a:solidFill>
              </a:rPr>
              <a:t>🐪</a:t>
            </a:r>
            <a:endParaRPr lang="en-US" sz="7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DF6EC"/>
        </a:solidFill>
      </p:bgPr>
    </p:bg>
    <p:spTree>
      <p:nvGrpSpPr>
        <p:cNvPr id="1" name=""/>
        <p:cNvGrpSpPr/>
        <p:nvPr/>
      </p:nvGrpSpPr>
      <p:grpSpPr>
        <a:xfrm>
          <a:off x="0" y="0"/>
          <a:ext cx="0" cy="0"/>
          <a:chOff x="0" y="0"/>
          <a:chExt cx="0" cy="0"/>
        </a:xfrm>
      </p:grpSpPr>
      <p:sp>
        <p:nvSpPr>
          <p:cNvPr id="2" name="Shape 0"/>
          <p:cNvSpPr/>
          <p:nvPr/>
        </p:nvSpPr>
        <p:spPr>
          <a:xfrm>
            <a:off x="0" y="0"/>
            <a:ext cx="9144000" cy="100584"/>
          </a:xfrm>
          <a:prstGeom prst="rect">
            <a:avLst/>
          </a:prstGeom>
          <a:solidFill>
            <a:srgbClr val="8B5E3C"/>
          </a:solidFill>
          <a:ln w="12700">
            <a:solidFill>
              <a:srgbClr val="8B5E3C"/>
            </a:solidFill>
            <a:prstDash val="solid"/>
          </a:ln>
        </p:spPr>
      </p:sp>
      <p:sp>
        <p:nvSpPr>
          <p:cNvPr id="3" name="Shape 1"/>
          <p:cNvSpPr/>
          <p:nvPr/>
        </p:nvSpPr>
        <p:spPr>
          <a:xfrm>
            <a:off x="0" y="100584"/>
            <a:ext cx="73152" cy="5042916"/>
          </a:xfrm>
          <a:prstGeom prst="rect">
            <a:avLst/>
          </a:prstGeom>
          <a:solidFill>
            <a:srgbClr val="B85C38"/>
          </a:solidFill>
          <a:ln w="12700">
            <a:solidFill>
              <a:srgbClr val="B85C38"/>
            </a:solidFill>
            <a:prstDash val="solid"/>
          </a:ln>
        </p:spPr>
      </p:sp>
      <p:sp>
        <p:nvSpPr>
          <p:cNvPr id="4" name="Text 2"/>
          <p:cNvSpPr/>
          <p:nvPr/>
        </p:nvSpPr>
        <p:spPr>
          <a:xfrm>
            <a:off x="320040" y="164592"/>
            <a:ext cx="8503920" cy="640080"/>
          </a:xfrm>
          <a:prstGeom prst="rect">
            <a:avLst/>
          </a:prstGeom>
          <a:noFill/>
          <a:ln/>
        </p:spPr>
        <p:txBody>
          <a:bodyPr wrap="square" lIns="0" tIns="0" rIns="0" bIns="0" rtlCol="0" anchor="ctr"/>
          <a:lstStyle/>
          <a:p>
            <a:pPr indent="0" marL="0">
              <a:buNone/>
            </a:pPr>
            <a:r>
              <a:rPr lang="en-US" sz="3400" b="1" dirty="0">
                <a:solidFill>
                  <a:srgbClr val="1A5F7A"/>
                </a:solidFill>
                <a:latin typeface="Georgia" pitchFamily="34" charset="0"/>
                <a:ea typeface="Georgia" pitchFamily="34" charset="-122"/>
                <a:cs typeface="Georgia" pitchFamily="34" charset="-120"/>
              </a:rPr>
              <a:t>Disease Quick-Reference Summary</a:t>
            </a:r>
            <a:endParaRPr lang="en-US" sz="3400" dirty="0"/>
          </a:p>
        </p:txBody>
      </p:sp>
      <p:sp>
        <p:nvSpPr>
          <p:cNvPr id="5" name="Text 3"/>
          <p:cNvSpPr/>
          <p:nvPr/>
        </p:nvSpPr>
        <p:spPr>
          <a:xfrm>
            <a:off x="320040" y="777240"/>
            <a:ext cx="8229600" cy="347472"/>
          </a:xfrm>
          <a:prstGeom prst="rect">
            <a:avLst/>
          </a:prstGeom>
          <a:noFill/>
          <a:ln/>
        </p:spPr>
        <p:txBody>
          <a:bodyPr wrap="square" lIns="0" tIns="0" rIns="0" bIns="0" rtlCol="0" anchor="ctr"/>
          <a:lstStyle/>
          <a:p>
            <a:pPr indent="0" marL="0">
              <a:buNone/>
            </a:pPr>
            <a:r>
              <a:rPr lang="en-US" sz="1400" i="1" dirty="0">
                <a:solidFill>
                  <a:srgbClr val="7F8C8D"/>
                </a:solidFill>
                <a:latin typeface="Calibri" pitchFamily="34" charset="0"/>
                <a:ea typeface="Calibri" pitchFamily="34" charset="-122"/>
                <a:cs typeface="Calibri" pitchFamily="34" charset="-120"/>
              </a:rPr>
              <a:t>Signs, treatment &amp; zoonotic risk at a glance</a:t>
            </a:r>
            <a:endParaRPr lang="en-US" sz="1400" dirty="0"/>
          </a:p>
        </p:txBody>
      </p:sp>
      <p:sp>
        <p:nvSpPr>
          <p:cNvPr id="6" name="Shape 4"/>
          <p:cNvSpPr/>
          <p:nvPr/>
        </p:nvSpPr>
        <p:spPr>
          <a:xfrm>
            <a:off x="228600" y="1234440"/>
            <a:ext cx="1783080" cy="347472"/>
          </a:xfrm>
          <a:prstGeom prst="rect">
            <a:avLst/>
          </a:prstGeom>
          <a:solidFill>
            <a:srgbClr val="1A5F7A"/>
          </a:solidFill>
          <a:ln w="12700">
            <a:solidFill>
              <a:srgbClr val="1A5F7A"/>
            </a:solidFill>
            <a:prstDash val="solid"/>
          </a:ln>
        </p:spPr>
      </p:sp>
      <p:sp>
        <p:nvSpPr>
          <p:cNvPr id="7" name="Text 5"/>
          <p:cNvSpPr/>
          <p:nvPr/>
        </p:nvSpPr>
        <p:spPr>
          <a:xfrm>
            <a:off x="274320" y="1234440"/>
            <a:ext cx="1691640" cy="347472"/>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Disease</a:t>
            </a:r>
            <a:endParaRPr lang="en-US" sz="1100" dirty="0"/>
          </a:p>
        </p:txBody>
      </p:sp>
      <p:sp>
        <p:nvSpPr>
          <p:cNvPr id="8" name="Shape 6"/>
          <p:cNvSpPr/>
          <p:nvPr/>
        </p:nvSpPr>
        <p:spPr>
          <a:xfrm>
            <a:off x="2011680" y="1234440"/>
            <a:ext cx="1280160" cy="347472"/>
          </a:xfrm>
          <a:prstGeom prst="rect">
            <a:avLst/>
          </a:prstGeom>
          <a:solidFill>
            <a:srgbClr val="1A5F7A"/>
          </a:solidFill>
          <a:ln w="12700">
            <a:solidFill>
              <a:srgbClr val="1A5F7A"/>
            </a:solidFill>
            <a:prstDash val="solid"/>
          </a:ln>
        </p:spPr>
      </p:sp>
      <p:sp>
        <p:nvSpPr>
          <p:cNvPr id="9" name="Text 7"/>
          <p:cNvSpPr/>
          <p:nvPr/>
        </p:nvSpPr>
        <p:spPr>
          <a:xfrm>
            <a:off x="2057400" y="1234440"/>
            <a:ext cx="1188720" cy="347472"/>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Severity</a:t>
            </a:r>
            <a:endParaRPr lang="en-US" sz="1100" dirty="0"/>
          </a:p>
        </p:txBody>
      </p:sp>
      <p:sp>
        <p:nvSpPr>
          <p:cNvPr id="10" name="Shape 8"/>
          <p:cNvSpPr/>
          <p:nvPr/>
        </p:nvSpPr>
        <p:spPr>
          <a:xfrm>
            <a:off x="3291840" y="1234440"/>
            <a:ext cx="2514600" cy="347472"/>
          </a:xfrm>
          <a:prstGeom prst="rect">
            <a:avLst/>
          </a:prstGeom>
          <a:solidFill>
            <a:srgbClr val="1A5F7A"/>
          </a:solidFill>
          <a:ln w="12700">
            <a:solidFill>
              <a:srgbClr val="1A5F7A"/>
            </a:solidFill>
            <a:prstDash val="solid"/>
          </a:ln>
        </p:spPr>
      </p:sp>
      <p:sp>
        <p:nvSpPr>
          <p:cNvPr id="11" name="Text 9"/>
          <p:cNvSpPr/>
          <p:nvPr/>
        </p:nvSpPr>
        <p:spPr>
          <a:xfrm>
            <a:off x="3337560" y="1234440"/>
            <a:ext cx="2423160" cy="347472"/>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Key Signs</a:t>
            </a:r>
            <a:endParaRPr lang="en-US" sz="1100" dirty="0"/>
          </a:p>
        </p:txBody>
      </p:sp>
      <p:sp>
        <p:nvSpPr>
          <p:cNvPr id="12" name="Shape 10"/>
          <p:cNvSpPr/>
          <p:nvPr/>
        </p:nvSpPr>
        <p:spPr>
          <a:xfrm>
            <a:off x="5806440" y="1234440"/>
            <a:ext cx="1828800" cy="347472"/>
          </a:xfrm>
          <a:prstGeom prst="rect">
            <a:avLst/>
          </a:prstGeom>
          <a:solidFill>
            <a:srgbClr val="1A5F7A"/>
          </a:solidFill>
          <a:ln w="12700">
            <a:solidFill>
              <a:srgbClr val="1A5F7A"/>
            </a:solidFill>
            <a:prstDash val="solid"/>
          </a:ln>
        </p:spPr>
      </p:sp>
      <p:sp>
        <p:nvSpPr>
          <p:cNvPr id="13" name="Text 11"/>
          <p:cNvSpPr/>
          <p:nvPr/>
        </p:nvSpPr>
        <p:spPr>
          <a:xfrm>
            <a:off x="5852160" y="1234440"/>
            <a:ext cx="1737360" cy="347472"/>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Treatment/Action</a:t>
            </a:r>
            <a:endParaRPr lang="en-US" sz="1100" dirty="0"/>
          </a:p>
        </p:txBody>
      </p:sp>
      <p:sp>
        <p:nvSpPr>
          <p:cNvPr id="14" name="Shape 12"/>
          <p:cNvSpPr/>
          <p:nvPr/>
        </p:nvSpPr>
        <p:spPr>
          <a:xfrm>
            <a:off x="7635240" y="1234440"/>
            <a:ext cx="1005840" cy="347472"/>
          </a:xfrm>
          <a:prstGeom prst="rect">
            <a:avLst/>
          </a:prstGeom>
          <a:solidFill>
            <a:srgbClr val="1A5F7A"/>
          </a:solidFill>
          <a:ln w="12700">
            <a:solidFill>
              <a:srgbClr val="1A5F7A"/>
            </a:solidFill>
            <a:prstDash val="solid"/>
          </a:ln>
        </p:spPr>
      </p:sp>
      <p:sp>
        <p:nvSpPr>
          <p:cNvPr id="15" name="Text 13"/>
          <p:cNvSpPr/>
          <p:nvPr/>
        </p:nvSpPr>
        <p:spPr>
          <a:xfrm>
            <a:off x="7680960" y="1234440"/>
            <a:ext cx="914400" cy="347472"/>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Human Risk</a:t>
            </a:r>
            <a:endParaRPr lang="en-US" sz="1100" dirty="0"/>
          </a:p>
        </p:txBody>
      </p:sp>
      <p:sp>
        <p:nvSpPr>
          <p:cNvPr id="16" name="Shape 14"/>
          <p:cNvSpPr/>
          <p:nvPr/>
        </p:nvSpPr>
        <p:spPr>
          <a:xfrm>
            <a:off x="228600" y="1609344"/>
            <a:ext cx="1783080" cy="374904"/>
          </a:xfrm>
          <a:prstGeom prst="rect">
            <a:avLst/>
          </a:prstGeom>
          <a:solidFill>
            <a:srgbClr val="FFFFFF"/>
          </a:solidFill>
          <a:ln w="12700">
            <a:solidFill>
              <a:srgbClr val="D5C8B8"/>
            </a:solidFill>
            <a:prstDash val="solid"/>
          </a:ln>
        </p:spPr>
      </p:sp>
      <p:sp>
        <p:nvSpPr>
          <p:cNvPr id="17" name="Text 15"/>
          <p:cNvSpPr/>
          <p:nvPr/>
        </p:nvSpPr>
        <p:spPr>
          <a:xfrm>
            <a:off x="274320" y="1609344"/>
            <a:ext cx="169164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Anthrax</a:t>
            </a:r>
            <a:endParaRPr lang="en-US" sz="900" dirty="0"/>
          </a:p>
        </p:txBody>
      </p:sp>
      <p:sp>
        <p:nvSpPr>
          <p:cNvPr id="18" name="Shape 16"/>
          <p:cNvSpPr/>
          <p:nvPr/>
        </p:nvSpPr>
        <p:spPr>
          <a:xfrm>
            <a:off x="2011680" y="1609344"/>
            <a:ext cx="1280160" cy="374904"/>
          </a:xfrm>
          <a:prstGeom prst="rect">
            <a:avLst/>
          </a:prstGeom>
          <a:solidFill>
            <a:srgbClr val="FFFFFF"/>
          </a:solidFill>
          <a:ln w="12700">
            <a:solidFill>
              <a:srgbClr val="D5C8B8"/>
            </a:solidFill>
            <a:prstDash val="solid"/>
          </a:ln>
        </p:spPr>
      </p:sp>
      <p:sp>
        <p:nvSpPr>
          <p:cNvPr id="19" name="Text 17"/>
          <p:cNvSpPr/>
          <p:nvPr/>
        </p:nvSpPr>
        <p:spPr>
          <a:xfrm>
            <a:off x="2057400" y="1609344"/>
            <a:ext cx="1188720" cy="374904"/>
          </a:xfrm>
          <a:prstGeom prst="rect">
            <a:avLst/>
          </a:prstGeom>
          <a:noFill/>
          <a:ln/>
        </p:spPr>
        <p:txBody>
          <a:bodyPr wrap="square" lIns="0" tIns="0" rIns="0" bIns="0" rtlCol="0" anchor="ctr"/>
          <a:lstStyle/>
          <a:p>
            <a:pPr indent="0" marL="0">
              <a:buNone/>
            </a:pPr>
            <a:r>
              <a:rPr lang="en-US" sz="900" b="1" dirty="0">
                <a:solidFill>
                  <a:srgbClr val="A93226"/>
                </a:solidFill>
                <a:latin typeface="Calibri" pitchFamily="34" charset="0"/>
                <a:ea typeface="Calibri" pitchFamily="34" charset="-122"/>
                <a:cs typeface="Calibri" pitchFamily="34" charset="-120"/>
              </a:rPr>
              <a:t>🔴 CRITICAL</a:t>
            </a:r>
            <a:endParaRPr lang="en-US" sz="900" dirty="0"/>
          </a:p>
        </p:txBody>
      </p:sp>
      <p:sp>
        <p:nvSpPr>
          <p:cNvPr id="20" name="Shape 18"/>
          <p:cNvSpPr/>
          <p:nvPr/>
        </p:nvSpPr>
        <p:spPr>
          <a:xfrm>
            <a:off x="3291840" y="1609344"/>
            <a:ext cx="2514600" cy="374904"/>
          </a:xfrm>
          <a:prstGeom prst="rect">
            <a:avLst/>
          </a:prstGeom>
          <a:solidFill>
            <a:srgbClr val="FFFFFF"/>
          </a:solidFill>
          <a:ln w="12700">
            <a:solidFill>
              <a:srgbClr val="D5C8B8"/>
            </a:solidFill>
            <a:prstDash val="solid"/>
          </a:ln>
        </p:spPr>
      </p:sp>
      <p:sp>
        <p:nvSpPr>
          <p:cNvPr id="21" name="Text 19"/>
          <p:cNvSpPr/>
          <p:nvPr/>
        </p:nvSpPr>
        <p:spPr>
          <a:xfrm>
            <a:off x="3337560" y="1609344"/>
            <a:ext cx="24231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Sudden death; tar-like blood from all openings; bloat; DO NOT OPEN carcass</a:t>
            </a:r>
            <a:endParaRPr lang="en-US" sz="900" dirty="0"/>
          </a:p>
        </p:txBody>
      </p:sp>
      <p:sp>
        <p:nvSpPr>
          <p:cNvPr id="22" name="Shape 20"/>
          <p:cNvSpPr/>
          <p:nvPr/>
        </p:nvSpPr>
        <p:spPr>
          <a:xfrm>
            <a:off x="5806440" y="1609344"/>
            <a:ext cx="1828800" cy="374904"/>
          </a:xfrm>
          <a:prstGeom prst="rect">
            <a:avLst/>
          </a:prstGeom>
          <a:solidFill>
            <a:srgbClr val="FFFFFF"/>
          </a:solidFill>
          <a:ln w="12700">
            <a:solidFill>
              <a:srgbClr val="D5C8B8"/>
            </a:solidFill>
            <a:prstDash val="solid"/>
          </a:ln>
        </p:spPr>
      </p:sp>
      <p:sp>
        <p:nvSpPr>
          <p:cNvPr id="23" name="Text 21"/>
          <p:cNvSpPr/>
          <p:nvPr/>
        </p:nvSpPr>
        <p:spPr>
          <a:xfrm>
            <a:off x="5852160" y="1609344"/>
            <a:ext cx="17373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Penicillin-Streptomycin; burn/bury carcass; vaccinate</a:t>
            </a:r>
            <a:endParaRPr lang="en-US" sz="900" dirty="0"/>
          </a:p>
        </p:txBody>
      </p:sp>
      <p:sp>
        <p:nvSpPr>
          <p:cNvPr id="24" name="Shape 22"/>
          <p:cNvSpPr/>
          <p:nvPr/>
        </p:nvSpPr>
        <p:spPr>
          <a:xfrm>
            <a:off x="7635240" y="1609344"/>
            <a:ext cx="1005840" cy="374904"/>
          </a:xfrm>
          <a:prstGeom prst="rect">
            <a:avLst/>
          </a:prstGeom>
          <a:solidFill>
            <a:srgbClr val="FFFFFF"/>
          </a:solidFill>
          <a:ln w="12700">
            <a:solidFill>
              <a:srgbClr val="D5C8B8"/>
            </a:solidFill>
            <a:prstDash val="solid"/>
          </a:ln>
        </p:spPr>
      </p:sp>
      <p:sp>
        <p:nvSpPr>
          <p:cNvPr id="25" name="Text 23"/>
          <p:cNvSpPr/>
          <p:nvPr/>
        </p:nvSpPr>
        <p:spPr>
          <a:xfrm>
            <a:off x="7680960" y="1609344"/>
            <a:ext cx="91440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YES — contact, meat, hides</a:t>
            </a:r>
            <a:endParaRPr lang="en-US" sz="900" dirty="0"/>
          </a:p>
        </p:txBody>
      </p:sp>
      <p:sp>
        <p:nvSpPr>
          <p:cNvPr id="26" name="Shape 24"/>
          <p:cNvSpPr/>
          <p:nvPr/>
        </p:nvSpPr>
        <p:spPr>
          <a:xfrm>
            <a:off x="228600" y="1993392"/>
            <a:ext cx="1783080" cy="374904"/>
          </a:xfrm>
          <a:prstGeom prst="rect">
            <a:avLst/>
          </a:prstGeom>
          <a:solidFill>
            <a:srgbClr val="F5E6D0"/>
          </a:solidFill>
          <a:ln w="12700">
            <a:solidFill>
              <a:srgbClr val="D5C8B8"/>
            </a:solidFill>
            <a:prstDash val="solid"/>
          </a:ln>
        </p:spPr>
      </p:sp>
      <p:sp>
        <p:nvSpPr>
          <p:cNvPr id="27" name="Text 25"/>
          <p:cNvSpPr/>
          <p:nvPr/>
        </p:nvSpPr>
        <p:spPr>
          <a:xfrm>
            <a:off x="274320" y="1993392"/>
            <a:ext cx="169164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Camel Pox</a:t>
            </a:r>
            <a:endParaRPr lang="en-US" sz="900" dirty="0"/>
          </a:p>
        </p:txBody>
      </p:sp>
      <p:sp>
        <p:nvSpPr>
          <p:cNvPr id="28" name="Shape 26"/>
          <p:cNvSpPr/>
          <p:nvPr/>
        </p:nvSpPr>
        <p:spPr>
          <a:xfrm>
            <a:off x="2011680" y="1993392"/>
            <a:ext cx="1280160" cy="374904"/>
          </a:xfrm>
          <a:prstGeom prst="rect">
            <a:avLst/>
          </a:prstGeom>
          <a:solidFill>
            <a:srgbClr val="F5E6D0"/>
          </a:solidFill>
          <a:ln w="12700">
            <a:solidFill>
              <a:srgbClr val="D5C8B8"/>
            </a:solidFill>
            <a:prstDash val="solid"/>
          </a:ln>
        </p:spPr>
      </p:sp>
      <p:sp>
        <p:nvSpPr>
          <p:cNvPr id="29" name="Text 27"/>
          <p:cNvSpPr/>
          <p:nvPr/>
        </p:nvSpPr>
        <p:spPr>
          <a:xfrm>
            <a:off x="2057400" y="1993392"/>
            <a:ext cx="1188720" cy="374904"/>
          </a:xfrm>
          <a:prstGeom prst="rect">
            <a:avLst/>
          </a:prstGeom>
          <a:noFill/>
          <a:ln/>
        </p:spPr>
        <p:txBody>
          <a:bodyPr wrap="square" lIns="0" tIns="0" rIns="0" bIns="0" rtlCol="0" anchor="ctr"/>
          <a:lstStyle/>
          <a:p>
            <a:pPr indent="0" marL="0">
              <a:buNone/>
            </a:pPr>
            <a:r>
              <a:rPr lang="en-US" sz="900" b="1" dirty="0">
                <a:solidFill>
                  <a:srgbClr val="B85C38"/>
                </a:solidFill>
                <a:latin typeface="Calibri" pitchFamily="34" charset="0"/>
                <a:ea typeface="Calibri" pitchFamily="34" charset="-122"/>
                <a:cs typeface="Calibri" pitchFamily="34" charset="-120"/>
              </a:rPr>
              <a:t>🟠 High</a:t>
            </a:r>
            <a:endParaRPr lang="en-US" sz="900" dirty="0"/>
          </a:p>
        </p:txBody>
      </p:sp>
      <p:sp>
        <p:nvSpPr>
          <p:cNvPr id="30" name="Shape 28"/>
          <p:cNvSpPr/>
          <p:nvPr/>
        </p:nvSpPr>
        <p:spPr>
          <a:xfrm>
            <a:off x="3291840" y="1993392"/>
            <a:ext cx="2514600" cy="374904"/>
          </a:xfrm>
          <a:prstGeom prst="rect">
            <a:avLst/>
          </a:prstGeom>
          <a:solidFill>
            <a:srgbClr val="F5E6D0"/>
          </a:solidFill>
          <a:ln w="12700">
            <a:solidFill>
              <a:srgbClr val="D5C8B8"/>
            </a:solidFill>
            <a:prstDash val="solid"/>
          </a:ln>
        </p:spPr>
      </p:sp>
      <p:sp>
        <p:nvSpPr>
          <p:cNvPr id="31" name="Text 29"/>
          <p:cNvSpPr/>
          <p:nvPr/>
        </p:nvSpPr>
        <p:spPr>
          <a:xfrm>
            <a:off x="3337560" y="1993392"/>
            <a:ext cx="24231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Pox lesions — head/body; fever; dullness. Wet season. 1–3 yr olds most at risk</a:t>
            </a:r>
            <a:endParaRPr lang="en-US" sz="900" dirty="0"/>
          </a:p>
        </p:txBody>
      </p:sp>
      <p:sp>
        <p:nvSpPr>
          <p:cNvPr id="32" name="Shape 30"/>
          <p:cNvSpPr/>
          <p:nvPr/>
        </p:nvSpPr>
        <p:spPr>
          <a:xfrm>
            <a:off x="5806440" y="1993392"/>
            <a:ext cx="1828800" cy="374904"/>
          </a:xfrm>
          <a:prstGeom prst="rect">
            <a:avLst/>
          </a:prstGeom>
          <a:solidFill>
            <a:srgbClr val="F5E6D0"/>
          </a:solidFill>
          <a:ln w="12700">
            <a:solidFill>
              <a:srgbClr val="D5C8B8"/>
            </a:solidFill>
            <a:prstDash val="solid"/>
          </a:ln>
        </p:spPr>
      </p:sp>
      <p:sp>
        <p:nvSpPr>
          <p:cNvPr id="33" name="Text 31"/>
          <p:cNvSpPr/>
          <p:nvPr/>
        </p:nvSpPr>
        <p:spPr>
          <a:xfrm>
            <a:off x="5852160" y="1993392"/>
            <a:ext cx="17373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No treatment (viral). Isolate and support.</a:t>
            </a:r>
            <a:endParaRPr lang="en-US" sz="900" dirty="0"/>
          </a:p>
        </p:txBody>
      </p:sp>
      <p:sp>
        <p:nvSpPr>
          <p:cNvPr id="34" name="Shape 32"/>
          <p:cNvSpPr/>
          <p:nvPr/>
        </p:nvSpPr>
        <p:spPr>
          <a:xfrm>
            <a:off x="7635240" y="1993392"/>
            <a:ext cx="1005840" cy="374904"/>
          </a:xfrm>
          <a:prstGeom prst="rect">
            <a:avLst/>
          </a:prstGeom>
          <a:solidFill>
            <a:srgbClr val="F5E6D0"/>
          </a:solidFill>
          <a:ln w="12700">
            <a:solidFill>
              <a:srgbClr val="D5C8B8"/>
            </a:solidFill>
            <a:prstDash val="solid"/>
          </a:ln>
        </p:spPr>
      </p:sp>
      <p:sp>
        <p:nvSpPr>
          <p:cNvPr id="35" name="Text 33"/>
          <p:cNvSpPr/>
          <p:nvPr/>
        </p:nvSpPr>
        <p:spPr>
          <a:xfrm>
            <a:off x="7680960" y="1993392"/>
            <a:ext cx="91440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No</a:t>
            </a:r>
            <a:endParaRPr lang="en-US" sz="900" dirty="0"/>
          </a:p>
        </p:txBody>
      </p:sp>
      <p:sp>
        <p:nvSpPr>
          <p:cNvPr id="36" name="Shape 34"/>
          <p:cNvSpPr/>
          <p:nvPr/>
        </p:nvSpPr>
        <p:spPr>
          <a:xfrm>
            <a:off x="228600" y="2377440"/>
            <a:ext cx="1783080" cy="374904"/>
          </a:xfrm>
          <a:prstGeom prst="rect">
            <a:avLst/>
          </a:prstGeom>
          <a:solidFill>
            <a:srgbClr val="FFFFFF"/>
          </a:solidFill>
          <a:ln w="12700">
            <a:solidFill>
              <a:srgbClr val="D5C8B8"/>
            </a:solidFill>
            <a:prstDash val="solid"/>
          </a:ln>
        </p:spPr>
      </p:sp>
      <p:sp>
        <p:nvSpPr>
          <p:cNvPr id="37" name="Text 35"/>
          <p:cNvSpPr/>
          <p:nvPr/>
        </p:nvSpPr>
        <p:spPr>
          <a:xfrm>
            <a:off x="274320" y="2377440"/>
            <a:ext cx="169164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Rabies</a:t>
            </a:r>
            <a:endParaRPr lang="en-US" sz="900" dirty="0"/>
          </a:p>
        </p:txBody>
      </p:sp>
      <p:sp>
        <p:nvSpPr>
          <p:cNvPr id="38" name="Shape 36"/>
          <p:cNvSpPr/>
          <p:nvPr/>
        </p:nvSpPr>
        <p:spPr>
          <a:xfrm>
            <a:off x="2011680" y="2377440"/>
            <a:ext cx="1280160" cy="374904"/>
          </a:xfrm>
          <a:prstGeom prst="rect">
            <a:avLst/>
          </a:prstGeom>
          <a:solidFill>
            <a:srgbClr val="FFFFFF"/>
          </a:solidFill>
          <a:ln w="12700">
            <a:solidFill>
              <a:srgbClr val="D5C8B8"/>
            </a:solidFill>
            <a:prstDash val="solid"/>
          </a:ln>
        </p:spPr>
      </p:sp>
      <p:sp>
        <p:nvSpPr>
          <p:cNvPr id="39" name="Text 37"/>
          <p:cNvSpPr/>
          <p:nvPr/>
        </p:nvSpPr>
        <p:spPr>
          <a:xfrm>
            <a:off x="2057400" y="2377440"/>
            <a:ext cx="1188720" cy="374904"/>
          </a:xfrm>
          <a:prstGeom prst="rect">
            <a:avLst/>
          </a:prstGeom>
          <a:noFill/>
          <a:ln/>
        </p:spPr>
        <p:txBody>
          <a:bodyPr wrap="square" lIns="0" tIns="0" rIns="0" bIns="0" rtlCol="0" anchor="ctr"/>
          <a:lstStyle/>
          <a:p>
            <a:pPr indent="0" marL="0">
              <a:buNone/>
            </a:pPr>
            <a:r>
              <a:rPr lang="en-US" sz="900" b="1" dirty="0">
                <a:solidFill>
                  <a:srgbClr val="A93226"/>
                </a:solidFill>
                <a:latin typeface="Calibri" pitchFamily="34" charset="0"/>
                <a:ea typeface="Calibri" pitchFamily="34" charset="-122"/>
                <a:cs typeface="Calibri" pitchFamily="34" charset="-120"/>
              </a:rPr>
              <a:t>🔴 FATAL</a:t>
            </a:r>
            <a:endParaRPr lang="en-US" sz="900" dirty="0"/>
          </a:p>
        </p:txBody>
      </p:sp>
      <p:sp>
        <p:nvSpPr>
          <p:cNvPr id="40" name="Shape 38"/>
          <p:cNvSpPr/>
          <p:nvPr/>
        </p:nvSpPr>
        <p:spPr>
          <a:xfrm>
            <a:off x="3291840" y="2377440"/>
            <a:ext cx="2514600" cy="374904"/>
          </a:xfrm>
          <a:prstGeom prst="rect">
            <a:avLst/>
          </a:prstGeom>
          <a:solidFill>
            <a:srgbClr val="FFFFFF"/>
          </a:solidFill>
          <a:ln w="12700">
            <a:solidFill>
              <a:srgbClr val="D5C8B8"/>
            </a:solidFill>
            <a:prstDash val="solid"/>
          </a:ln>
        </p:spPr>
      </p:sp>
      <p:sp>
        <p:nvSpPr>
          <p:cNvPr id="41" name="Text 39"/>
          <p:cNvSpPr/>
          <p:nvPr/>
        </p:nvSpPr>
        <p:spPr>
          <a:xfrm>
            <a:off x="3337560" y="2377440"/>
            <a:ext cx="24231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Aggression; hypersalivation; cannot swallow; progressive paralysis. ALWAYS FATAL</a:t>
            </a:r>
            <a:endParaRPr lang="en-US" sz="900" dirty="0"/>
          </a:p>
        </p:txBody>
      </p:sp>
      <p:sp>
        <p:nvSpPr>
          <p:cNvPr id="42" name="Shape 40"/>
          <p:cNvSpPr/>
          <p:nvPr/>
        </p:nvSpPr>
        <p:spPr>
          <a:xfrm>
            <a:off x="5806440" y="2377440"/>
            <a:ext cx="1828800" cy="374904"/>
          </a:xfrm>
          <a:prstGeom prst="rect">
            <a:avLst/>
          </a:prstGeom>
          <a:solidFill>
            <a:srgbClr val="FFFFFF"/>
          </a:solidFill>
          <a:ln w="12700">
            <a:solidFill>
              <a:srgbClr val="D5C8B8"/>
            </a:solidFill>
            <a:prstDash val="solid"/>
          </a:ln>
        </p:spPr>
      </p:sp>
      <p:sp>
        <p:nvSpPr>
          <p:cNvPr id="43" name="Text 41"/>
          <p:cNvSpPr/>
          <p:nvPr/>
        </p:nvSpPr>
        <p:spPr>
          <a:xfrm>
            <a:off x="5852160" y="2377440"/>
            <a:ext cx="17373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No treatment. Vaccinate dogs. Seek medical care after bite</a:t>
            </a:r>
            <a:endParaRPr lang="en-US" sz="900" dirty="0"/>
          </a:p>
        </p:txBody>
      </p:sp>
      <p:sp>
        <p:nvSpPr>
          <p:cNvPr id="44" name="Shape 42"/>
          <p:cNvSpPr/>
          <p:nvPr/>
        </p:nvSpPr>
        <p:spPr>
          <a:xfrm>
            <a:off x="7635240" y="2377440"/>
            <a:ext cx="1005840" cy="374904"/>
          </a:xfrm>
          <a:prstGeom prst="rect">
            <a:avLst/>
          </a:prstGeom>
          <a:solidFill>
            <a:srgbClr val="FFFFFF"/>
          </a:solidFill>
          <a:ln w="12700">
            <a:solidFill>
              <a:srgbClr val="D5C8B8"/>
            </a:solidFill>
            <a:prstDash val="solid"/>
          </a:ln>
        </p:spPr>
      </p:sp>
      <p:sp>
        <p:nvSpPr>
          <p:cNvPr id="45" name="Text 43"/>
          <p:cNvSpPr/>
          <p:nvPr/>
        </p:nvSpPr>
        <p:spPr>
          <a:xfrm>
            <a:off x="7680960" y="2377440"/>
            <a:ext cx="91440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YES — always fatal in humans</a:t>
            </a:r>
            <a:endParaRPr lang="en-US" sz="900" dirty="0"/>
          </a:p>
        </p:txBody>
      </p:sp>
      <p:sp>
        <p:nvSpPr>
          <p:cNvPr id="46" name="Shape 44"/>
          <p:cNvSpPr/>
          <p:nvPr/>
        </p:nvSpPr>
        <p:spPr>
          <a:xfrm>
            <a:off x="228600" y="2761488"/>
            <a:ext cx="1783080" cy="374904"/>
          </a:xfrm>
          <a:prstGeom prst="rect">
            <a:avLst/>
          </a:prstGeom>
          <a:solidFill>
            <a:srgbClr val="F5E6D0"/>
          </a:solidFill>
          <a:ln w="12700">
            <a:solidFill>
              <a:srgbClr val="D5C8B8"/>
            </a:solidFill>
            <a:prstDash val="solid"/>
          </a:ln>
        </p:spPr>
      </p:sp>
      <p:sp>
        <p:nvSpPr>
          <p:cNvPr id="47" name="Text 45"/>
          <p:cNvSpPr/>
          <p:nvPr/>
        </p:nvSpPr>
        <p:spPr>
          <a:xfrm>
            <a:off x="274320" y="2761488"/>
            <a:ext cx="169164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Trypanosomosis</a:t>
            </a:r>
            <a:endParaRPr lang="en-US" sz="900" dirty="0"/>
          </a:p>
        </p:txBody>
      </p:sp>
      <p:sp>
        <p:nvSpPr>
          <p:cNvPr id="48" name="Shape 46"/>
          <p:cNvSpPr/>
          <p:nvPr/>
        </p:nvSpPr>
        <p:spPr>
          <a:xfrm>
            <a:off x="2011680" y="2761488"/>
            <a:ext cx="1280160" cy="374904"/>
          </a:xfrm>
          <a:prstGeom prst="rect">
            <a:avLst/>
          </a:prstGeom>
          <a:solidFill>
            <a:srgbClr val="F5E6D0"/>
          </a:solidFill>
          <a:ln w="12700">
            <a:solidFill>
              <a:srgbClr val="D5C8B8"/>
            </a:solidFill>
            <a:prstDash val="solid"/>
          </a:ln>
        </p:spPr>
      </p:sp>
      <p:sp>
        <p:nvSpPr>
          <p:cNvPr id="49" name="Text 47"/>
          <p:cNvSpPr/>
          <p:nvPr/>
        </p:nvSpPr>
        <p:spPr>
          <a:xfrm>
            <a:off x="2057400" y="2761488"/>
            <a:ext cx="1188720" cy="374904"/>
          </a:xfrm>
          <a:prstGeom prst="rect">
            <a:avLst/>
          </a:prstGeom>
          <a:noFill/>
          <a:ln/>
        </p:spPr>
        <p:txBody>
          <a:bodyPr wrap="square" lIns="0" tIns="0" rIns="0" bIns="0" rtlCol="0" anchor="ctr"/>
          <a:lstStyle/>
          <a:p>
            <a:pPr indent="0" marL="0">
              <a:buNone/>
            </a:pPr>
            <a:r>
              <a:rPr lang="en-US" sz="900" b="1" dirty="0">
                <a:solidFill>
                  <a:srgbClr val="B85C38"/>
                </a:solidFill>
                <a:latin typeface="Calibri" pitchFamily="34" charset="0"/>
                <a:ea typeface="Calibri" pitchFamily="34" charset="-122"/>
                <a:cs typeface="Calibri" pitchFamily="34" charset="-120"/>
              </a:rPr>
              <a:t>🟠 High</a:t>
            </a:r>
            <a:endParaRPr lang="en-US" sz="900" dirty="0"/>
          </a:p>
        </p:txBody>
      </p:sp>
      <p:sp>
        <p:nvSpPr>
          <p:cNvPr id="50" name="Shape 48"/>
          <p:cNvSpPr/>
          <p:nvPr/>
        </p:nvSpPr>
        <p:spPr>
          <a:xfrm>
            <a:off x="3291840" y="2761488"/>
            <a:ext cx="2514600" cy="374904"/>
          </a:xfrm>
          <a:prstGeom prst="rect">
            <a:avLst/>
          </a:prstGeom>
          <a:solidFill>
            <a:srgbClr val="F5E6D0"/>
          </a:solidFill>
          <a:ln w="12700">
            <a:solidFill>
              <a:srgbClr val="D5C8B8"/>
            </a:solidFill>
            <a:prstDash val="solid"/>
          </a:ln>
        </p:spPr>
      </p:sp>
      <p:sp>
        <p:nvSpPr>
          <p:cNvPr id="51" name="Text 49"/>
          <p:cNvSpPr/>
          <p:nvPr/>
        </p:nvSpPr>
        <p:spPr>
          <a:xfrm>
            <a:off x="3337560" y="2761488"/>
            <a:ext cx="24231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Weight loss; pale membranes; sleepy; milk drop; abortion; oedema. Wet season</a:t>
            </a:r>
            <a:endParaRPr lang="en-US" sz="900" dirty="0"/>
          </a:p>
        </p:txBody>
      </p:sp>
      <p:sp>
        <p:nvSpPr>
          <p:cNvPr id="52" name="Shape 50"/>
          <p:cNvSpPr/>
          <p:nvPr/>
        </p:nvSpPr>
        <p:spPr>
          <a:xfrm>
            <a:off x="5806440" y="2761488"/>
            <a:ext cx="1828800" cy="374904"/>
          </a:xfrm>
          <a:prstGeom prst="rect">
            <a:avLst/>
          </a:prstGeom>
          <a:solidFill>
            <a:srgbClr val="F5E6D0"/>
          </a:solidFill>
          <a:ln w="12700">
            <a:solidFill>
              <a:srgbClr val="D5C8B8"/>
            </a:solidFill>
            <a:prstDash val="solid"/>
          </a:ln>
        </p:spPr>
      </p:sp>
      <p:sp>
        <p:nvSpPr>
          <p:cNvPr id="53" name="Text 51"/>
          <p:cNvSpPr/>
          <p:nvPr/>
        </p:nvSpPr>
        <p:spPr>
          <a:xfrm>
            <a:off x="5852160" y="2761488"/>
            <a:ext cx="17373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Triquin or Cymelarsan. Treat early. Tsetse/biting flies</a:t>
            </a:r>
            <a:endParaRPr lang="en-US" sz="900" dirty="0"/>
          </a:p>
        </p:txBody>
      </p:sp>
      <p:sp>
        <p:nvSpPr>
          <p:cNvPr id="54" name="Shape 52"/>
          <p:cNvSpPr/>
          <p:nvPr/>
        </p:nvSpPr>
        <p:spPr>
          <a:xfrm>
            <a:off x="7635240" y="2761488"/>
            <a:ext cx="1005840" cy="374904"/>
          </a:xfrm>
          <a:prstGeom prst="rect">
            <a:avLst/>
          </a:prstGeom>
          <a:solidFill>
            <a:srgbClr val="F5E6D0"/>
          </a:solidFill>
          <a:ln w="12700">
            <a:solidFill>
              <a:srgbClr val="D5C8B8"/>
            </a:solidFill>
            <a:prstDash val="solid"/>
          </a:ln>
        </p:spPr>
      </p:sp>
      <p:sp>
        <p:nvSpPr>
          <p:cNvPr id="55" name="Text 53"/>
          <p:cNvSpPr/>
          <p:nvPr/>
        </p:nvSpPr>
        <p:spPr>
          <a:xfrm>
            <a:off x="7680960" y="2761488"/>
            <a:ext cx="91440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No</a:t>
            </a:r>
            <a:endParaRPr lang="en-US" sz="900" dirty="0"/>
          </a:p>
        </p:txBody>
      </p:sp>
      <p:sp>
        <p:nvSpPr>
          <p:cNvPr id="56" name="Shape 54"/>
          <p:cNvSpPr/>
          <p:nvPr/>
        </p:nvSpPr>
        <p:spPr>
          <a:xfrm>
            <a:off x="228600" y="3145536"/>
            <a:ext cx="1783080" cy="374904"/>
          </a:xfrm>
          <a:prstGeom prst="rect">
            <a:avLst/>
          </a:prstGeom>
          <a:solidFill>
            <a:srgbClr val="FFFFFF"/>
          </a:solidFill>
          <a:ln w="12700">
            <a:solidFill>
              <a:srgbClr val="D5C8B8"/>
            </a:solidFill>
            <a:prstDash val="solid"/>
          </a:ln>
        </p:spPr>
      </p:sp>
      <p:sp>
        <p:nvSpPr>
          <p:cNvPr id="57" name="Text 55"/>
          <p:cNvSpPr/>
          <p:nvPr/>
        </p:nvSpPr>
        <p:spPr>
          <a:xfrm>
            <a:off x="274320" y="3145536"/>
            <a:ext cx="169164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Rift Valley Fever</a:t>
            </a:r>
            <a:endParaRPr lang="en-US" sz="900" dirty="0"/>
          </a:p>
        </p:txBody>
      </p:sp>
      <p:sp>
        <p:nvSpPr>
          <p:cNvPr id="58" name="Shape 56"/>
          <p:cNvSpPr/>
          <p:nvPr/>
        </p:nvSpPr>
        <p:spPr>
          <a:xfrm>
            <a:off x="2011680" y="3145536"/>
            <a:ext cx="1280160" cy="374904"/>
          </a:xfrm>
          <a:prstGeom prst="rect">
            <a:avLst/>
          </a:prstGeom>
          <a:solidFill>
            <a:srgbClr val="FFFFFF"/>
          </a:solidFill>
          <a:ln w="12700">
            <a:solidFill>
              <a:srgbClr val="D5C8B8"/>
            </a:solidFill>
            <a:prstDash val="solid"/>
          </a:ln>
        </p:spPr>
      </p:sp>
      <p:sp>
        <p:nvSpPr>
          <p:cNvPr id="59" name="Text 57"/>
          <p:cNvSpPr/>
          <p:nvPr/>
        </p:nvSpPr>
        <p:spPr>
          <a:xfrm>
            <a:off x="2057400" y="3145536"/>
            <a:ext cx="1188720" cy="374904"/>
          </a:xfrm>
          <a:prstGeom prst="rect">
            <a:avLst/>
          </a:prstGeom>
          <a:noFill/>
          <a:ln/>
        </p:spPr>
        <p:txBody>
          <a:bodyPr wrap="square" lIns="0" tIns="0" rIns="0" bIns="0" rtlCol="0" anchor="ctr"/>
          <a:lstStyle/>
          <a:p>
            <a:pPr indent="0" marL="0">
              <a:buNone/>
            </a:pPr>
            <a:r>
              <a:rPr lang="en-US" sz="900" b="1" dirty="0">
                <a:solidFill>
                  <a:srgbClr val="A93226"/>
                </a:solidFill>
                <a:latin typeface="Calibri" pitchFamily="34" charset="0"/>
                <a:ea typeface="Calibri" pitchFamily="34" charset="-122"/>
                <a:cs typeface="Calibri" pitchFamily="34" charset="-120"/>
              </a:rPr>
              <a:t>🔴 CRITICAL</a:t>
            </a:r>
            <a:endParaRPr lang="en-US" sz="900" dirty="0"/>
          </a:p>
        </p:txBody>
      </p:sp>
      <p:sp>
        <p:nvSpPr>
          <p:cNvPr id="60" name="Shape 58"/>
          <p:cNvSpPr/>
          <p:nvPr/>
        </p:nvSpPr>
        <p:spPr>
          <a:xfrm>
            <a:off x="3291840" y="3145536"/>
            <a:ext cx="2514600" cy="374904"/>
          </a:xfrm>
          <a:prstGeom prst="rect">
            <a:avLst/>
          </a:prstGeom>
          <a:solidFill>
            <a:srgbClr val="FFFFFF"/>
          </a:solidFill>
          <a:ln w="12700">
            <a:solidFill>
              <a:srgbClr val="D5C8B8"/>
            </a:solidFill>
            <a:prstDash val="solid"/>
          </a:ln>
        </p:spPr>
      </p:sp>
      <p:sp>
        <p:nvSpPr>
          <p:cNvPr id="61" name="Text 59"/>
          <p:cNvSpPr/>
          <p:nvPr/>
        </p:nvSpPr>
        <p:spPr>
          <a:xfrm>
            <a:off x="3337560" y="3145536"/>
            <a:ext cx="24231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Mass abortion (~100%); newborn deaths (~90%). Heavy rain/flooding event</a:t>
            </a:r>
            <a:endParaRPr lang="en-US" sz="900" dirty="0"/>
          </a:p>
        </p:txBody>
      </p:sp>
      <p:sp>
        <p:nvSpPr>
          <p:cNvPr id="62" name="Shape 60"/>
          <p:cNvSpPr/>
          <p:nvPr/>
        </p:nvSpPr>
        <p:spPr>
          <a:xfrm>
            <a:off x="5806440" y="3145536"/>
            <a:ext cx="1828800" cy="374904"/>
          </a:xfrm>
          <a:prstGeom prst="rect">
            <a:avLst/>
          </a:prstGeom>
          <a:solidFill>
            <a:srgbClr val="FFFFFF"/>
          </a:solidFill>
          <a:ln w="12700">
            <a:solidFill>
              <a:srgbClr val="D5C8B8"/>
            </a:solidFill>
            <a:prstDash val="solid"/>
          </a:ln>
        </p:spPr>
      </p:sp>
      <p:sp>
        <p:nvSpPr>
          <p:cNvPr id="63" name="Text 61"/>
          <p:cNvSpPr/>
          <p:nvPr/>
        </p:nvSpPr>
        <p:spPr>
          <a:xfrm>
            <a:off x="5852160" y="3145536"/>
            <a:ext cx="17373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No treatment. Vaccinate before outbreak.</a:t>
            </a:r>
            <a:endParaRPr lang="en-US" sz="900" dirty="0"/>
          </a:p>
        </p:txBody>
      </p:sp>
      <p:sp>
        <p:nvSpPr>
          <p:cNvPr id="64" name="Shape 62"/>
          <p:cNvSpPr/>
          <p:nvPr/>
        </p:nvSpPr>
        <p:spPr>
          <a:xfrm>
            <a:off x="7635240" y="3145536"/>
            <a:ext cx="1005840" cy="374904"/>
          </a:xfrm>
          <a:prstGeom prst="rect">
            <a:avLst/>
          </a:prstGeom>
          <a:solidFill>
            <a:srgbClr val="FFFFFF"/>
          </a:solidFill>
          <a:ln w="12700">
            <a:solidFill>
              <a:srgbClr val="D5C8B8"/>
            </a:solidFill>
            <a:prstDash val="solid"/>
          </a:ln>
        </p:spPr>
      </p:sp>
      <p:sp>
        <p:nvSpPr>
          <p:cNvPr id="65" name="Text 63"/>
          <p:cNvSpPr/>
          <p:nvPr/>
        </p:nvSpPr>
        <p:spPr>
          <a:xfrm>
            <a:off x="7680960" y="3145536"/>
            <a:ext cx="91440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YES — highly lethal to humans</a:t>
            </a:r>
            <a:endParaRPr lang="en-US" sz="900" dirty="0"/>
          </a:p>
        </p:txBody>
      </p:sp>
      <p:sp>
        <p:nvSpPr>
          <p:cNvPr id="66" name="Shape 64"/>
          <p:cNvSpPr/>
          <p:nvPr/>
        </p:nvSpPr>
        <p:spPr>
          <a:xfrm>
            <a:off x="228600" y="3529584"/>
            <a:ext cx="1783080" cy="374904"/>
          </a:xfrm>
          <a:prstGeom prst="rect">
            <a:avLst/>
          </a:prstGeom>
          <a:solidFill>
            <a:srgbClr val="F5E6D0"/>
          </a:solidFill>
          <a:ln w="12700">
            <a:solidFill>
              <a:srgbClr val="D5C8B8"/>
            </a:solidFill>
            <a:prstDash val="solid"/>
          </a:ln>
        </p:spPr>
      </p:sp>
      <p:sp>
        <p:nvSpPr>
          <p:cNvPr id="67" name="Text 65"/>
          <p:cNvSpPr/>
          <p:nvPr/>
        </p:nvSpPr>
        <p:spPr>
          <a:xfrm>
            <a:off x="274320" y="3529584"/>
            <a:ext cx="169164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Mastitis</a:t>
            </a:r>
            <a:endParaRPr lang="en-US" sz="900" dirty="0"/>
          </a:p>
        </p:txBody>
      </p:sp>
      <p:sp>
        <p:nvSpPr>
          <p:cNvPr id="68" name="Shape 66"/>
          <p:cNvSpPr/>
          <p:nvPr/>
        </p:nvSpPr>
        <p:spPr>
          <a:xfrm>
            <a:off x="2011680" y="3529584"/>
            <a:ext cx="1280160" cy="374904"/>
          </a:xfrm>
          <a:prstGeom prst="rect">
            <a:avLst/>
          </a:prstGeom>
          <a:solidFill>
            <a:srgbClr val="F5E6D0"/>
          </a:solidFill>
          <a:ln w="12700">
            <a:solidFill>
              <a:srgbClr val="D5C8B8"/>
            </a:solidFill>
            <a:prstDash val="solid"/>
          </a:ln>
        </p:spPr>
      </p:sp>
      <p:sp>
        <p:nvSpPr>
          <p:cNvPr id="69" name="Text 67"/>
          <p:cNvSpPr/>
          <p:nvPr/>
        </p:nvSpPr>
        <p:spPr>
          <a:xfrm>
            <a:off x="2057400" y="3529584"/>
            <a:ext cx="1188720" cy="374904"/>
          </a:xfrm>
          <a:prstGeom prst="rect">
            <a:avLst/>
          </a:prstGeom>
          <a:noFill/>
          <a:ln/>
        </p:spPr>
        <p:txBody>
          <a:bodyPr wrap="square" lIns="0" tIns="0" rIns="0" bIns="0" rtlCol="0" anchor="ctr"/>
          <a:lstStyle/>
          <a:p>
            <a:pPr indent="0" marL="0">
              <a:buNone/>
            </a:pPr>
            <a:r>
              <a:rPr lang="en-US" sz="900" b="1" dirty="0">
                <a:solidFill>
                  <a:srgbClr val="D4860A"/>
                </a:solidFill>
                <a:latin typeface="Calibri" pitchFamily="34" charset="0"/>
                <a:ea typeface="Calibri" pitchFamily="34" charset="-122"/>
                <a:cs typeface="Calibri" pitchFamily="34" charset="-120"/>
              </a:rPr>
              <a:t>🟡 Moderate</a:t>
            </a:r>
            <a:endParaRPr lang="en-US" sz="900" dirty="0"/>
          </a:p>
        </p:txBody>
      </p:sp>
      <p:sp>
        <p:nvSpPr>
          <p:cNvPr id="70" name="Shape 68"/>
          <p:cNvSpPr/>
          <p:nvPr/>
        </p:nvSpPr>
        <p:spPr>
          <a:xfrm>
            <a:off x="3291840" y="3529584"/>
            <a:ext cx="2514600" cy="374904"/>
          </a:xfrm>
          <a:prstGeom prst="rect">
            <a:avLst/>
          </a:prstGeom>
          <a:solidFill>
            <a:srgbClr val="F5E6D0"/>
          </a:solidFill>
          <a:ln w="12700">
            <a:solidFill>
              <a:srgbClr val="D5C8B8"/>
            </a:solidFill>
            <a:prstDash val="solid"/>
          </a:ln>
        </p:spPr>
      </p:sp>
      <p:sp>
        <p:nvSpPr>
          <p:cNvPr id="71" name="Text 69"/>
          <p:cNvSpPr/>
          <p:nvPr/>
        </p:nvSpPr>
        <p:spPr>
          <a:xfrm>
            <a:off x="3337560" y="3529584"/>
            <a:ext cx="24231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Swollen hot painful quarters; abnormal milk (pus, blood, watery)</a:t>
            </a:r>
            <a:endParaRPr lang="en-US" sz="900" dirty="0"/>
          </a:p>
        </p:txBody>
      </p:sp>
      <p:sp>
        <p:nvSpPr>
          <p:cNvPr id="72" name="Shape 70"/>
          <p:cNvSpPr/>
          <p:nvPr/>
        </p:nvSpPr>
        <p:spPr>
          <a:xfrm>
            <a:off x="5806440" y="3529584"/>
            <a:ext cx="1828800" cy="374904"/>
          </a:xfrm>
          <a:prstGeom prst="rect">
            <a:avLst/>
          </a:prstGeom>
          <a:solidFill>
            <a:srgbClr val="F5E6D0"/>
          </a:solidFill>
          <a:ln w="12700">
            <a:solidFill>
              <a:srgbClr val="D5C8B8"/>
            </a:solidFill>
            <a:prstDash val="solid"/>
          </a:ln>
        </p:spPr>
      </p:sp>
      <p:sp>
        <p:nvSpPr>
          <p:cNvPr id="73" name="Text 71"/>
          <p:cNvSpPr/>
          <p:nvPr/>
        </p:nvSpPr>
        <p:spPr>
          <a:xfrm>
            <a:off x="5852160" y="3529584"/>
            <a:ext cx="17373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Penicillin-Streptomycin; frequent milking; cool &amp; massage</a:t>
            </a:r>
            <a:endParaRPr lang="en-US" sz="900" dirty="0"/>
          </a:p>
        </p:txBody>
      </p:sp>
      <p:sp>
        <p:nvSpPr>
          <p:cNvPr id="74" name="Shape 72"/>
          <p:cNvSpPr/>
          <p:nvPr/>
        </p:nvSpPr>
        <p:spPr>
          <a:xfrm>
            <a:off x="7635240" y="3529584"/>
            <a:ext cx="1005840" cy="374904"/>
          </a:xfrm>
          <a:prstGeom prst="rect">
            <a:avLst/>
          </a:prstGeom>
          <a:solidFill>
            <a:srgbClr val="F5E6D0"/>
          </a:solidFill>
          <a:ln w="12700">
            <a:solidFill>
              <a:srgbClr val="D5C8B8"/>
            </a:solidFill>
            <a:prstDash val="solid"/>
          </a:ln>
        </p:spPr>
      </p:sp>
      <p:sp>
        <p:nvSpPr>
          <p:cNvPr id="75" name="Text 73"/>
          <p:cNvSpPr/>
          <p:nvPr/>
        </p:nvSpPr>
        <p:spPr>
          <a:xfrm>
            <a:off x="7680960" y="3529584"/>
            <a:ext cx="91440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Indirect (via milk)</a:t>
            </a:r>
            <a:endParaRPr lang="en-US" sz="900" dirty="0"/>
          </a:p>
        </p:txBody>
      </p:sp>
      <p:sp>
        <p:nvSpPr>
          <p:cNvPr id="76" name="Shape 74"/>
          <p:cNvSpPr/>
          <p:nvPr/>
        </p:nvSpPr>
        <p:spPr>
          <a:xfrm>
            <a:off x="228600" y="3913632"/>
            <a:ext cx="1783080" cy="374904"/>
          </a:xfrm>
          <a:prstGeom prst="rect">
            <a:avLst/>
          </a:prstGeom>
          <a:solidFill>
            <a:srgbClr val="FFFFFF"/>
          </a:solidFill>
          <a:ln w="12700">
            <a:solidFill>
              <a:srgbClr val="D5C8B8"/>
            </a:solidFill>
            <a:prstDash val="solid"/>
          </a:ln>
        </p:spPr>
      </p:sp>
      <p:sp>
        <p:nvSpPr>
          <p:cNvPr id="77" name="Text 75"/>
          <p:cNvSpPr/>
          <p:nvPr/>
        </p:nvSpPr>
        <p:spPr>
          <a:xfrm>
            <a:off x="274320" y="3913632"/>
            <a:ext cx="169164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Brucellosis</a:t>
            </a:r>
            <a:endParaRPr lang="en-US" sz="900" dirty="0"/>
          </a:p>
        </p:txBody>
      </p:sp>
      <p:sp>
        <p:nvSpPr>
          <p:cNvPr id="78" name="Shape 76"/>
          <p:cNvSpPr/>
          <p:nvPr/>
        </p:nvSpPr>
        <p:spPr>
          <a:xfrm>
            <a:off x="2011680" y="3913632"/>
            <a:ext cx="1280160" cy="374904"/>
          </a:xfrm>
          <a:prstGeom prst="rect">
            <a:avLst/>
          </a:prstGeom>
          <a:solidFill>
            <a:srgbClr val="FFFFFF"/>
          </a:solidFill>
          <a:ln w="12700">
            <a:solidFill>
              <a:srgbClr val="D5C8B8"/>
            </a:solidFill>
            <a:prstDash val="solid"/>
          </a:ln>
        </p:spPr>
      </p:sp>
      <p:sp>
        <p:nvSpPr>
          <p:cNvPr id="79" name="Text 77"/>
          <p:cNvSpPr/>
          <p:nvPr/>
        </p:nvSpPr>
        <p:spPr>
          <a:xfrm>
            <a:off x="2057400" y="3913632"/>
            <a:ext cx="1188720" cy="374904"/>
          </a:xfrm>
          <a:prstGeom prst="rect">
            <a:avLst/>
          </a:prstGeom>
          <a:noFill/>
          <a:ln/>
        </p:spPr>
        <p:txBody>
          <a:bodyPr wrap="square" lIns="0" tIns="0" rIns="0" bIns="0" rtlCol="0" anchor="ctr"/>
          <a:lstStyle/>
          <a:p>
            <a:pPr indent="0" marL="0">
              <a:buNone/>
            </a:pPr>
            <a:r>
              <a:rPr lang="en-US" sz="900" b="1" dirty="0">
                <a:solidFill>
                  <a:srgbClr val="A93226"/>
                </a:solidFill>
                <a:latin typeface="Calibri" pitchFamily="34" charset="0"/>
                <a:ea typeface="Calibri" pitchFamily="34" charset="-122"/>
                <a:cs typeface="Calibri" pitchFamily="34" charset="-120"/>
              </a:rPr>
              <a:t>🔴 CRITICAL</a:t>
            </a:r>
            <a:endParaRPr lang="en-US" sz="900" dirty="0"/>
          </a:p>
        </p:txBody>
      </p:sp>
      <p:sp>
        <p:nvSpPr>
          <p:cNvPr id="80" name="Shape 78"/>
          <p:cNvSpPr/>
          <p:nvPr/>
        </p:nvSpPr>
        <p:spPr>
          <a:xfrm>
            <a:off x="3291840" y="3913632"/>
            <a:ext cx="2514600" cy="374904"/>
          </a:xfrm>
          <a:prstGeom prst="rect">
            <a:avLst/>
          </a:prstGeom>
          <a:solidFill>
            <a:srgbClr val="FFFFFF"/>
          </a:solidFill>
          <a:ln w="12700">
            <a:solidFill>
              <a:srgbClr val="D5C8B8"/>
            </a:solidFill>
            <a:prstDash val="solid"/>
          </a:ln>
        </p:spPr>
      </p:sp>
      <p:sp>
        <p:nvSpPr>
          <p:cNvPr id="81" name="Text 79"/>
          <p:cNvSpPr/>
          <p:nvPr/>
        </p:nvSpPr>
        <p:spPr>
          <a:xfrm>
            <a:off x="3337560" y="3913632"/>
            <a:ext cx="24231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Camels APPEAR HEALTHY. Abortion. Invisible risk.</a:t>
            </a:r>
            <a:endParaRPr lang="en-US" sz="900" dirty="0"/>
          </a:p>
        </p:txBody>
      </p:sp>
      <p:sp>
        <p:nvSpPr>
          <p:cNvPr id="82" name="Shape 80"/>
          <p:cNvSpPr/>
          <p:nvPr/>
        </p:nvSpPr>
        <p:spPr>
          <a:xfrm>
            <a:off x="5806440" y="3913632"/>
            <a:ext cx="1828800" cy="374904"/>
          </a:xfrm>
          <a:prstGeom prst="rect">
            <a:avLst/>
          </a:prstGeom>
          <a:solidFill>
            <a:srgbClr val="FFFFFF"/>
          </a:solidFill>
          <a:ln w="12700">
            <a:solidFill>
              <a:srgbClr val="D5C8B8"/>
            </a:solidFill>
            <a:prstDash val="solid"/>
          </a:ln>
        </p:spPr>
      </p:sp>
      <p:sp>
        <p:nvSpPr>
          <p:cNvPr id="83" name="Text 81"/>
          <p:cNvSpPr/>
          <p:nvPr/>
        </p:nvSpPr>
        <p:spPr>
          <a:xfrm>
            <a:off x="5852160" y="3913632"/>
            <a:ext cx="17373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Boil all milk. Gloves for abortions. Report to DVO.</a:t>
            </a:r>
            <a:endParaRPr lang="en-US" sz="900" dirty="0"/>
          </a:p>
        </p:txBody>
      </p:sp>
      <p:sp>
        <p:nvSpPr>
          <p:cNvPr id="84" name="Shape 82"/>
          <p:cNvSpPr/>
          <p:nvPr/>
        </p:nvSpPr>
        <p:spPr>
          <a:xfrm>
            <a:off x="7635240" y="3913632"/>
            <a:ext cx="1005840" cy="374904"/>
          </a:xfrm>
          <a:prstGeom prst="rect">
            <a:avLst/>
          </a:prstGeom>
          <a:solidFill>
            <a:srgbClr val="FFFFFF"/>
          </a:solidFill>
          <a:ln w="12700">
            <a:solidFill>
              <a:srgbClr val="D5C8B8"/>
            </a:solidFill>
            <a:prstDash val="solid"/>
          </a:ln>
        </p:spPr>
      </p:sp>
      <p:sp>
        <p:nvSpPr>
          <p:cNvPr id="85" name="Text 83"/>
          <p:cNvSpPr/>
          <p:nvPr/>
        </p:nvSpPr>
        <p:spPr>
          <a:xfrm>
            <a:off x="7680960" y="3913632"/>
            <a:ext cx="91440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YES — kills humans. Boil milk!</a:t>
            </a:r>
            <a:endParaRPr lang="en-US" sz="900" dirty="0"/>
          </a:p>
        </p:txBody>
      </p:sp>
      <p:sp>
        <p:nvSpPr>
          <p:cNvPr id="86" name="Shape 84"/>
          <p:cNvSpPr/>
          <p:nvPr/>
        </p:nvSpPr>
        <p:spPr>
          <a:xfrm>
            <a:off x="228600" y="4297680"/>
            <a:ext cx="1783080" cy="374904"/>
          </a:xfrm>
          <a:prstGeom prst="rect">
            <a:avLst/>
          </a:prstGeom>
          <a:solidFill>
            <a:srgbClr val="F5E6D0"/>
          </a:solidFill>
          <a:ln w="12700">
            <a:solidFill>
              <a:srgbClr val="D5C8B8"/>
            </a:solidFill>
            <a:prstDash val="solid"/>
          </a:ln>
        </p:spPr>
      </p:sp>
      <p:sp>
        <p:nvSpPr>
          <p:cNvPr id="87" name="Text 85"/>
          <p:cNvSpPr/>
          <p:nvPr/>
        </p:nvSpPr>
        <p:spPr>
          <a:xfrm>
            <a:off x="274320" y="4297680"/>
            <a:ext cx="169164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Mange</a:t>
            </a:r>
            <a:endParaRPr lang="en-US" sz="900" dirty="0"/>
          </a:p>
        </p:txBody>
      </p:sp>
      <p:sp>
        <p:nvSpPr>
          <p:cNvPr id="88" name="Shape 86"/>
          <p:cNvSpPr/>
          <p:nvPr/>
        </p:nvSpPr>
        <p:spPr>
          <a:xfrm>
            <a:off x="2011680" y="4297680"/>
            <a:ext cx="1280160" cy="374904"/>
          </a:xfrm>
          <a:prstGeom prst="rect">
            <a:avLst/>
          </a:prstGeom>
          <a:solidFill>
            <a:srgbClr val="F5E6D0"/>
          </a:solidFill>
          <a:ln w="12700">
            <a:solidFill>
              <a:srgbClr val="D5C8B8"/>
            </a:solidFill>
            <a:prstDash val="solid"/>
          </a:ln>
        </p:spPr>
      </p:sp>
      <p:sp>
        <p:nvSpPr>
          <p:cNvPr id="89" name="Text 87"/>
          <p:cNvSpPr/>
          <p:nvPr/>
        </p:nvSpPr>
        <p:spPr>
          <a:xfrm>
            <a:off x="2057400" y="4297680"/>
            <a:ext cx="1188720" cy="374904"/>
          </a:xfrm>
          <a:prstGeom prst="rect">
            <a:avLst/>
          </a:prstGeom>
          <a:noFill/>
          <a:ln/>
        </p:spPr>
        <p:txBody>
          <a:bodyPr wrap="square" lIns="0" tIns="0" rIns="0" bIns="0" rtlCol="0" anchor="ctr"/>
          <a:lstStyle/>
          <a:p>
            <a:pPr indent="0" marL="0">
              <a:buNone/>
            </a:pPr>
            <a:r>
              <a:rPr lang="en-US" sz="900" b="1" dirty="0">
                <a:solidFill>
                  <a:srgbClr val="D4860A"/>
                </a:solidFill>
                <a:latin typeface="Calibri" pitchFamily="34" charset="0"/>
                <a:ea typeface="Calibri" pitchFamily="34" charset="-122"/>
                <a:cs typeface="Calibri" pitchFamily="34" charset="-120"/>
              </a:rPr>
              <a:t>🟠 Moderate</a:t>
            </a:r>
            <a:endParaRPr lang="en-US" sz="900" dirty="0"/>
          </a:p>
        </p:txBody>
      </p:sp>
      <p:sp>
        <p:nvSpPr>
          <p:cNvPr id="90" name="Shape 88"/>
          <p:cNvSpPr/>
          <p:nvPr/>
        </p:nvSpPr>
        <p:spPr>
          <a:xfrm>
            <a:off x="3291840" y="4297680"/>
            <a:ext cx="2514600" cy="374904"/>
          </a:xfrm>
          <a:prstGeom prst="rect">
            <a:avLst/>
          </a:prstGeom>
          <a:solidFill>
            <a:srgbClr val="F5E6D0"/>
          </a:solidFill>
          <a:ln w="12700">
            <a:solidFill>
              <a:srgbClr val="D5C8B8"/>
            </a:solidFill>
            <a:prstDash val="solid"/>
          </a:ln>
        </p:spPr>
      </p:sp>
      <p:sp>
        <p:nvSpPr>
          <p:cNvPr id="91" name="Text 89"/>
          <p:cNvSpPr/>
          <p:nvPr/>
        </p:nvSpPr>
        <p:spPr>
          <a:xfrm>
            <a:off x="3337560" y="4297680"/>
            <a:ext cx="24231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Severe itching; hair loss; scabs; skin thickening (wet season)</a:t>
            </a:r>
            <a:endParaRPr lang="en-US" sz="900" dirty="0"/>
          </a:p>
        </p:txBody>
      </p:sp>
      <p:sp>
        <p:nvSpPr>
          <p:cNvPr id="92" name="Shape 90"/>
          <p:cNvSpPr/>
          <p:nvPr/>
        </p:nvSpPr>
        <p:spPr>
          <a:xfrm>
            <a:off x="5806440" y="4297680"/>
            <a:ext cx="1828800" cy="374904"/>
          </a:xfrm>
          <a:prstGeom prst="rect">
            <a:avLst/>
          </a:prstGeom>
          <a:solidFill>
            <a:srgbClr val="F5E6D0"/>
          </a:solidFill>
          <a:ln w="12700">
            <a:solidFill>
              <a:srgbClr val="D5C8B8"/>
            </a:solidFill>
            <a:prstDash val="solid"/>
          </a:ln>
        </p:spPr>
      </p:sp>
      <p:sp>
        <p:nvSpPr>
          <p:cNvPr id="93" name="Text 91"/>
          <p:cNvSpPr/>
          <p:nvPr/>
        </p:nvSpPr>
        <p:spPr>
          <a:xfrm>
            <a:off x="5852160" y="4297680"/>
            <a:ext cx="17373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Ivermectin 1% — 2 doses, 8 days apart</a:t>
            </a:r>
            <a:endParaRPr lang="en-US" sz="900" dirty="0"/>
          </a:p>
        </p:txBody>
      </p:sp>
      <p:sp>
        <p:nvSpPr>
          <p:cNvPr id="94" name="Shape 92"/>
          <p:cNvSpPr/>
          <p:nvPr/>
        </p:nvSpPr>
        <p:spPr>
          <a:xfrm>
            <a:off x="7635240" y="4297680"/>
            <a:ext cx="1005840" cy="374904"/>
          </a:xfrm>
          <a:prstGeom prst="rect">
            <a:avLst/>
          </a:prstGeom>
          <a:solidFill>
            <a:srgbClr val="F5E6D0"/>
          </a:solidFill>
          <a:ln w="12700">
            <a:solidFill>
              <a:srgbClr val="D5C8B8"/>
            </a:solidFill>
            <a:prstDash val="solid"/>
          </a:ln>
        </p:spPr>
      </p:sp>
      <p:sp>
        <p:nvSpPr>
          <p:cNvPr id="95" name="Text 93"/>
          <p:cNvSpPr/>
          <p:nvPr/>
        </p:nvSpPr>
        <p:spPr>
          <a:xfrm>
            <a:off x="7680960" y="4297680"/>
            <a:ext cx="91440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No</a:t>
            </a:r>
            <a:endParaRPr lang="en-US" sz="900" dirty="0"/>
          </a:p>
        </p:txBody>
      </p:sp>
      <p:sp>
        <p:nvSpPr>
          <p:cNvPr id="96" name="Shape 94"/>
          <p:cNvSpPr/>
          <p:nvPr/>
        </p:nvSpPr>
        <p:spPr>
          <a:xfrm>
            <a:off x="228600" y="4681728"/>
            <a:ext cx="1783080" cy="374904"/>
          </a:xfrm>
          <a:prstGeom prst="rect">
            <a:avLst/>
          </a:prstGeom>
          <a:solidFill>
            <a:srgbClr val="FFFFFF"/>
          </a:solidFill>
          <a:ln w="12700">
            <a:solidFill>
              <a:srgbClr val="D5C8B8"/>
            </a:solidFill>
            <a:prstDash val="solid"/>
          </a:ln>
        </p:spPr>
      </p:sp>
      <p:sp>
        <p:nvSpPr>
          <p:cNvPr id="97" name="Text 95"/>
          <p:cNvSpPr/>
          <p:nvPr/>
        </p:nvSpPr>
        <p:spPr>
          <a:xfrm>
            <a:off x="274320" y="4681728"/>
            <a:ext cx="169164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Worms (GI)</a:t>
            </a:r>
            <a:endParaRPr lang="en-US" sz="900" dirty="0"/>
          </a:p>
        </p:txBody>
      </p:sp>
      <p:sp>
        <p:nvSpPr>
          <p:cNvPr id="98" name="Shape 96"/>
          <p:cNvSpPr/>
          <p:nvPr/>
        </p:nvSpPr>
        <p:spPr>
          <a:xfrm>
            <a:off x="2011680" y="4681728"/>
            <a:ext cx="1280160" cy="374904"/>
          </a:xfrm>
          <a:prstGeom prst="rect">
            <a:avLst/>
          </a:prstGeom>
          <a:solidFill>
            <a:srgbClr val="FFFFFF"/>
          </a:solidFill>
          <a:ln w="12700">
            <a:solidFill>
              <a:srgbClr val="D5C8B8"/>
            </a:solidFill>
            <a:prstDash val="solid"/>
          </a:ln>
        </p:spPr>
      </p:sp>
      <p:sp>
        <p:nvSpPr>
          <p:cNvPr id="99" name="Text 97"/>
          <p:cNvSpPr/>
          <p:nvPr/>
        </p:nvSpPr>
        <p:spPr>
          <a:xfrm>
            <a:off x="2057400" y="4681728"/>
            <a:ext cx="1188720" cy="374904"/>
          </a:xfrm>
          <a:prstGeom prst="rect">
            <a:avLst/>
          </a:prstGeom>
          <a:noFill/>
          <a:ln/>
        </p:spPr>
        <p:txBody>
          <a:bodyPr wrap="square" lIns="0" tIns="0" rIns="0" bIns="0" rtlCol="0" anchor="ctr"/>
          <a:lstStyle/>
          <a:p>
            <a:pPr indent="0" marL="0">
              <a:buNone/>
            </a:pPr>
            <a:r>
              <a:rPr lang="en-US" sz="900" b="1" dirty="0">
                <a:solidFill>
                  <a:srgbClr val="D4860A"/>
                </a:solidFill>
                <a:latin typeface="Calibri" pitchFamily="34" charset="0"/>
                <a:ea typeface="Calibri" pitchFamily="34" charset="-122"/>
                <a:cs typeface="Calibri" pitchFamily="34" charset="-120"/>
              </a:rPr>
              <a:t>🟡 Moderate</a:t>
            </a:r>
            <a:endParaRPr lang="en-US" sz="900" dirty="0"/>
          </a:p>
        </p:txBody>
      </p:sp>
      <p:sp>
        <p:nvSpPr>
          <p:cNvPr id="100" name="Shape 98"/>
          <p:cNvSpPr/>
          <p:nvPr/>
        </p:nvSpPr>
        <p:spPr>
          <a:xfrm>
            <a:off x="3291840" y="4681728"/>
            <a:ext cx="2514600" cy="374904"/>
          </a:xfrm>
          <a:prstGeom prst="rect">
            <a:avLst/>
          </a:prstGeom>
          <a:solidFill>
            <a:srgbClr val="FFFFFF"/>
          </a:solidFill>
          <a:ln w="12700">
            <a:solidFill>
              <a:srgbClr val="D5C8B8"/>
            </a:solidFill>
            <a:prstDash val="solid"/>
          </a:ln>
        </p:spPr>
      </p:sp>
      <p:sp>
        <p:nvSpPr>
          <p:cNvPr id="101" name="Text 99"/>
          <p:cNvSpPr/>
          <p:nvPr/>
        </p:nvSpPr>
        <p:spPr>
          <a:xfrm>
            <a:off x="3337560" y="4681728"/>
            <a:ext cx="24231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Diarrhoea; rough coat; weight loss; stunted growth</a:t>
            </a:r>
            <a:endParaRPr lang="en-US" sz="900" dirty="0"/>
          </a:p>
        </p:txBody>
      </p:sp>
      <p:sp>
        <p:nvSpPr>
          <p:cNvPr id="102" name="Shape 100"/>
          <p:cNvSpPr/>
          <p:nvPr/>
        </p:nvSpPr>
        <p:spPr>
          <a:xfrm>
            <a:off x="5806440" y="4681728"/>
            <a:ext cx="1828800" cy="374904"/>
          </a:xfrm>
          <a:prstGeom prst="rect">
            <a:avLst/>
          </a:prstGeom>
          <a:solidFill>
            <a:srgbClr val="FFFFFF"/>
          </a:solidFill>
          <a:ln w="12700">
            <a:solidFill>
              <a:srgbClr val="D5C8B8"/>
            </a:solidFill>
            <a:prstDash val="solid"/>
          </a:ln>
        </p:spPr>
      </p:sp>
      <p:sp>
        <p:nvSpPr>
          <p:cNvPr id="103" name="Text 101"/>
          <p:cNvSpPr/>
          <p:nvPr/>
        </p:nvSpPr>
        <p:spPr>
          <a:xfrm>
            <a:off x="5852160" y="4681728"/>
            <a:ext cx="173736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Albendazole drench/bolus. Deworm every 3–4 months</a:t>
            </a:r>
            <a:endParaRPr lang="en-US" sz="900" dirty="0"/>
          </a:p>
        </p:txBody>
      </p:sp>
      <p:sp>
        <p:nvSpPr>
          <p:cNvPr id="104" name="Shape 102"/>
          <p:cNvSpPr/>
          <p:nvPr/>
        </p:nvSpPr>
        <p:spPr>
          <a:xfrm>
            <a:off x="7635240" y="4681728"/>
            <a:ext cx="1005840" cy="374904"/>
          </a:xfrm>
          <a:prstGeom prst="rect">
            <a:avLst/>
          </a:prstGeom>
          <a:solidFill>
            <a:srgbClr val="FFFFFF"/>
          </a:solidFill>
          <a:ln w="12700">
            <a:solidFill>
              <a:srgbClr val="D5C8B8"/>
            </a:solidFill>
            <a:prstDash val="solid"/>
          </a:ln>
        </p:spPr>
      </p:sp>
      <p:sp>
        <p:nvSpPr>
          <p:cNvPr id="105" name="Text 103"/>
          <p:cNvSpPr/>
          <p:nvPr/>
        </p:nvSpPr>
        <p:spPr>
          <a:xfrm>
            <a:off x="7680960" y="4681728"/>
            <a:ext cx="914400" cy="374904"/>
          </a:xfrm>
          <a:prstGeom prst="rect">
            <a:avLst/>
          </a:prstGeom>
          <a:noFill/>
          <a:ln/>
        </p:spPr>
        <p:txBody>
          <a:bodyPr wrap="square" lIns="0" tIns="0" rIns="0" bIns="0" rtlCol="0" anchor="ctr"/>
          <a:lstStyle/>
          <a:p>
            <a:pPr indent="0" marL="0">
              <a:buNone/>
            </a:pPr>
            <a:r>
              <a:rPr lang="en-US" sz="900" dirty="0">
                <a:solidFill>
                  <a:srgbClr val="2C2C2C"/>
                </a:solidFill>
                <a:latin typeface="Calibri" pitchFamily="34" charset="0"/>
                <a:ea typeface="Calibri" pitchFamily="34" charset="-122"/>
                <a:cs typeface="Calibri" pitchFamily="34" charset="-120"/>
              </a:rPr>
              <a:t>No</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8B5E3C"/>
        </a:solidFill>
      </p:bgPr>
    </p:bg>
    <p:spTree>
      <p:nvGrpSpPr>
        <p:cNvPr id="1" name=""/>
        <p:cNvGrpSpPr/>
        <p:nvPr/>
      </p:nvGrpSpPr>
      <p:grpSpPr>
        <a:xfrm>
          <a:off x="0" y="0"/>
          <a:ext cx="0" cy="0"/>
          <a:chOff x="0" y="0"/>
          <a:chExt cx="0" cy="0"/>
        </a:xfrm>
      </p:grpSpPr>
      <p:sp>
        <p:nvSpPr>
          <p:cNvPr id="2" name="Shape 0"/>
          <p:cNvSpPr/>
          <p:nvPr/>
        </p:nvSpPr>
        <p:spPr>
          <a:xfrm>
            <a:off x="0" y="0"/>
            <a:ext cx="9144000" cy="100584"/>
          </a:xfrm>
          <a:prstGeom prst="rect">
            <a:avLst/>
          </a:prstGeom>
          <a:solidFill>
            <a:srgbClr val="C8996A"/>
          </a:solidFill>
          <a:ln w="12700">
            <a:solidFill>
              <a:srgbClr val="C8996A"/>
            </a:solidFill>
            <a:prstDash val="solid"/>
          </a:ln>
        </p:spPr>
      </p:sp>
      <p:sp>
        <p:nvSpPr>
          <p:cNvPr id="3" name="Text 1"/>
          <p:cNvSpPr/>
          <p:nvPr/>
        </p:nvSpPr>
        <p:spPr>
          <a:xfrm>
            <a:off x="365760" y="164592"/>
            <a:ext cx="8229600" cy="658368"/>
          </a:xfrm>
          <a:prstGeom prst="rect">
            <a:avLst/>
          </a:prstGeom>
          <a:noFill/>
          <a:ln/>
        </p:spPr>
        <p:txBody>
          <a:bodyPr wrap="square" lIns="0" tIns="0" rIns="0" bIns="0" rtlCol="0" anchor="ctr"/>
          <a:lstStyle/>
          <a:p>
            <a:pPr indent="0" marL="0">
              <a:buNone/>
            </a:pPr>
            <a:r>
              <a:rPr lang="en-US" sz="3400" b="1" dirty="0">
                <a:solidFill>
                  <a:srgbClr val="FFFFFF"/>
                </a:solidFill>
                <a:latin typeface="Georgia" pitchFamily="34" charset="0"/>
                <a:ea typeface="Georgia" pitchFamily="34" charset="-122"/>
                <a:cs typeface="Georgia" pitchFamily="34" charset="-120"/>
              </a:rPr>
              <a:t>Section VI: Camel Products</a:t>
            </a:r>
            <a:endParaRPr lang="en-US" sz="3400" dirty="0"/>
          </a:p>
        </p:txBody>
      </p:sp>
      <p:sp>
        <p:nvSpPr>
          <p:cNvPr id="4" name="Text 2"/>
          <p:cNvSpPr/>
          <p:nvPr/>
        </p:nvSpPr>
        <p:spPr>
          <a:xfrm>
            <a:off x="365760" y="777240"/>
            <a:ext cx="8229600" cy="347472"/>
          </a:xfrm>
          <a:prstGeom prst="rect">
            <a:avLst/>
          </a:prstGeom>
          <a:noFill/>
          <a:ln/>
        </p:spPr>
        <p:txBody>
          <a:bodyPr wrap="square" lIns="0" tIns="0" rIns="0" bIns="0" rtlCol="0" anchor="ctr"/>
          <a:lstStyle/>
          <a:p>
            <a:pPr indent="0" marL="0">
              <a:buNone/>
            </a:pPr>
            <a:r>
              <a:rPr lang="en-US" sz="1400" i="1" dirty="0">
                <a:solidFill>
                  <a:srgbClr val="F5E6D0"/>
                </a:solidFill>
                <a:latin typeface="Calibri" pitchFamily="34" charset="0"/>
                <a:ea typeface="Calibri" pitchFamily="34" charset="-122"/>
                <a:cs typeface="Calibri" pitchFamily="34" charset="-120"/>
              </a:rPr>
              <a:t>Milk  •  Meat  •  Hides &amp; Skins  •  By-Products  •  Live Animal Market</a:t>
            </a:r>
            <a:endParaRPr lang="en-US" sz="1400" dirty="0"/>
          </a:p>
        </p:txBody>
      </p:sp>
      <p:sp>
        <p:nvSpPr>
          <p:cNvPr id="5" name="Shape 3"/>
          <p:cNvSpPr/>
          <p:nvPr/>
        </p:nvSpPr>
        <p:spPr>
          <a:xfrm>
            <a:off x="274320" y="1234440"/>
            <a:ext cx="4251960" cy="3639312"/>
          </a:xfrm>
          <a:prstGeom prst="rect">
            <a:avLst/>
          </a:prstGeom>
          <a:solidFill>
            <a:srgbClr val="12121E">
              <a:alpha val="80000"/>
            </a:srgbClr>
          </a:solidFill>
          <a:ln w="19050">
            <a:solidFill>
              <a:srgbClr val="C8996A"/>
            </a:solidFill>
            <a:prstDash val="solid"/>
          </a:ln>
          <a:effectLst>
            <a:outerShdw sx="100000" sy="100000" kx="0" ky="0" algn="bl" rotWithShape="0" blurRad="76200" dist="25400" dir="8100000">
              <a:srgbClr val="000000">
                <a:alpha val="12000"/>
              </a:srgbClr>
            </a:outerShdw>
          </a:effectLst>
        </p:spPr>
      </p:sp>
      <p:sp>
        <p:nvSpPr>
          <p:cNvPr id="6" name="Shape 4"/>
          <p:cNvSpPr/>
          <p:nvPr/>
        </p:nvSpPr>
        <p:spPr>
          <a:xfrm>
            <a:off x="274320" y="1234440"/>
            <a:ext cx="4251960" cy="73152"/>
          </a:xfrm>
          <a:prstGeom prst="rect">
            <a:avLst/>
          </a:prstGeom>
          <a:solidFill>
            <a:srgbClr val="C8996A"/>
          </a:solidFill>
          <a:ln w="12700">
            <a:solidFill>
              <a:srgbClr val="C8996A"/>
            </a:solidFill>
            <a:prstDash val="solid"/>
          </a:ln>
        </p:spPr>
      </p:sp>
      <p:sp>
        <p:nvSpPr>
          <p:cNvPr id="7" name="Text 5"/>
          <p:cNvSpPr/>
          <p:nvPr/>
        </p:nvSpPr>
        <p:spPr>
          <a:xfrm>
            <a:off x="384048" y="1335024"/>
            <a:ext cx="4041648" cy="384048"/>
          </a:xfrm>
          <a:prstGeom prst="rect">
            <a:avLst/>
          </a:prstGeom>
          <a:noFill/>
          <a:ln/>
        </p:spPr>
        <p:txBody>
          <a:bodyPr wrap="square" lIns="0" tIns="0" rIns="0" bIns="0" rtlCol="0" anchor="ctr"/>
          <a:lstStyle/>
          <a:p>
            <a:pPr indent="0" marL="0">
              <a:buNone/>
            </a:pPr>
            <a:r>
              <a:rPr lang="en-US" sz="1300" b="1" dirty="0">
                <a:solidFill>
                  <a:srgbClr val="C8996A"/>
                </a:solidFill>
                <a:latin typeface="Georgia" pitchFamily="34" charset="0"/>
                <a:ea typeface="Georgia" pitchFamily="34" charset="-122"/>
                <a:cs typeface="Georgia" pitchFamily="34" charset="-120"/>
              </a:rPr>
              <a:t>🥛  Camel Milk — 'White Gold of the Desert'</a:t>
            </a:r>
            <a:endParaRPr lang="en-US" sz="1300" dirty="0"/>
          </a:p>
        </p:txBody>
      </p:sp>
      <p:sp>
        <p:nvSpPr>
          <p:cNvPr id="8" name="Shape 6"/>
          <p:cNvSpPr/>
          <p:nvPr/>
        </p:nvSpPr>
        <p:spPr>
          <a:xfrm>
            <a:off x="320040" y="1810512"/>
            <a:ext cx="4160520" cy="374904"/>
          </a:xfrm>
          <a:prstGeom prst="rect">
            <a:avLst/>
          </a:prstGeom>
          <a:solidFill>
            <a:srgbClr val="1A1A2E"/>
          </a:solidFill>
          <a:ln w="12700">
            <a:solidFill>
              <a:srgbClr val="2A2A3E"/>
            </a:solidFill>
            <a:prstDash val="solid"/>
          </a:ln>
        </p:spPr>
      </p:sp>
      <p:sp>
        <p:nvSpPr>
          <p:cNvPr id="9" name="Text 7"/>
          <p:cNvSpPr/>
          <p:nvPr/>
        </p:nvSpPr>
        <p:spPr>
          <a:xfrm>
            <a:off x="411480" y="1819656"/>
            <a:ext cx="1371600" cy="347472"/>
          </a:xfrm>
          <a:prstGeom prst="rect">
            <a:avLst/>
          </a:prstGeom>
          <a:noFill/>
          <a:ln/>
        </p:spPr>
        <p:txBody>
          <a:bodyPr wrap="square" lIns="0" tIns="0" rIns="0" bIns="0" rtlCol="0" anchor="ctr"/>
          <a:lstStyle/>
          <a:p>
            <a:pPr indent="0" marL="0">
              <a:buNone/>
            </a:pPr>
            <a:r>
              <a:rPr lang="en-US" sz="1050" b="1" dirty="0">
                <a:solidFill>
                  <a:srgbClr val="C8996A"/>
                </a:solidFill>
                <a:latin typeface="Calibri" pitchFamily="34" charset="0"/>
                <a:ea typeface="Calibri" pitchFamily="34" charset="-122"/>
                <a:cs typeface="Calibri" pitchFamily="34" charset="-120"/>
              </a:rPr>
              <a:t>Fat content</a:t>
            </a:r>
            <a:endParaRPr lang="en-US" sz="1050" dirty="0"/>
          </a:p>
        </p:txBody>
      </p:sp>
      <p:sp>
        <p:nvSpPr>
          <p:cNvPr id="10" name="Text 8"/>
          <p:cNvSpPr/>
          <p:nvPr/>
        </p:nvSpPr>
        <p:spPr>
          <a:xfrm>
            <a:off x="1783080" y="1819656"/>
            <a:ext cx="2633472" cy="347472"/>
          </a:xfrm>
          <a:prstGeom prst="rect">
            <a:avLst/>
          </a:prstGeom>
          <a:noFill/>
          <a:ln/>
        </p:spPr>
        <p:txBody>
          <a:bodyPr wrap="square" lIns="0" tIns="0" rIns="0" bIns="0" rtlCol="0" anchor="ctr"/>
          <a:lstStyle/>
          <a:p>
            <a:pPr indent="0" marL="0">
              <a:buNone/>
            </a:pPr>
            <a:r>
              <a:rPr lang="en-US" sz="1050" dirty="0">
                <a:solidFill>
                  <a:srgbClr val="E8E8E8"/>
                </a:solidFill>
                <a:latin typeface="Calibri" pitchFamily="34" charset="0"/>
                <a:ea typeface="Calibri" pitchFamily="34" charset="-122"/>
                <a:cs typeface="Calibri" pitchFamily="34" charset="-120"/>
              </a:rPr>
              <a:t>3.9% (vs 3.3% cow milk)</a:t>
            </a:r>
            <a:endParaRPr lang="en-US" sz="1050" dirty="0"/>
          </a:p>
        </p:txBody>
      </p:sp>
      <p:sp>
        <p:nvSpPr>
          <p:cNvPr id="11" name="Shape 9"/>
          <p:cNvSpPr/>
          <p:nvPr/>
        </p:nvSpPr>
        <p:spPr>
          <a:xfrm>
            <a:off x="320040" y="2194560"/>
            <a:ext cx="4160520" cy="374904"/>
          </a:xfrm>
          <a:prstGeom prst="rect">
            <a:avLst/>
          </a:prstGeom>
          <a:solidFill>
            <a:srgbClr val="141420"/>
          </a:solidFill>
          <a:ln w="12700">
            <a:solidFill>
              <a:srgbClr val="2A2A3E"/>
            </a:solidFill>
            <a:prstDash val="solid"/>
          </a:ln>
        </p:spPr>
      </p:sp>
      <p:sp>
        <p:nvSpPr>
          <p:cNvPr id="12" name="Text 10"/>
          <p:cNvSpPr/>
          <p:nvPr/>
        </p:nvSpPr>
        <p:spPr>
          <a:xfrm>
            <a:off x="411480" y="2203704"/>
            <a:ext cx="1371600" cy="347472"/>
          </a:xfrm>
          <a:prstGeom prst="rect">
            <a:avLst/>
          </a:prstGeom>
          <a:noFill/>
          <a:ln/>
        </p:spPr>
        <p:txBody>
          <a:bodyPr wrap="square" lIns="0" tIns="0" rIns="0" bIns="0" rtlCol="0" anchor="ctr"/>
          <a:lstStyle/>
          <a:p>
            <a:pPr indent="0" marL="0">
              <a:buNone/>
            </a:pPr>
            <a:r>
              <a:rPr lang="en-US" sz="1050" b="1" dirty="0">
                <a:solidFill>
                  <a:srgbClr val="C8996A"/>
                </a:solidFill>
                <a:latin typeface="Calibri" pitchFamily="34" charset="0"/>
                <a:ea typeface="Calibri" pitchFamily="34" charset="-122"/>
                <a:cs typeface="Calibri" pitchFamily="34" charset="-120"/>
              </a:rPr>
              <a:t>SNF %</a:t>
            </a:r>
            <a:endParaRPr lang="en-US" sz="1050" dirty="0"/>
          </a:p>
        </p:txBody>
      </p:sp>
      <p:sp>
        <p:nvSpPr>
          <p:cNvPr id="13" name="Text 11"/>
          <p:cNvSpPr/>
          <p:nvPr/>
        </p:nvSpPr>
        <p:spPr>
          <a:xfrm>
            <a:off x="1783080" y="2203704"/>
            <a:ext cx="2633472" cy="347472"/>
          </a:xfrm>
          <a:prstGeom prst="rect">
            <a:avLst/>
          </a:prstGeom>
          <a:noFill/>
          <a:ln/>
        </p:spPr>
        <p:txBody>
          <a:bodyPr wrap="square" lIns="0" tIns="0" rIns="0" bIns="0" rtlCol="0" anchor="ctr"/>
          <a:lstStyle/>
          <a:p>
            <a:pPr indent="0" marL="0">
              <a:buNone/>
            </a:pPr>
            <a:r>
              <a:rPr lang="en-US" sz="1050" dirty="0">
                <a:solidFill>
                  <a:srgbClr val="E8E8E8"/>
                </a:solidFill>
                <a:latin typeface="Calibri" pitchFamily="34" charset="0"/>
                <a:ea typeface="Calibri" pitchFamily="34" charset="-122"/>
                <a:cs typeface="Calibri" pitchFamily="34" charset="-120"/>
              </a:rPr>
              <a:t>8.55 — rich in lactose &amp; minerals</a:t>
            </a:r>
            <a:endParaRPr lang="en-US" sz="1050" dirty="0"/>
          </a:p>
        </p:txBody>
      </p:sp>
      <p:sp>
        <p:nvSpPr>
          <p:cNvPr id="14" name="Shape 12"/>
          <p:cNvSpPr/>
          <p:nvPr/>
        </p:nvSpPr>
        <p:spPr>
          <a:xfrm>
            <a:off x="320040" y="2578608"/>
            <a:ext cx="4160520" cy="374904"/>
          </a:xfrm>
          <a:prstGeom prst="rect">
            <a:avLst/>
          </a:prstGeom>
          <a:solidFill>
            <a:srgbClr val="1A1A2E"/>
          </a:solidFill>
          <a:ln w="12700">
            <a:solidFill>
              <a:srgbClr val="2A2A3E"/>
            </a:solidFill>
            <a:prstDash val="solid"/>
          </a:ln>
        </p:spPr>
      </p:sp>
      <p:sp>
        <p:nvSpPr>
          <p:cNvPr id="15" name="Text 13"/>
          <p:cNvSpPr/>
          <p:nvPr/>
        </p:nvSpPr>
        <p:spPr>
          <a:xfrm>
            <a:off x="411480" y="2587752"/>
            <a:ext cx="1371600" cy="347472"/>
          </a:xfrm>
          <a:prstGeom prst="rect">
            <a:avLst/>
          </a:prstGeom>
          <a:noFill/>
          <a:ln/>
        </p:spPr>
        <p:txBody>
          <a:bodyPr wrap="square" lIns="0" tIns="0" rIns="0" bIns="0" rtlCol="0" anchor="ctr"/>
          <a:lstStyle/>
          <a:p>
            <a:pPr indent="0" marL="0">
              <a:buNone/>
            </a:pPr>
            <a:r>
              <a:rPr lang="en-US" sz="1050" b="1" dirty="0">
                <a:solidFill>
                  <a:srgbClr val="C8996A"/>
                </a:solidFill>
                <a:latin typeface="Calibri" pitchFamily="34" charset="0"/>
                <a:ea typeface="Calibri" pitchFamily="34" charset="-122"/>
                <a:cs typeface="Calibri" pitchFamily="34" charset="-120"/>
              </a:rPr>
              <a:t>Vitamin C</a:t>
            </a:r>
            <a:endParaRPr lang="en-US" sz="1050" dirty="0"/>
          </a:p>
        </p:txBody>
      </p:sp>
      <p:sp>
        <p:nvSpPr>
          <p:cNvPr id="16" name="Text 14"/>
          <p:cNvSpPr/>
          <p:nvPr/>
        </p:nvSpPr>
        <p:spPr>
          <a:xfrm>
            <a:off x="1783080" y="2587752"/>
            <a:ext cx="2633472" cy="347472"/>
          </a:xfrm>
          <a:prstGeom prst="rect">
            <a:avLst/>
          </a:prstGeom>
          <a:noFill/>
          <a:ln/>
        </p:spPr>
        <p:txBody>
          <a:bodyPr wrap="square" lIns="0" tIns="0" rIns="0" bIns="0" rtlCol="0" anchor="ctr"/>
          <a:lstStyle/>
          <a:p>
            <a:pPr indent="0" marL="0">
              <a:buNone/>
            </a:pPr>
            <a:r>
              <a:rPr lang="en-US" sz="1050" dirty="0">
                <a:solidFill>
                  <a:srgbClr val="E8E8E8"/>
                </a:solidFill>
                <a:latin typeface="Calibri" pitchFamily="34" charset="0"/>
                <a:ea typeface="Calibri" pitchFamily="34" charset="-122"/>
                <a:cs typeface="Calibri" pitchFamily="34" charset="-120"/>
              </a:rPr>
              <a:t>5–10 mg% — critical for ASAL communities</a:t>
            </a:r>
            <a:endParaRPr lang="en-US" sz="1050" dirty="0"/>
          </a:p>
        </p:txBody>
      </p:sp>
      <p:sp>
        <p:nvSpPr>
          <p:cNvPr id="17" name="Shape 15"/>
          <p:cNvSpPr/>
          <p:nvPr/>
        </p:nvSpPr>
        <p:spPr>
          <a:xfrm>
            <a:off x="320040" y="2962656"/>
            <a:ext cx="4160520" cy="374904"/>
          </a:xfrm>
          <a:prstGeom prst="rect">
            <a:avLst/>
          </a:prstGeom>
          <a:solidFill>
            <a:srgbClr val="141420"/>
          </a:solidFill>
          <a:ln w="12700">
            <a:solidFill>
              <a:srgbClr val="2A2A3E"/>
            </a:solidFill>
            <a:prstDash val="solid"/>
          </a:ln>
        </p:spPr>
      </p:sp>
      <p:sp>
        <p:nvSpPr>
          <p:cNvPr id="18" name="Text 16"/>
          <p:cNvSpPr/>
          <p:nvPr/>
        </p:nvSpPr>
        <p:spPr>
          <a:xfrm>
            <a:off x="411480" y="2971800"/>
            <a:ext cx="1371600" cy="347472"/>
          </a:xfrm>
          <a:prstGeom prst="rect">
            <a:avLst/>
          </a:prstGeom>
          <a:noFill/>
          <a:ln/>
        </p:spPr>
        <p:txBody>
          <a:bodyPr wrap="square" lIns="0" tIns="0" rIns="0" bIns="0" rtlCol="0" anchor="ctr"/>
          <a:lstStyle/>
          <a:p>
            <a:pPr indent="0" marL="0">
              <a:buNone/>
            </a:pPr>
            <a:r>
              <a:rPr lang="en-US" sz="1050" b="1" dirty="0">
                <a:solidFill>
                  <a:srgbClr val="C8996A"/>
                </a:solidFill>
                <a:latin typeface="Calibri" pitchFamily="34" charset="0"/>
                <a:ea typeface="Calibri" pitchFamily="34" charset="-122"/>
                <a:cs typeface="Calibri" pitchFamily="34" charset="-120"/>
              </a:rPr>
              <a:t>Forms</a:t>
            </a:r>
            <a:endParaRPr lang="en-US" sz="1050" dirty="0"/>
          </a:p>
        </p:txBody>
      </p:sp>
      <p:sp>
        <p:nvSpPr>
          <p:cNvPr id="19" name="Text 17"/>
          <p:cNvSpPr/>
          <p:nvPr/>
        </p:nvSpPr>
        <p:spPr>
          <a:xfrm>
            <a:off x="1783080" y="2971800"/>
            <a:ext cx="2633472" cy="347472"/>
          </a:xfrm>
          <a:prstGeom prst="rect">
            <a:avLst/>
          </a:prstGeom>
          <a:noFill/>
          <a:ln/>
        </p:spPr>
        <p:txBody>
          <a:bodyPr wrap="square" lIns="0" tIns="0" rIns="0" bIns="0" rtlCol="0" anchor="ctr"/>
          <a:lstStyle/>
          <a:p>
            <a:pPr indent="0" marL="0">
              <a:buNone/>
            </a:pPr>
            <a:r>
              <a:rPr lang="en-US" sz="1050" dirty="0">
                <a:solidFill>
                  <a:srgbClr val="E8E8E8"/>
                </a:solidFill>
                <a:latin typeface="Calibri" pitchFamily="34" charset="0"/>
                <a:ea typeface="Calibri" pitchFamily="34" charset="-122"/>
                <a:cs typeface="Calibri" pitchFamily="34" charset="-120"/>
              </a:rPr>
              <a:t>Fresh milk or naturally fermented milk</a:t>
            </a:r>
            <a:endParaRPr lang="en-US" sz="1050" dirty="0"/>
          </a:p>
        </p:txBody>
      </p:sp>
      <p:sp>
        <p:nvSpPr>
          <p:cNvPr id="20" name="Shape 18"/>
          <p:cNvSpPr/>
          <p:nvPr/>
        </p:nvSpPr>
        <p:spPr>
          <a:xfrm>
            <a:off x="320040" y="3346704"/>
            <a:ext cx="4160520" cy="374904"/>
          </a:xfrm>
          <a:prstGeom prst="rect">
            <a:avLst/>
          </a:prstGeom>
          <a:solidFill>
            <a:srgbClr val="1A1A2E"/>
          </a:solidFill>
          <a:ln w="12700">
            <a:solidFill>
              <a:srgbClr val="2A2A3E"/>
            </a:solidFill>
            <a:prstDash val="solid"/>
          </a:ln>
        </p:spPr>
      </p:sp>
      <p:sp>
        <p:nvSpPr>
          <p:cNvPr id="21" name="Text 19"/>
          <p:cNvSpPr/>
          <p:nvPr/>
        </p:nvSpPr>
        <p:spPr>
          <a:xfrm>
            <a:off x="411480" y="3355848"/>
            <a:ext cx="1371600" cy="347472"/>
          </a:xfrm>
          <a:prstGeom prst="rect">
            <a:avLst/>
          </a:prstGeom>
          <a:noFill/>
          <a:ln/>
        </p:spPr>
        <p:txBody>
          <a:bodyPr wrap="square" lIns="0" tIns="0" rIns="0" bIns="0" rtlCol="0" anchor="ctr"/>
          <a:lstStyle/>
          <a:p>
            <a:pPr indent="0" marL="0">
              <a:buNone/>
            </a:pPr>
            <a:r>
              <a:rPr lang="en-US" sz="1050" b="1" dirty="0">
                <a:solidFill>
                  <a:srgbClr val="C8996A"/>
                </a:solidFill>
                <a:latin typeface="Calibri" pitchFamily="34" charset="0"/>
                <a:ea typeface="Calibri" pitchFamily="34" charset="-122"/>
                <a:cs typeface="Calibri" pitchFamily="34" charset="-120"/>
              </a:rPr>
              <a:t>Medicinal</a:t>
            </a:r>
            <a:endParaRPr lang="en-US" sz="1050" dirty="0"/>
          </a:p>
        </p:txBody>
      </p:sp>
      <p:sp>
        <p:nvSpPr>
          <p:cNvPr id="22" name="Text 20"/>
          <p:cNvSpPr/>
          <p:nvPr/>
        </p:nvSpPr>
        <p:spPr>
          <a:xfrm>
            <a:off x="1783080" y="3355848"/>
            <a:ext cx="2633472" cy="347472"/>
          </a:xfrm>
          <a:prstGeom prst="rect">
            <a:avLst/>
          </a:prstGeom>
          <a:noFill/>
          <a:ln/>
        </p:spPr>
        <p:txBody>
          <a:bodyPr wrap="square" lIns="0" tIns="0" rIns="0" bIns="0" rtlCol="0" anchor="ctr"/>
          <a:lstStyle/>
          <a:p>
            <a:pPr indent="0" marL="0">
              <a:buNone/>
            </a:pPr>
            <a:r>
              <a:rPr lang="en-US" sz="1050" dirty="0">
                <a:solidFill>
                  <a:srgbClr val="E8E8E8"/>
                </a:solidFill>
                <a:latin typeface="Calibri" pitchFamily="34" charset="0"/>
                <a:ea typeface="Calibri" pitchFamily="34" charset="-122"/>
                <a:cs typeface="Calibri" pitchFamily="34" charset="-120"/>
              </a:rPr>
              <a:t>Beneficial for diabetes &amp; high blood pressure</a:t>
            </a:r>
            <a:endParaRPr lang="en-US" sz="1050" dirty="0"/>
          </a:p>
        </p:txBody>
      </p:sp>
      <p:sp>
        <p:nvSpPr>
          <p:cNvPr id="23" name="Shape 21"/>
          <p:cNvSpPr/>
          <p:nvPr/>
        </p:nvSpPr>
        <p:spPr>
          <a:xfrm>
            <a:off x="320040" y="3730752"/>
            <a:ext cx="4160520" cy="374904"/>
          </a:xfrm>
          <a:prstGeom prst="rect">
            <a:avLst/>
          </a:prstGeom>
          <a:solidFill>
            <a:srgbClr val="141420"/>
          </a:solidFill>
          <a:ln w="12700">
            <a:solidFill>
              <a:srgbClr val="2A2A3E"/>
            </a:solidFill>
            <a:prstDash val="solid"/>
          </a:ln>
        </p:spPr>
      </p:sp>
      <p:sp>
        <p:nvSpPr>
          <p:cNvPr id="24" name="Text 22"/>
          <p:cNvSpPr/>
          <p:nvPr/>
        </p:nvSpPr>
        <p:spPr>
          <a:xfrm>
            <a:off x="411480" y="3739896"/>
            <a:ext cx="1371600" cy="347472"/>
          </a:xfrm>
          <a:prstGeom prst="rect">
            <a:avLst/>
          </a:prstGeom>
          <a:noFill/>
          <a:ln/>
        </p:spPr>
        <p:txBody>
          <a:bodyPr wrap="square" lIns="0" tIns="0" rIns="0" bIns="0" rtlCol="0" anchor="ctr"/>
          <a:lstStyle/>
          <a:p>
            <a:pPr indent="0" marL="0">
              <a:buNone/>
            </a:pPr>
            <a:r>
              <a:rPr lang="en-US" sz="1050" b="1" dirty="0">
                <a:solidFill>
                  <a:srgbClr val="C8996A"/>
                </a:solidFill>
                <a:latin typeface="Calibri" pitchFamily="34" charset="0"/>
                <a:ea typeface="Calibri" pitchFamily="34" charset="-122"/>
                <a:cs typeface="Calibri" pitchFamily="34" charset="-120"/>
              </a:rPr>
              <a:t>Colostrum</a:t>
            </a:r>
            <a:endParaRPr lang="en-US" sz="1050" dirty="0"/>
          </a:p>
        </p:txBody>
      </p:sp>
      <p:sp>
        <p:nvSpPr>
          <p:cNvPr id="25" name="Text 23"/>
          <p:cNvSpPr/>
          <p:nvPr/>
        </p:nvSpPr>
        <p:spPr>
          <a:xfrm>
            <a:off x="1783080" y="3739896"/>
            <a:ext cx="2633472" cy="347472"/>
          </a:xfrm>
          <a:prstGeom prst="rect">
            <a:avLst/>
          </a:prstGeom>
          <a:noFill/>
          <a:ln/>
        </p:spPr>
        <p:txBody>
          <a:bodyPr wrap="square" lIns="0" tIns="0" rIns="0" bIns="0" rtlCol="0" anchor="ctr"/>
          <a:lstStyle/>
          <a:p>
            <a:pPr indent="0" marL="0">
              <a:buNone/>
            </a:pPr>
            <a:r>
              <a:rPr lang="en-US" sz="1050" dirty="0">
                <a:solidFill>
                  <a:srgbClr val="E8E8E8"/>
                </a:solidFill>
                <a:latin typeface="Calibri" pitchFamily="34" charset="0"/>
                <a:ea typeface="Calibri" pitchFamily="34" charset="-122"/>
                <a:cs typeface="Calibri" pitchFamily="34" charset="-120"/>
              </a:rPr>
              <a:t>White, less concentrated than cow colostrum</a:t>
            </a:r>
            <a:endParaRPr lang="en-US" sz="1050" dirty="0"/>
          </a:p>
        </p:txBody>
      </p:sp>
      <p:sp>
        <p:nvSpPr>
          <p:cNvPr id="26" name="Text 24"/>
          <p:cNvSpPr/>
          <p:nvPr/>
        </p:nvSpPr>
        <p:spPr>
          <a:xfrm>
            <a:off x="384048" y="4151376"/>
            <a:ext cx="4041648" cy="621792"/>
          </a:xfrm>
          <a:prstGeom prst="rect">
            <a:avLst/>
          </a:prstGeom>
          <a:noFill/>
          <a:ln/>
        </p:spPr>
        <p:txBody>
          <a:bodyPr wrap="square" lIns="0" tIns="0" rIns="0" bIns="0" rtlCol="0" anchor="ctr"/>
          <a:lstStyle/>
          <a:p>
            <a:pPr indent="0" marL="0">
              <a:buNone/>
            </a:pPr>
            <a:r>
              <a:rPr lang="en-US" sz="1050" b="1" dirty="0">
                <a:solidFill>
                  <a:srgbClr val="B85C38"/>
                </a:solidFill>
                <a:latin typeface="Calibri" pitchFamily="34" charset="0"/>
                <a:ea typeface="Calibri" pitchFamily="34" charset="-122"/>
                <a:cs typeface="Calibri" pitchFamily="34" charset="-120"/>
              </a:rPr>
              <a:t>⚠  Use food-grade Muzzy or aluminium cans — NOT plastic jerry cans.</a:t>
            </a:r>
            <a:endParaRPr lang="en-US" sz="1050" dirty="0"/>
          </a:p>
          <a:p>
            <a:pPr indent="0" marL="0">
              <a:buNone/>
            </a:pPr>
            <a:r>
              <a:rPr lang="en-US" sz="1050" b="1" dirty="0">
                <a:solidFill>
                  <a:srgbClr val="B85C38"/>
                </a:solidFill>
                <a:latin typeface="Calibri" pitchFamily="34" charset="0"/>
                <a:ea typeface="Calibri" pitchFamily="34" charset="-122"/>
                <a:cs typeface="Calibri" pitchFamily="34" charset="-120"/>
              </a:rPr>
              <a:t>Boil or pasteurize milk before drinking to avoid Brucellosis!</a:t>
            </a:r>
            <a:endParaRPr lang="en-US" sz="1050" dirty="0"/>
          </a:p>
        </p:txBody>
      </p:sp>
      <p:sp>
        <p:nvSpPr>
          <p:cNvPr id="27" name="Shape 25"/>
          <p:cNvSpPr/>
          <p:nvPr/>
        </p:nvSpPr>
        <p:spPr>
          <a:xfrm>
            <a:off x="4754880" y="1234440"/>
            <a:ext cx="4160520" cy="3639312"/>
          </a:xfrm>
          <a:prstGeom prst="rect">
            <a:avLst/>
          </a:prstGeom>
          <a:solidFill>
            <a:srgbClr val="12121E">
              <a:alpha val="80000"/>
            </a:srgbClr>
          </a:solidFill>
          <a:ln w="19050">
            <a:solidFill>
              <a:srgbClr val="B85C38"/>
            </a:solidFill>
            <a:prstDash val="solid"/>
          </a:ln>
          <a:effectLst>
            <a:outerShdw sx="100000" sy="100000" kx="0" ky="0" algn="bl" rotWithShape="0" blurRad="76200" dist="25400" dir="8100000">
              <a:srgbClr val="000000">
                <a:alpha val="12000"/>
              </a:srgbClr>
            </a:outerShdw>
          </a:effectLst>
        </p:spPr>
      </p:sp>
      <p:sp>
        <p:nvSpPr>
          <p:cNvPr id="28" name="Shape 26"/>
          <p:cNvSpPr/>
          <p:nvPr/>
        </p:nvSpPr>
        <p:spPr>
          <a:xfrm>
            <a:off x="4754880" y="1234440"/>
            <a:ext cx="4160520" cy="73152"/>
          </a:xfrm>
          <a:prstGeom prst="rect">
            <a:avLst/>
          </a:prstGeom>
          <a:solidFill>
            <a:srgbClr val="B85C38"/>
          </a:solidFill>
          <a:ln w="12700">
            <a:solidFill>
              <a:srgbClr val="B85C38"/>
            </a:solidFill>
            <a:prstDash val="solid"/>
          </a:ln>
        </p:spPr>
      </p:sp>
      <p:sp>
        <p:nvSpPr>
          <p:cNvPr id="29" name="Text 27"/>
          <p:cNvSpPr/>
          <p:nvPr/>
        </p:nvSpPr>
        <p:spPr>
          <a:xfrm>
            <a:off x="4864608" y="1335024"/>
            <a:ext cx="3950208" cy="384048"/>
          </a:xfrm>
          <a:prstGeom prst="rect">
            <a:avLst/>
          </a:prstGeom>
          <a:noFill/>
          <a:ln/>
        </p:spPr>
        <p:txBody>
          <a:bodyPr wrap="square" lIns="0" tIns="0" rIns="0" bIns="0" rtlCol="0" anchor="ctr"/>
          <a:lstStyle/>
          <a:p>
            <a:pPr indent="0" marL="0">
              <a:buNone/>
            </a:pPr>
            <a:r>
              <a:rPr lang="en-US" sz="1300" b="1" dirty="0">
                <a:solidFill>
                  <a:srgbClr val="B85C38"/>
                </a:solidFill>
                <a:latin typeface="Georgia" pitchFamily="34" charset="0"/>
                <a:ea typeface="Georgia" pitchFamily="34" charset="-122"/>
                <a:cs typeface="Georgia" pitchFamily="34" charset="-120"/>
              </a:rPr>
              <a:t>🥩  Camel Meat &amp; Preservation</a:t>
            </a:r>
            <a:endParaRPr lang="en-US" sz="1300" dirty="0"/>
          </a:p>
        </p:txBody>
      </p:sp>
      <p:sp>
        <p:nvSpPr>
          <p:cNvPr id="30" name="Text 28"/>
          <p:cNvSpPr/>
          <p:nvPr/>
        </p:nvSpPr>
        <p:spPr>
          <a:xfrm>
            <a:off x="4864608" y="1783080"/>
            <a:ext cx="3950208" cy="502920"/>
          </a:xfrm>
          <a:prstGeom prst="rect">
            <a:avLst/>
          </a:prstGeom>
          <a:noFill/>
          <a:ln/>
        </p:spPr>
        <p:txBody>
          <a:bodyPr wrap="square" lIns="0" tIns="0" rIns="0" bIns="0" rtlCol="0" anchor="ctr"/>
          <a:lstStyle/>
          <a:p>
            <a:pPr indent="0" marL="0">
              <a:buNone/>
            </a:pPr>
            <a:r>
              <a:rPr lang="en-US" sz="1050" dirty="0">
                <a:solidFill>
                  <a:srgbClr val="E8E8E8"/>
                </a:solidFill>
                <a:latin typeface="Calibri" pitchFamily="34" charset="0"/>
                <a:ea typeface="Calibri" pitchFamily="34" charset="-122"/>
                <a:cs typeface="Calibri" pitchFamily="34" charset="-120"/>
              </a:rPr>
              <a:t>Camel meat contributes ~20% of total meat consumed in northern Kenya. Post-harvest losses can be up to 50% without proper handling.</a:t>
            </a:r>
            <a:endParaRPr lang="en-US" sz="1050" dirty="0"/>
          </a:p>
        </p:txBody>
      </p:sp>
      <p:sp>
        <p:nvSpPr>
          <p:cNvPr id="31" name="Shape 29"/>
          <p:cNvSpPr/>
          <p:nvPr/>
        </p:nvSpPr>
        <p:spPr>
          <a:xfrm>
            <a:off x="4800600" y="2340864"/>
            <a:ext cx="4069080" cy="640080"/>
          </a:xfrm>
          <a:prstGeom prst="rect">
            <a:avLst/>
          </a:prstGeom>
          <a:solidFill>
            <a:srgbClr val="1A1A2E"/>
          </a:solidFill>
          <a:ln w="12700">
            <a:solidFill>
              <a:srgbClr val="2A2A3E"/>
            </a:solidFill>
            <a:prstDash val="solid"/>
          </a:ln>
        </p:spPr>
      </p:sp>
      <p:sp>
        <p:nvSpPr>
          <p:cNvPr id="32" name="Text 30"/>
          <p:cNvSpPr/>
          <p:nvPr/>
        </p:nvSpPr>
        <p:spPr>
          <a:xfrm>
            <a:off x="4892040" y="2359152"/>
            <a:ext cx="1005840" cy="594360"/>
          </a:xfrm>
          <a:prstGeom prst="rect">
            <a:avLst/>
          </a:prstGeom>
          <a:noFill/>
          <a:ln/>
        </p:spPr>
        <p:txBody>
          <a:bodyPr wrap="square" lIns="0" tIns="0" rIns="0" bIns="0" rtlCol="0" anchor="ctr"/>
          <a:lstStyle/>
          <a:p>
            <a:pPr indent="0" marL="0">
              <a:buNone/>
            </a:pPr>
            <a:r>
              <a:rPr lang="en-US" sz="1050" b="1" dirty="0">
                <a:solidFill>
                  <a:srgbClr val="C8996A"/>
                </a:solidFill>
                <a:latin typeface="Calibri" pitchFamily="34" charset="0"/>
                <a:ea typeface="Calibri" pitchFamily="34" charset="-122"/>
                <a:cs typeface="Calibri" pitchFamily="34" charset="-120"/>
              </a:rPr>
              <a:t>Nyirinyiri</a:t>
            </a:r>
            <a:endParaRPr lang="en-US" sz="1050" dirty="0"/>
          </a:p>
        </p:txBody>
      </p:sp>
      <p:sp>
        <p:nvSpPr>
          <p:cNvPr id="33" name="Text 31"/>
          <p:cNvSpPr/>
          <p:nvPr/>
        </p:nvSpPr>
        <p:spPr>
          <a:xfrm>
            <a:off x="5897880" y="2359152"/>
            <a:ext cx="2907792" cy="594360"/>
          </a:xfrm>
          <a:prstGeom prst="rect">
            <a:avLst/>
          </a:prstGeom>
          <a:noFill/>
          <a:ln/>
        </p:spPr>
        <p:txBody>
          <a:bodyPr wrap="square" lIns="0" tIns="0" rIns="0" bIns="0" rtlCol="0" anchor="ctr"/>
          <a:lstStyle/>
          <a:p>
            <a:pPr indent="0" marL="0">
              <a:buNone/>
            </a:pPr>
            <a:r>
              <a:rPr lang="en-US" sz="1000" dirty="0">
                <a:solidFill>
                  <a:srgbClr val="E8E8E8"/>
                </a:solidFill>
                <a:latin typeface="Calibri" pitchFamily="34" charset="0"/>
                <a:ea typeface="Calibri" pitchFamily="34" charset="-122"/>
                <a:cs typeface="Calibri" pitchFamily="34" charset="-120"/>
              </a:rPr>
              <a:t>Indigenous ready-to-eat product: strips sun-dried 1 hr → cubed → deep-fried in vegetable oil → stored in oil. Shelf-stable traditional product.</a:t>
            </a:r>
            <a:endParaRPr lang="en-US" sz="1000" dirty="0"/>
          </a:p>
        </p:txBody>
      </p:sp>
      <p:sp>
        <p:nvSpPr>
          <p:cNvPr id="34" name="Shape 32"/>
          <p:cNvSpPr/>
          <p:nvPr/>
        </p:nvSpPr>
        <p:spPr>
          <a:xfrm>
            <a:off x="4800600" y="2999232"/>
            <a:ext cx="4069080" cy="640080"/>
          </a:xfrm>
          <a:prstGeom prst="rect">
            <a:avLst/>
          </a:prstGeom>
          <a:solidFill>
            <a:srgbClr val="141420"/>
          </a:solidFill>
          <a:ln w="12700">
            <a:solidFill>
              <a:srgbClr val="2A2A3E"/>
            </a:solidFill>
            <a:prstDash val="solid"/>
          </a:ln>
        </p:spPr>
      </p:sp>
      <p:sp>
        <p:nvSpPr>
          <p:cNvPr id="35" name="Text 33"/>
          <p:cNvSpPr/>
          <p:nvPr/>
        </p:nvSpPr>
        <p:spPr>
          <a:xfrm>
            <a:off x="4892040" y="3017520"/>
            <a:ext cx="1005840" cy="594360"/>
          </a:xfrm>
          <a:prstGeom prst="rect">
            <a:avLst/>
          </a:prstGeom>
          <a:noFill/>
          <a:ln/>
        </p:spPr>
        <p:txBody>
          <a:bodyPr wrap="square" lIns="0" tIns="0" rIns="0" bIns="0" rtlCol="0" anchor="ctr"/>
          <a:lstStyle/>
          <a:p>
            <a:pPr indent="0" marL="0">
              <a:buNone/>
            </a:pPr>
            <a:r>
              <a:rPr lang="en-US" sz="1050" b="1" dirty="0">
                <a:solidFill>
                  <a:srgbClr val="C8996A"/>
                </a:solidFill>
                <a:latin typeface="Calibri" pitchFamily="34" charset="0"/>
                <a:ea typeface="Calibri" pitchFamily="34" charset="-122"/>
                <a:cs typeface="Calibri" pitchFamily="34" charset="-120"/>
              </a:rPr>
              <a:t>Sun-Drying</a:t>
            </a:r>
            <a:endParaRPr lang="en-US" sz="1050" dirty="0"/>
          </a:p>
        </p:txBody>
      </p:sp>
      <p:sp>
        <p:nvSpPr>
          <p:cNvPr id="36" name="Text 34"/>
          <p:cNvSpPr/>
          <p:nvPr/>
        </p:nvSpPr>
        <p:spPr>
          <a:xfrm>
            <a:off x="5897880" y="3017520"/>
            <a:ext cx="2907792" cy="594360"/>
          </a:xfrm>
          <a:prstGeom prst="rect">
            <a:avLst/>
          </a:prstGeom>
          <a:noFill/>
          <a:ln/>
        </p:spPr>
        <p:txBody>
          <a:bodyPr wrap="square" lIns="0" tIns="0" rIns="0" bIns="0" rtlCol="0" anchor="ctr"/>
          <a:lstStyle/>
          <a:p>
            <a:pPr indent="0" marL="0">
              <a:buNone/>
            </a:pPr>
            <a:r>
              <a:rPr lang="en-US" sz="1000" dirty="0">
                <a:solidFill>
                  <a:srgbClr val="E8E8E8"/>
                </a:solidFill>
                <a:latin typeface="Calibri" pitchFamily="34" charset="0"/>
                <a:ea typeface="Calibri" pitchFamily="34" charset="-122"/>
                <a:cs typeface="Calibri" pitchFamily="34" charset="-120"/>
              </a:rPr>
              <a:t>Cut meat into strips and sun-dry. Traditional method — higher microbial risk. Use protected environment.</a:t>
            </a:r>
            <a:endParaRPr lang="en-US" sz="1000" dirty="0"/>
          </a:p>
        </p:txBody>
      </p:sp>
      <p:sp>
        <p:nvSpPr>
          <p:cNvPr id="37" name="Shape 35"/>
          <p:cNvSpPr/>
          <p:nvPr/>
        </p:nvSpPr>
        <p:spPr>
          <a:xfrm>
            <a:off x="4800600" y="3657600"/>
            <a:ext cx="4069080" cy="640080"/>
          </a:xfrm>
          <a:prstGeom prst="rect">
            <a:avLst/>
          </a:prstGeom>
          <a:solidFill>
            <a:srgbClr val="1A1A2E"/>
          </a:solidFill>
          <a:ln w="12700">
            <a:solidFill>
              <a:srgbClr val="2A2A3E"/>
            </a:solidFill>
            <a:prstDash val="solid"/>
          </a:ln>
        </p:spPr>
      </p:sp>
      <p:sp>
        <p:nvSpPr>
          <p:cNvPr id="38" name="Text 36"/>
          <p:cNvSpPr/>
          <p:nvPr/>
        </p:nvSpPr>
        <p:spPr>
          <a:xfrm>
            <a:off x="4892040" y="3675888"/>
            <a:ext cx="1005840" cy="594360"/>
          </a:xfrm>
          <a:prstGeom prst="rect">
            <a:avLst/>
          </a:prstGeom>
          <a:noFill/>
          <a:ln/>
        </p:spPr>
        <p:txBody>
          <a:bodyPr wrap="square" lIns="0" tIns="0" rIns="0" bIns="0" rtlCol="0" anchor="ctr"/>
          <a:lstStyle/>
          <a:p>
            <a:pPr indent="0" marL="0">
              <a:buNone/>
            </a:pPr>
            <a:r>
              <a:rPr lang="en-US" sz="1050" b="1" dirty="0">
                <a:solidFill>
                  <a:srgbClr val="C8996A"/>
                </a:solidFill>
                <a:latin typeface="Calibri" pitchFamily="34" charset="0"/>
                <a:ea typeface="Calibri" pitchFamily="34" charset="-122"/>
                <a:cs typeface="Calibri" pitchFamily="34" charset="-120"/>
              </a:rPr>
              <a:t>Smoking</a:t>
            </a:r>
            <a:endParaRPr lang="en-US" sz="1050" dirty="0"/>
          </a:p>
        </p:txBody>
      </p:sp>
      <p:sp>
        <p:nvSpPr>
          <p:cNvPr id="39" name="Text 37"/>
          <p:cNvSpPr/>
          <p:nvPr/>
        </p:nvSpPr>
        <p:spPr>
          <a:xfrm>
            <a:off x="5897880" y="3675888"/>
            <a:ext cx="2907792" cy="594360"/>
          </a:xfrm>
          <a:prstGeom prst="rect">
            <a:avLst/>
          </a:prstGeom>
          <a:noFill/>
          <a:ln/>
        </p:spPr>
        <p:txBody>
          <a:bodyPr wrap="square" lIns="0" tIns="0" rIns="0" bIns="0" rtlCol="0" anchor="ctr"/>
          <a:lstStyle/>
          <a:p>
            <a:pPr indent="0" marL="0">
              <a:buNone/>
            </a:pPr>
            <a:r>
              <a:rPr lang="en-US" sz="1000" dirty="0">
                <a:solidFill>
                  <a:srgbClr val="E8E8E8"/>
                </a:solidFill>
                <a:latin typeface="Calibri" pitchFamily="34" charset="0"/>
                <a:ea typeface="Calibri" pitchFamily="34" charset="-122"/>
                <a:cs typeface="Calibri" pitchFamily="34" charset="-120"/>
              </a:rPr>
              <a:t>Extends shelf life significantly. Imparts flavour. Protect from flies and dust during process.</a:t>
            </a:r>
            <a:endParaRPr lang="en-US" sz="1000" dirty="0"/>
          </a:p>
        </p:txBody>
      </p:sp>
      <p:sp>
        <p:nvSpPr>
          <p:cNvPr id="40" name="Shape 38"/>
          <p:cNvSpPr/>
          <p:nvPr/>
        </p:nvSpPr>
        <p:spPr>
          <a:xfrm>
            <a:off x="4800600" y="4315968"/>
            <a:ext cx="4069080" cy="640080"/>
          </a:xfrm>
          <a:prstGeom prst="rect">
            <a:avLst/>
          </a:prstGeom>
          <a:solidFill>
            <a:srgbClr val="141420"/>
          </a:solidFill>
          <a:ln w="12700">
            <a:solidFill>
              <a:srgbClr val="2A2A3E"/>
            </a:solidFill>
            <a:prstDash val="solid"/>
          </a:ln>
        </p:spPr>
      </p:sp>
      <p:sp>
        <p:nvSpPr>
          <p:cNvPr id="41" name="Text 39"/>
          <p:cNvSpPr/>
          <p:nvPr/>
        </p:nvSpPr>
        <p:spPr>
          <a:xfrm>
            <a:off x="4892040" y="4334256"/>
            <a:ext cx="1005840" cy="594360"/>
          </a:xfrm>
          <a:prstGeom prst="rect">
            <a:avLst/>
          </a:prstGeom>
          <a:noFill/>
          <a:ln/>
        </p:spPr>
        <p:txBody>
          <a:bodyPr wrap="square" lIns="0" tIns="0" rIns="0" bIns="0" rtlCol="0" anchor="ctr"/>
          <a:lstStyle/>
          <a:p>
            <a:pPr indent="0" marL="0">
              <a:buNone/>
            </a:pPr>
            <a:r>
              <a:rPr lang="en-US" sz="1050" b="1" dirty="0">
                <a:solidFill>
                  <a:srgbClr val="C8996A"/>
                </a:solidFill>
                <a:latin typeface="Calibri" pitchFamily="34" charset="0"/>
                <a:ea typeface="Calibri" pitchFamily="34" charset="-122"/>
                <a:cs typeface="Calibri" pitchFamily="34" charset="-120"/>
              </a:rPr>
              <a:t>Cold Storage</a:t>
            </a:r>
            <a:endParaRPr lang="en-US" sz="1050" dirty="0"/>
          </a:p>
        </p:txBody>
      </p:sp>
      <p:sp>
        <p:nvSpPr>
          <p:cNvPr id="42" name="Text 40"/>
          <p:cNvSpPr/>
          <p:nvPr/>
        </p:nvSpPr>
        <p:spPr>
          <a:xfrm>
            <a:off x="5897880" y="4334256"/>
            <a:ext cx="2907792" cy="594360"/>
          </a:xfrm>
          <a:prstGeom prst="rect">
            <a:avLst/>
          </a:prstGeom>
          <a:noFill/>
          <a:ln/>
        </p:spPr>
        <p:txBody>
          <a:bodyPr wrap="square" lIns="0" tIns="0" rIns="0" bIns="0" rtlCol="0" anchor="ctr"/>
          <a:lstStyle/>
          <a:p>
            <a:pPr indent="0" marL="0">
              <a:buNone/>
            </a:pPr>
            <a:r>
              <a:rPr lang="en-US" sz="1000" dirty="0">
                <a:solidFill>
                  <a:srgbClr val="E8E8E8"/>
                </a:solidFill>
                <a:latin typeface="Calibri" pitchFamily="34" charset="0"/>
                <a:ea typeface="Calibri" pitchFamily="34" charset="-122"/>
                <a:cs typeface="Calibri" pitchFamily="34" charset="-120"/>
              </a:rPr>
              <a:t>Best for safety and shelf life. Suspend carcass to drain blood first. Use refrigerated transport for market.</a:t>
            </a:r>
            <a:endParaRPr lang="en-US" sz="1000" dirty="0"/>
          </a:p>
        </p:txBody>
      </p:sp>
      <p:sp>
        <p:nvSpPr>
          <p:cNvPr id="43" name="Text 41"/>
          <p:cNvSpPr/>
          <p:nvPr/>
        </p:nvSpPr>
        <p:spPr>
          <a:xfrm>
            <a:off x="4864608" y="4983480"/>
            <a:ext cx="3950208" cy="256032"/>
          </a:xfrm>
          <a:prstGeom prst="rect">
            <a:avLst/>
          </a:prstGeom>
          <a:noFill/>
          <a:ln/>
        </p:spPr>
        <p:txBody>
          <a:bodyPr wrap="square" lIns="0" tIns="0" rIns="0" bIns="0" rtlCol="0" anchor="ctr"/>
          <a:lstStyle/>
          <a:p>
            <a:pPr indent="0" marL="0">
              <a:buNone/>
            </a:pPr>
            <a:r>
              <a:rPr lang="en-US" sz="1000" dirty="0">
                <a:solidFill>
                  <a:srgbClr val="C8996A"/>
                </a:solidFill>
                <a:latin typeface="Calibri" pitchFamily="34" charset="0"/>
                <a:ea typeface="Calibri" pitchFamily="34" charset="-122"/>
                <a:cs typeface="Calibri" pitchFamily="34" charset="-120"/>
              </a:rPr>
              <a:t>Halal slaughter  •  Suspend carcass for blood drainage  •  Food-grade packaging  •  Cold chain where possible</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DF6EC"/>
        </a:solidFill>
      </p:bgPr>
    </p:bg>
    <p:spTree>
      <p:nvGrpSpPr>
        <p:cNvPr id="1" name=""/>
        <p:cNvGrpSpPr/>
        <p:nvPr/>
      </p:nvGrpSpPr>
      <p:grpSpPr>
        <a:xfrm>
          <a:off x="0" y="0"/>
          <a:ext cx="0" cy="0"/>
          <a:chOff x="0" y="0"/>
          <a:chExt cx="0" cy="0"/>
        </a:xfrm>
      </p:grpSpPr>
      <p:sp>
        <p:nvSpPr>
          <p:cNvPr id="2" name="Shape 0"/>
          <p:cNvSpPr/>
          <p:nvPr/>
        </p:nvSpPr>
        <p:spPr>
          <a:xfrm>
            <a:off x="0" y="0"/>
            <a:ext cx="9144000" cy="100584"/>
          </a:xfrm>
          <a:prstGeom prst="rect">
            <a:avLst/>
          </a:prstGeom>
          <a:solidFill>
            <a:srgbClr val="1A5F7A"/>
          </a:solidFill>
          <a:ln w="12700">
            <a:solidFill>
              <a:srgbClr val="1A5F7A"/>
            </a:solidFill>
            <a:prstDash val="solid"/>
          </a:ln>
        </p:spPr>
      </p:sp>
      <p:sp>
        <p:nvSpPr>
          <p:cNvPr id="3" name="Shape 1"/>
          <p:cNvSpPr/>
          <p:nvPr/>
        </p:nvSpPr>
        <p:spPr>
          <a:xfrm>
            <a:off x="0" y="100584"/>
            <a:ext cx="73152" cy="5042916"/>
          </a:xfrm>
          <a:prstGeom prst="rect">
            <a:avLst/>
          </a:prstGeom>
          <a:solidFill>
            <a:srgbClr val="C8996A"/>
          </a:solidFill>
          <a:ln w="12700">
            <a:solidFill>
              <a:srgbClr val="C8996A"/>
            </a:solidFill>
            <a:prstDash val="solid"/>
          </a:ln>
        </p:spPr>
      </p:sp>
      <p:sp>
        <p:nvSpPr>
          <p:cNvPr id="4" name="Text 2"/>
          <p:cNvSpPr/>
          <p:nvPr/>
        </p:nvSpPr>
        <p:spPr>
          <a:xfrm>
            <a:off x="320040" y="164592"/>
            <a:ext cx="8503920" cy="640080"/>
          </a:xfrm>
          <a:prstGeom prst="rect">
            <a:avLst/>
          </a:prstGeom>
          <a:noFill/>
          <a:ln/>
        </p:spPr>
        <p:txBody>
          <a:bodyPr wrap="square" lIns="0" tIns="0" rIns="0" bIns="0" rtlCol="0" anchor="ctr"/>
          <a:lstStyle/>
          <a:p>
            <a:pPr indent="0" marL="0">
              <a:buNone/>
            </a:pPr>
            <a:r>
              <a:rPr lang="en-US" sz="3400" b="1" dirty="0">
                <a:solidFill>
                  <a:srgbClr val="1A5F7A"/>
                </a:solidFill>
                <a:latin typeface="Georgia" pitchFamily="34" charset="0"/>
                <a:ea typeface="Georgia" pitchFamily="34" charset="-122"/>
                <a:cs typeface="Georgia" pitchFamily="34" charset="-120"/>
              </a:rPr>
              <a:t>Hides, Skins &amp; Live Camel Market</a:t>
            </a:r>
            <a:endParaRPr lang="en-US" sz="3400" dirty="0"/>
          </a:p>
        </p:txBody>
      </p:sp>
      <p:sp>
        <p:nvSpPr>
          <p:cNvPr id="5" name="Text 3"/>
          <p:cNvSpPr/>
          <p:nvPr/>
        </p:nvSpPr>
        <p:spPr>
          <a:xfrm>
            <a:off x="320040" y="777240"/>
            <a:ext cx="8229600" cy="347472"/>
          </a:xfrm>
          <a:prstGeom prst="rect">
            <a:avLst/>
          </a:prstGeom>
          <a:noFill/>
          <a:ln/>
        </p:spPr>
        <p:txBody>
          <a:bodyPr wrap="square" lIns="0" tIns="0" rIns="0" bIns="0" rtlCol="0" anchor="ctr"/>
          <a:lstStyle/>
          <a:p>
            <a:pPr indent="0" marL="0">
              <a:buNone/>
            </a:pPr>
            <a:r>
              <a:rPr lang="en-US" sz="1400" i="1" dirty="0">
                <a:solidFill>
                  <a:srgbClr val="7F8C8D"/>
                </a:solidFill>
                <a:latin typeface="Calibri" pitchFamily="34" charset="0"/>
                <a:ea typeface="Calibri" pitchFamily="34" charset="-122"/>
                <a:cs typeface="Calibri" pitchFamily="34" charset="-120"/>
              </a:rPr>
              <a:t>High-value products with untapped commercial potential in Kenya and globally</a:t>
            </a:r>
            <a:endParaRPr lang="en-US" sz="1400" dirty="0"/>
          </a:p>
        </p:txBody>
      </p:sp>
      <p:sp>
        <p:nvSpPr>
          <p:cNvPr id="6" name="Shape 4"/>
          <p:cNvSpPr/>
          <p:nvPr/>
        </p:nvSpPr>
        <p:spPr>
          <a:xfrm>
            <a:off x="274320" y="1234440"/>
            <a:ext cx="4251960" cy="1938528"/>
          </a:xfrm>
          <a:prstGeom prst="rect">
            <a:avLst/>
          </a:prstGeom>
          <a:solidFill>
            <a:srgbClr val="FFFFFF"/>
          </a:solidFill>
          <a:ln w="12700">
            <a:solidFill>
              <a:srgbClr val="C8996A"/>
            </a:solidFill>
            <a:prstDash val="solid"/>
          </a:ln>
          <a:effectLst>
            <a:outerShdw sx="100000" sy="100000" kx="0" ky="0" algn="bl" rotWithShape="0" blurRad="76200" dist="25400" dir="8100000">
              <a:srgbClr val="000000">
                <a:alpha val="12000"/>
              </a:srgbClr>
            </a:outerShdw>
          </a:effectLst>
        </p:spPr>
      </p:sp>
      <p:sp>
        <p:nvSpPr>
          <p:cNvPr id="7" name="Shape 5"/>
          <p:cNvSpPr/>
          <p:nvPr/>
        </p:nvSpPr>
        <p:spPr>
          <a:xfrm>
            <a:off x="274320" y="1234440"/>
            <a:ext cx="64008" cy="1938528"/>
          </a:xfrm>
          <a:prstGeom prst="rect">
            <a:avLst/>
          </a:prstGeom>
          <a:solidFill>
            <a:srgbClr val="1A5F7A"/>
          </a:solidFill>
          <a:ln w="12700">
            <a:solidFill>
              <a:srgbClr val="1A5F7A"/>
            </a:solidFill>
            <a:prstDash val="solid"/>
          </a:ln>
        </p:spPr>
      </p:sp>
      <p:sp>
        <p:nvSpPr>
          <p:cNvPr id="8" name="Text 6"/>
          <p:cNvSpPr/>
          <p:nvPr/>
        </p:nvSpPr>
        <p:spPr>
          <a:xfrm>
            <a:off x="457200" y="1261872"/>
            <a:ext cx="3931920" cy="384048"/>
          </a:xfrm>
          <a:prstGeom prst="rect">
            <a:avLst/>
          </a:prstGeom>
          <a:noFill/>
          <a:ln/>
        </p:spPr>
        <p:txBody>
          <a:bodyPr wrap="square" lIns="0" tIns="0" rIns="0" bIns="0" rtlCol="0" anchor="ctr"/>
          <a:lstStyle/>
          <a:p>
            <a:pPr indent="0" marL="0">
              <a:buNone/>
            </a:pPr>
            <a:r>
              <a:rPr lang="en-US" sz="1400" b="1" dirty="0">
                <a:solidFill>
                  <a:srgbClr val="1A5F7A"/>
                </a:solidFill>
                <a:latin typeface="Georgia" pitchFamily="34" charset="0"/>
                <a:ea typeface="Georgia" pitchFamily="34" charset="-122"/>
                <a:cs typeface="Georgia" pitchFamily="34" charset="-120"/>
              </a:rPr>
              <a:t>🧳  Hides &amp; Skins</a:t>
            </a:r>
            <a:endParaRPr lang="en-US" sz="1400" dirty="0"/>
          </a:p>
        </p:txBody>
      </p:sp>
      <p:sp>
        <p:nvSpPr>
          <p:cNvPr id="9" name="Text 7"/>
          <p:cNvSpPr/>
          <p:nvPr/>
        </p:nvSpPr>
        <p:spPr>
          <a:xfrm>
            <a:off x="457200" y="1682496"/>
            <a:ext cx="3931920" cy="274320"/>
          </a:xfrm>
          <a:prstGeom prst="rect">
            <a:avLst/>
          </a:prstGeom>
          <a:noFill/>
          <a:ln/>
        </p:spPr>
        <p:txBody>
          <a:bodyPr wrap="square" lIns="0" tIns="0" rIns="0" bIns="0" rtlCol="0" anchor="ctr"/>
          <a:lstStyle/>
          <a:p>
            <a:pPr indent="0" marL="0">
              <a:buNone/>
            </a:pPr>
            <a:r>
              <a:rPr lang="en-US" sz="1100" b="1" dirty="0">
                <a:solidFill>
                  <a:srgbClr val="8B5E3C"/>
                </a:solidFill>
                <a:latin typeface="Calibri" pitchFamily="34" charset="0"/>
                <a:ea typeface="Calibri" pitchFamily="34" charset="-122"/>
                <a:cs typeface="Calibri" pitchFamily="34" charset="-120"/>
              </a:rPr>
              <a:t>Traditional uses:</a:t>
            </a:r>
            <a:endParaRPr lang="en-US" sz="1100" dirty="0"/>
          </a:p>
        </p:txBody>
      </p:sp>
      <p:sp>
        <p:nvSpPr>
          <p:cNvPr id="10" name="Text 8"/>
          <p:cNvSpPr/>
          <p:nvPr/>
        </p:nvSpPr>
        <p:spPr>
          <a:xfrm>
            <a:off x="457200" y="1965960"/>
            <a:ext cx="3931920" cy="27432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Roofing traditional houses; ropes; drums; sandals; water containers</a:t>
            </a:r>
            <a:endParaRPr lang="en-US" sz="1050" dirty="0"/>
          </a:p>
        </p:txBody>
      </p:sp>
      <p:sp>
        <p:nvSpPr>
          <p:cNvPr id="11" name="Text 9"/>
          <p:cNvSpPr/>
          <p:nvPr/>
        </p:nvSpPr>
        <p:spPr>
          <a:xfrm>
            <a:off x="457200" y="2258568"/>
            <a:ext cx="3931920" cy="27432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Praying mats; seats; food during famine (Turkana community)</a:t>
            </a:r>
            <a:endParaRPr lang="en-US" sz="1050" dirty="0"/>
          </a:p>
        </p:txBody>
      </p:sp>
      <p:sp>
        <p:nvSpPr>
          <p:cNvPr id="12" name="Text 10"/>
          <p:cNvSpPr/>
          <p:nvPr/>
        </p:nvSpPr>
        <p:spPr>
          <a:xfrm>
            <a:off x="457200" y="2560320"/>
            <a:ext cx="3931920" cy="274320"/>
          </a:xfrm>
          <a:prstGeom prst="rect">
            <a:avLst/>
          </a:prstGeom>
          <a:noFill/>
          <a:ln/>
        </p:spPr>
        <p:txBody>
          <a:bodyPr wrap="square" lIns="0" tIns="0" rIns="0" bIns="0" rtlCol="0" anchor="ctr"/>
          <a:lstStyle/>
          <a:p>
            <a:pPr indent="0" marL="0">
              <a:buNone/>
            </a:pPr>
            <a:r>
              <a:rPr lang="en-US" sz="1100" b="1" dirty="0">
                <a:solidFill>
                  <a:srgbClr val="8B5E3C"/>
                </a:solidFill>
                <a:latin typeface="Calibri" pitchFamily="34" charset="0"/>
                <a:ea typeface="Calibri" pitchFamily="34" charset="-122"/>
                <a:cs typeface="Calibri" pitchFamily="34" charset="-120"/>
              </a:rPr>
              <a:t>Value-added leather products:</a:t>
            </a:r>
            <a:endParaRPr lang="en-US" sz="1100" dirty="0"/>
          </a:p>
        </p:txBody>
      </p:sp>
      <p:sp>
        <p:nvSpPr>
          <p:cNvPr id="13" name="Text 11"/>
          <p:cNvSpPr/>
          <p:nvPr/>
        </p:nvSpPr>
        <p:spPr>
          <a:xfrm>
            <a:off x="457200" y="2852928"/>
            <a:ext cx="3931920" cy="256032"/>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Wet-salted/sun-dried hides → export-quality leather</a:t>
            </a:r>
            <a:endParaRPr lang="en-US" sz="1050" dirty="0"/>
          </a:p>
        </p:txBody>
      </p:sp>
      <p:sp>
        <p:nvSpPr>
          <p:cNvPr id="14" name="Text 12"/>
          <p:cNvSpPr/>
          <p:nvPr/>
        </p:nvSpPr>
        <p:spPr>
          <a:xfrm>
            <a:off x="457200" y="3127248"/>
            <a:ext cx="3931920" cy="256032"/>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Tanned camel leather → safari jackets, bags, shoes</a:t>
            </a:r>
            <a:endParaRPr lang="en-US" sz="1050" dirty="0"/>
          </a:p>
        </p:txBody>
      </p:sp>
      <p:sp>
        <p:nvSpPr>
          <p:cNvPr id="15" name="Text 13"/>
          <p:cNvSpPr/>
          <p:nvPr/>
        </p:nvSpPr>
        <p:spPr>
          <a:xfrm>
            <a:off x="457200" y="3401568"/>
            <a:ext cx="3931920" cy="256032"/>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Important foreign exchange earner — unrealised potential in Kenya</a:t>
            </a:r>
            <a:endParaRPr lang="en-US" sz="1050" dirty="0"/>
          </a:p>
        </p:txBody>
      </p:sp>
      <p:sp>
        <p:nvSpPr>
          <p:cNvPr id="16" name="Shape 14"/>
          <p:cNvSpPr/>
          <p:nvPr/>
        </p:nvSpPr>
        <p:spPr>
          <a:xfrm>
            <a:off x="4663440" y="1234440"/>
            <a:ext cx="4251960" cy="1938528"/>
          </a:xfrm>
          <a:prstGeom prst="rect">
            <a:avLst/>
          </a:prstGeom>
          <a:solidFill>
            <a:srgbClr val="FFFFFF"/>
          </a:solidFill>
          <a:ln w="12700">
            <a:solidFill>
              <a:srgbClr val="C8996A"/>
            </a:solidFill>
            <a:prstDash val="solid"/>
          </a:ln>
          <a:effectLst>
            <a:outerShdw sx="100000" sy="100000" kx="0" ky="0" algn="bl" rotWithShape="0" blurRad="76200" dist="25400" dir="8100000">
              <a:srgbClr val="000000">
                <a:alpha val="12000"/>
              </a:srgbClr>
            </a:outerShdw>
          </a:effectLst>
        </p:spPr>
      </p:sp>
      <p:sp>
        <p:nvSpPr>
          <p:cNvPr id="17" name="Shape 15"/>
          <p:cNvSpPr/>
          <p:nvPr/>
        </p:nvSpPr>
        <p:spPr>
          <a:xfrm>
            <a:off x="4663440" y="1234440"/>
            <a:ext cx="64008" cy="1938528"/>
          </a:xfrm>
          <a:prstGeom prst="rect">
            <a:avLst/>
          </a:prstGeom>
          <a:solidFill>
            <a:srgbClr val="B85C38"/>
          </a:solidFill>
          <a:ln w="12700">
            <a:solidFill>
              <a:srgbClr val="B85C38"/>
            </a:solidFill>
            <a:prstDash val="solid"/>
          </a:ln>
        </p:spPr>
      </p:sp>
      <p:sp>
        <p:nvSpPr>
          <p:cNvPr id="18" name="Text 16"/>
          <p:cNvSpPr/>
          <p:nvPr/>
        </p:nvSpPr>
        <p:spPr>
          <a:xfrm>
            <a:off x="4846320" y="1261872"/>
            <a:ext cx="3931920" cy="384048"/>
          </a:xfrm>
          <a:prstGeom prst="rect">
            <a:avLst/>
          </a:prstGeom>
          <a:noFill/>
          <a:ln/>
        </p:spPr>
        <p:txBody>
          <a:bodyPr wrap="square" lIns="0" tIns="0" rIns="0" bIns="0" rtlCol="0" anchor="ctr"/>
          <a:lstStyle/>
          <a:p>
            <a:pPr indent="0" marL="0">
              <a:buNone/>
            </a:pPr>
            <a:r>
              <a:rPr lang="en-US" sz="1400" b="1" dirty="0">
                <a:solidFill>
                  <a:srgbClr val="B85C38"/>
                </a:solidFill>
                <a:latin typeface="Georgia" pitchFamily="34" charset="0"/>
                <a:ea typeface="Georgia" pitchFamily="34" charset="-122"/>
                <a:cs typeface="Georgia" pitchFamily="34" charset="-120"/>
              </a:rPr>
              <a:t>📈  Live Camel Market</a:t>
            </a:r>
            <a:endParaRPr lang="en-US" sz="1400" dirty="0"/>
          </a:p>
        </p:txBody>
      </p:sp>
      <p:sp>
        <p:nvSpPr>
          <p:cNvPr id="19" name="Text 17"/>
          <p:cNvSpPr/>
          <p:nvPr/>
        </p:nvSpPr>
        <p:spPr>
          <a:xfrm>
            <a:off x="4846320" y="1691640"/>
            <a:ext cx="3931920" cy="27432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Moyale (Kenya-Ethiopia border) is East Africa's biggest camel market</a:t>
            </a:r>
            <a:endParaRPr lang="en-US" sz="1050" dirty="0"/>
          </a:p>
        </p:txBody>
      </p:sp>
      <p:sp>
        <p:nvSpPr>
          <p:cNvPr id="20" name="Text 18"/>
          <p:cNvSpPr/>
          <p:nvPr/>
        </p:nvSpPr>
        <p:spPr>
          <a:xfrm>
            <a:off x="4846320" y="1984248"/>
            <a:ext cx="3931920" cy="27432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~150 camels sold EVERY WEEKDAY at Moyale market</a:t>
            </a:r>
            <a:endParaRPr lang="en-US" sz="1050" dirty="0"/>
          </a:p>
        </p:txBody>
      </p:sp>
      <p:sp>
        <p:nvSpPr>
          <p:cNvPr id="21" name="Text 19"/>
          <p:cNvSpPr/>
          <p:nvPr/>
        </p:nvSpPr>
        <p:spPr>
          <a:xfrm>
            <a:off x="4846320" y="2276856"/>
            <a:ext cx="3931920" cy="27432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Export markets: Egypt, Saudi Arabia, UAE, Qatar, Kuwait, Bahrain, Oman</a:t>
            </a:r>
            <a:endParaRPr lang="en-US" sz="1050" dirty="0"/>
          </a:p>
        </p:txBody>
      </p:sp>
      <p:sp>
        <p:nvSpPr>
          <p:cNvPr id="22" name="Text 20"/>
          <p:cNvSpPr/>
          <p:nvPr/>
        </p:nvSpPr>
        <p:spPr>
          <a:xfrm>
            <a:off x="4846320" y="2569464"/>
            <a:ext cx="3931920" cy="27432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Average price: US$1,400/camel (was US$140 three years earlier — 10× increase!)</a:t>
            </a:r>
            <a:endParaRPr lang="en-US" sz="1050" dirty="0"/>
          </a:p>
        </p:txBody>
      </p:sp>
      <p:sp>
        <p:nvSpPr>
          <p:cNvPr id="23" name="Text 21"/>
          <p:cNvSpPr/>
          <p:nvPr/>
        </p:nvSpPr>
        <p:spPr>
          <a:xfrm>
            <a:off x="4846320" y="2862072"/>
            <a:ext cx="3931920" cy="27432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Ethiopia export corridor has transformed camel values in northern Kenya</a:t>
            </a:r>
            <a:endParaRPr lang="en-US" sz="1050" dirty="0"/>
          </a:p>
        </p:txBody>
      </p:sp>
      <p:sp>
        <p:nvSpPr>
          <p:cNvPr id="24" name="Shape 22"/>
          <p:cNvSpPr/>
          <p:nvPr/>
        </p:nvSpPr>
        <p:spPr>
          <a:xfrm>
            <a:off x="274320" y="3310128"/>
            <a:ext cx="4251960" cy="1572768"/>
          </a:xfrm>
          <a:prstGeom prst="rect">
            <a:avLst/>
          </a:prstGeom>
          <a:solidFill>
            <a:srgbClr val="FFFFFF"/>
          </a:solidFill>
          <a:ln w="12700">
            <a:solidFill>
              <a:srgbClr val="C8996A"/>
            </a:solidFill>
            <a:prstDash val="solid"/>
          </a:ln>
          <a:effectLst>
            <a:outerShdw sx="100000" sy="100000" kx="0" ky="0" algn="bl" rotWithShape="0" blurRad="76200" dist="25400" dir="8100000">
              <a:srgbClr val="000000">
                <a:alpha val="12000"/>
              </a:srgbClr>
            </a:outerShdw>
          </a:effectLst>
        </p:spPr>
      </p:sp>
      <p:sp>
        <p:nvSpPr>
          <p:cNvPr id="25" name="Shape 23"/>
          <p:cNvSpPr/>
          <p:nvPr/>
        </p:nvSpPr>
        <p:spPr>
          <a:xfrm>
            <a:off x="274320" y="3310128"/>
            <a:ext cx="64008" cy="1572768"/>
          </a:xfrm>
          <a:prstGeom prst="rect">
            <a:avLst/>
          </a:prstGeom>
          <a:solidFill>
            <a:srgbClr val="D4860A"/>
          </a:solidFill>
          <a:ln w="12700">
            <a:solidFill>
              <a:srgbClr val="D4860A"/>
            </a:solidFill>
            <a:prstDash val="solid"/>
          </a:ln>
        </p:spPr>
      </p:sp>
      <p:sp>
        <p:nvSpPr>
          <p:cNvPr id="26" name="Text 24"/>
          <p:cNvSpPr/>
          <p:nvPr/>
        </p:nvSpPr>
        <p:spPr>
          <a:xfrm>
            <a:off x="457200" y="3346704"/>
            <a:ext cx="3931920" cy="347472"/>
          </a:xfrm>
          <a:prstGeom prst="rect">
            <a:avLst/>
          </a:prstGeom>
          <a:noFill/>
          <a:ln/>
        </p:spPr>
        <p:txBody>
          <a:bodyPr wrap="square" lIns="0" tIns="0" rIns="0" bIns="0" rtlCol="0" anchor="ctr"/>
          <a:lstStyle/>
          <a:p>
            <a:pPr indent="0" marL="0">
              <a:buNone/>
            </a:pPr>
            <a:r>
              <a:rPr lang="en-US" sz="1300" b="1" dirty="0">
                <a:solidFill>
                  <a:srgbClr val="D4860A"/>
                </a:solidFill>
                <a:latin typeface="Calibri" pitchFamily="34" charset="0"/>
                <a:ea typeface="Calibri" pitchFamily="34" charset="-122"/>
                <a:cs typeface="Calibri" pitchFamily="34" charset="-120"/>
              </a:rPr>
              <a:t>📋  Record Keeping</a:t>
            </a:r>
            <a:endParaRPr lang="en-US" sz="1300" dirty="0"/>
          </a:p>
        </p:txBody>
      </p:sp>
      <p:sp>
        <p:nvSpPr>
          <p:cNvPr id="27" name="Text 25"/>
          <p:cNvSpPr/>
          <p:nvPr/>
        </p:nvSpPr>
        <p:spPr>
          <a:xfrm>
            <a:off x="457200" y="3730752"/>
            <a:ext cx="3931920"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Production records (milk, weight, births)</a:t>
            </a:r>
            <a:endParaRPr lang="en-US" sz="1050" dirty="0"/>
          </a:p>
        </p:txBody>
      </p:sp>
      <p:sp>
        <p:nvSpPr>
          <p:cNvPr id="28" name="Text 26"/>
          <p:cNvSpPr/>
          <p:nvPr/>
        </p:nvSpPr>
        <p:spPr>
          <a:xfrm>
            <a:off x="457200" y="3986784"/>
            <a:ext cx="3931920"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Sales, purchases, accounts payable/receivable</a:t>
            </a:r>
            <a:endParaRPr lang="en-US" sz="1050" dirty="0"/>
          </a:p>
        </p:txBody>
      </p:sp>
      <p:sp>
        <p:nvSpPr>
          <p:cNvPr id="29" name="Text 27"/>
          <p:cNvSpPr/>
          <p:nvPr/>
        </p:nvSpPr>
        <p:spPr>
          <a:xfrm>
            <a:off x="457200" y="4242816"/>
            <a:ext cx="3931920"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Veterinary treatments and drug withdrawal dates</a:t>
            </a:r>
            <a:endParaRPr lang="en-US" sz="1050" dirty="0"/>
          </a:p>
        </p:txBody>
      </p:sp>
      <p:sp>
        <p:nvSpPr>
          <p:cNvPr id="30" name="Text 28"/>
          <p:cNvSpPr/>
          <p:nvPr/>
        </p:nvSpPr>
        <p:spPr>
          <a:xfrm>
            <a:off x="457200" y="4498848"/>
            <a:ext cx="3931920"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Tax documents, contracts, stock records</a:t>
            </a:r>
            <a:endParaRPr lang="en-US" sz="1050" dirty="0"/>
          </a:p>
        </p:txBody>
      </p:sp>
      <p:sp>
        <p:nvSpPr>
          <p:cNvPr id="31" name="Text 29"/>
          <p:cNvSpPr/>
          <p:nvPr/>
        </p:nvSpPr>
        <p:spPr>
          <a:xfrm>
            <a:off x="457200" y="4754880"/>
            <a:ext cx="3931920"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Allows: pricing, profit tracking, compliance, growth planning</a:t>
            </a:r>
            <a:endParaRPr lang="en-US" sz="1050" dirty="0"/>
          </a:p>
        </p:txBody>
      </p:sp>
      <p:sp>
        <p:nvSpPr>
          <p:cNvPr id="32" name="Shape 30"/>
          <p:cNvSpPr/>
          <p:nvPr/>
        </p:nvSpPr>
        <p:spPr>
          <a:xfrm>
            <a:off x="4663440" y="3310128"/>
            <a:ext cx="4251960" cy="1572768"/>
          </a:xfrm>
          <a:prstGeom prst="rect">
            <a:avLst/>
          </a:prstGeom>
          <a:solidFill>
            <a:srgbClr val="FFFFFF"/>
          </a:solidFill>
          <a:ln w="12700">
            <a:solidFill>
              <a:srgbClr val="C8996A"/>
            </a:solidFill>
            <a:prstDash val="solid"/>
          </a:ln>
          <a:effectLst>
            <a:outerShdw sx="100000" sy="100000" kx="0" ky="0" algn="bl" rotWithShape="0" blurRad="76200" dist="25400" dir="8100000">
              <a:srgbClr val="000000">
                <a:alpha val="12000"/>
              </a:srgbClr>
            </a:outerShdw>
          </a:effectLst>
        </p:spPr>
      </p:sp>
      <p:sp>
        <p:nvSpPr>
          <p:cNvPr id="33" name="Shape 31"/>
          <p:cNvSpPr/>
          <p:nvPr/>
        </p:nvSpPr>
        <p:spPr>
          <a:xfrm>
            <a:off x="4663440" y="3310128"/>
            <a:ext cx="64008" cy="1572768"/>
          </a:xfrm>
          <a:prstGeom prst="rect">
            <a:avLst/>
          </a:prstGeom>
          <a:solidFill>
            <a:srgbClr val="1E6B3A"/>
          </a:solidFill>
          <a:ln w="12700">
            <a:solidFill>
              <a:srgbClr val="1E6B3A"/>
            </a:solidFill>
            <a:prstDash val="solid"/>
          </a:ln>
        </p:spPr>
      </p:sp>
      <p:sp>
        <p:nvSpPr>
          <p:cNvPr id="34" name="Text 32"/>
          <p:cNvSpPr/>
          <p:nvPr/>
        </p:nvSpPr>
        <p:spPr>
          <a:xfrm>
            <a:off x="4846320" y="3346704"/>
            <a:ext cx="3931920" cy="347472"/>
          </a:xfrm>
          <a:prstGeom prst="rect">
            <a:avLst/>
          </a:prstGeom>
          <a:noFill/>
          <a:ln/>
        </p:spPr>
        <p:txBody>
          <a:bodyPr wrap="square" lIns="0" tIns="0" rIns="0" bIns="0" rtlCol="0" anchor="ctr"/>
          <a:lstStyle/>
          <a:p>
            <a:pPr indent="0" marL="0">
              <a:buNone/>
            </a:pPr>
            <a:r>
              <a:rPr lang="en-US" sz="1300" b="1" dirty="0">
                <a:solidFill>
                  <a:srgbClr val="1E6B3A"/>
                </a:solidFill>
                <a:latin typeface="Calibri" pitchFamily="34" charset="0"/>
                <a:ea typeface="Calibri" pitchFamily="34" charset="-122"/>
                <a:cs typeface="Calibri" pitchFamily="34" charset="-120"/>
              </a:rPr>
              <a:t>🤝  Marketing Channels</a:t>
            </a:r>
            <a:endParaRPr lang="en-US" sz="1300" dirty="0"/>
          </a:p>
        </p:txBody>
      </p:sp>
      <p:sp>
        <p:nvSpPr>
          <p:cNvPr id="35" name="Text 33"/>
          <p:cNvSpPr/>
          <p:nvPr/>
        </p:nvSpPr>
        <p:spPr>
          <a:xfrm>
            <a:off x="4846320" y="3730752"/>
            <a:ext cx="3931920"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Individual marketing — direct to consumers; know your customer</a:t>
            </a:r>
            <a:endParaRPr lang="en-US" sz="1050" dirty="0"/>
          </a:p>
        </p:txBody>
      </p:sp>
      <p:sp>
        <p:nvSpPr>
          <p:cNvPr id="36" name="Text 34"/>
          <p:cNvSpPr/>
          <p:nvPr/>
        </p:nvSpPr>
        <p:spPr>
          <a:xfrm>
            <a:off x="4846320" y="3986784"/>
            <a:ext cx="3931920"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Associations / cooperatives — pool products for larger markets</a:t>
            </a:r>
            <a:endParaRPr lang="en-US" sz="1050" dirty="0"/>
          </a:p>
        </p:txBody>
      </p:sp>
      <p:sp>
        <p:nvSpPr>
          <p:cNvPr id="37" name="Text 35"/>
          <p:cNvSpPr/>
          <p:nvPr/>
        </p:nvSpPr>
        <p:spPr>
          <a:xfrm>
            <a:off x="4846320" y="4242816"/>
            <a:ext cx="3931920"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Anolei Women Cooperative (Isiolo): sells 8,000 litres/day in wet season</a:t>
            </a:r>
            <a:endParaRPr lang="en-US" sz="1050" dirty="0"/>
          </a:p>
        </p:txBody>
      </p:sp>
      <p:sp>
        <p:nvSpPr>
          <p:cNvPr id="38" name="Text 36"/>
          <p:cNvSpPr/>
          <p:nvPr/>
        </p:nvSpPr>
        <p:spPr>
          <a:xfrm>
            <a:off x="4846320" y="4498848"/>
            <a:ext cx="3931920"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Women groups marketing Nyirinyiri across northern Kenya</a:t>
            </a:r>
            <a:endParaRPr lang="en-US" sz="1050" dirty="0"/>
          </a:p>
        </p:txBody>
      </p:sp>
      <p:sp>
        <p:nvSpPr>
          <p:cNvPr id="39" name="Text 37"/>
          <p:cNvSpPr/>
          <p:nvPr/>
        </p:nvSpPr>
        <p:spPr>
          <a:xfrm>
            <a:off x="4846320" y="4754880"/>
            <a:ext cx="3931920"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Value addition (processing, packaging, labelling) = higher prices</a:t>
            </a:r>
            <a:endParaRPr lang="en-US" sz="10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A5F7A"/>
        </a:solidFill>
      </p:bgPr>
    </p:bg>
    <p:spTree>
      <p:nvGrpSpPr>
        <p:cNvPr id="1" name=""/>
        <p:cNvGrpSpPr/>
        <p:nvPr/>
      </p:nvGrpSpPr>
      <p:grpSpPr>
        <a:xfrm>
          <a:off x="0" y="0"/>
          <a:ext cx="0" cy="0"/>
          <a:chOff x="0" y="0"/>
          <a:chExt cx="0" cy="0"/>
        </a:xfrm>
      </p:grpSpPr>
      <p:sp>
        <p:nvSpPr>
          <p:cNvPr id="2" name="Shape 0"/>
          <p:cNvSpPr/>
          <p:nvPr/>
        </p:nvSpPr>
        <p:spPr>
          <a:xfrm>
            <a:off x="0" y="0"/>
            <a:ext cx="9144000" cy="100584"/>
          </a:xfrm>
          <a:prstGeom prst="rect">
            <a:avLst/>
          </a:prstGeom>
          <a:solidFill>
            <a:srgbClr val="C8996A"/>
          </a:solidFill>
          <a:ln w="12700">
            <a:solidFill>
              <a:srgbClr val="C8996A"/>
            </a:solidFill>
            <a:prstDash val="solid"/>
          </a:ln>
        </p:spPr>
      </p:sp>
      <p:sp>
        <p:nvSpPr>
          <p:cNvPr id="3" name="Shape 1"/>
          <p:cNvSpPr/>
          <p:nvPr/>
        </p:nvSpPr>
        <p:spPr>
          <a:xfrm>
            <a:off x="8778240" y="0"/>
            <a:ext cx="365760" cy="5143500"/>
          </a:xfrm>
          <a:prstGeom prst="rect">
            <a:avLst/>
          </a:prstGeom>
          <a:solidFill>
            <a:srgbClr val="C8996A"/>
          </a:solidFill>
          <a:ln w="12700">
            <a:solidFill>
              <a:srgbClr val="C8996A"/>
            </a:solidFill>
            <a:prstDash val="solid"/>
          </a:ln>
        </p:spPr>
      </p:sp>
      <p:sp>
        <p:nvSpPr>
          <p:cNvPr id="4" name="Text 2"/>
          <p:cNvSpPr/>
          <p:nvPr/>
        </p:nvSpPr>
        <p:spPr>
          <a:xfrm>
            <a:off x="457200" y="201168"/>
            <a:ext cx="8229600" cy="640080"/>
          </a:xfrm>
          <a:prstGeom prst="rect">
            <a:avLst/>
          </a:prstGeom>
          <a:noFill/>
          <a:ln/>
        </p:spPr>
        <p:txBody>
          <a:bodyPr wrap="square" lIns="0" tIns="0" rIns="0" bIns="0" rtlCol="0" anchor="ctr"/>
          <a:lstStyle/>
          <a:p>
            <a:pPr indent="0" marL="0">
              <a:buNone/>
            </a:pPr>
            <a:r>
              <a:rPr lang="en-US" sz="3400" b="1" dirty="0">
                <a:solidFill>
                  <a:srgbClr val="FFFFFF"/>
                </a:solidFill>
                <a:latin typeface="Georgia" pitchFamily="34" charset="0"/>
                <a:ea typeface="Georgia" pitchFamily="34" charset="-122"/>
                <a:cs typeface="Georgia" pitchFamily="34" charset="-120"/>
              </a:rPr>
              <a:t>Key Takeaways</a:t>
            </a:r>
            <a:endParaRPr lang="en-US" sz="3400" dirty="0"/>
          </a:p>
        </p:txBody>
      </p:sp>
      <p:sp>
        <p:nvSpPr>
          <p:cNvPr id="5" name="Text 3"/>
          <p:cNvSpPr/>
          <p:nvPr/>
        </p:nvSpPr>
        <p:spPr>
          <a:xfrm>
            <a:off x="457200" y="822960"/>
            <a:ext cx="8046720" cy="384048"/>
          </a:xfrm>
          <a:prstGeom prst="rect">
            <a:avLst/>
          </a:prstGeom>
          <a:noFill/>
          <a:ln/>
        </p:spPr>
        <p:txBody>
          <a:bodyPr wrap="square" lIns="0" tIns="0" rIns="0" bIns="0" rtlCol="0" anchor="ctr"/>
          <a:lstStyle/>
          <a:p>
            <a:pPr indent="0" marL="0">
              <a:buNone/>
            </a:pPr>
            <a:r>
              <a:rPr lang="en-US" sz="1350" i="1" dirty="0">
                <a:solidFill>
                  <a:srgbClr val="C8996A"/>
                </a:solidFill>
                <a:latin typeface="Calibri" pitchFamily="34" charset="0"/>
                <a:ea typeface="Calibri" pitchFamily="34" charset="-122"/>
                <a:cs typeface="Calibri" pitchFamily="34" charset="-120"/>
              </a:rPr>
              <a:t>The camel: Kenya's most climate-resilient livestock — economic opportunity and food security in one animal.</a:t>
            </a:r>
            <a:endParaRPr lang="en-US" sz="1350" dirty="0"/>
          </a:p>
        </p:txBody>
      </p:sp>
      <p:sp>
        <p:nvSpPr>
          <p:cNvPr id="6" name="Shape 4"/>
          <p:cNvSpPr/>
          <p:nvPr/>
        </p:nvSpPr>
        <p:spPr>
          <a:xfrm>
            <a:off x="365760" y="1481328"/>
            <a:ext cx="502920" cy="502920"/>
          </a:xfrm>
          <a:prstGeom prst="ellipse">
            <a:avLst/>
          </a:prstGeom>
          <a:solidFill>
            <a:srgbClr val="C8996A"/>
          </a:solidFill>
          <a:ln w="12700">
            <a:solidFill>
              <a:srgbClr val="C8996A"/>
            </a:solidFill>
            <a:prstDash val="solid"/>
          </a:ln>
        </p:spPr>
      </p:sp>
      <p:sp>
        <p:nvSpPr>
          <p:cNvPr id="7" name="Text 5"/>
          <p:cNvSpPr/>
          <p:nvPr/>
        </p:nvSpPr>
        <p:spPr>
          <a:xfrm>
            <a:off x="365760" y="1481328"/>
            <a:ext cx="502920" cy="502920"/>
          </a:xfrm>
          <a:prstGeom prst="rect">
            <a:avLst/>
          </a:prstGeom>
          <a:noFill/>
          <a:ln/>
        </p:spPr>
        <p:txBody>
          <a:bodyPr wrap="square" lIns="0" tIns="0" rIns="0" bIns="0" rtlCol="0" anchor="ctr"/>
          <a:lstStyle/>
          <a:p>
            <a:pPr algn="ctr" indent="0" marL="0">
              <a:buNone/>
            </a:pPr>
            <a:r>
              <a:rPr lang="en-US" sz="1200" b="1" dirty="0">
                <a:solidFill>
                  <a:srgbClr val="1A5F7A"/>
                </a:solidFill>
                <a:latin typeface="Georgia" pitchFamily="34" charset="0"/>
                <a:ea typeface="Georgia" pitchFamily="34" charset="-122"/>
                <a:cs typeface="Georgia" pitchFamily="34" charset="-120"/>
              </a:rPr>
              <a:t>01</a:t>
            </a:r>
            <a:endParaRPr lang="en-US" sz="1200" dirty="0"/>
          </a:p>
        </p:txBody>
      </p:sp>
      <p:sp>
        <p:nvSpPr>
          <p:cNvPr id="8" name="Text 6"/>
          <p:cNvSpPr/>
          <p:nvPr/>
        </p:nvSpPr>
        <p:spPr>
          <a:xfrm>
            <a:off x="1005840" y="1426464"/>
            <a:ext cx="3657600" cy="329184"/>
          </a:xfrm>
          <a:prstGeom prst="rect">
            <a:avLst/>
          </a:prstGeom>
          <a:noFill/>
          <a:ln/>
        </p:spPr>
        <p:txBody>
          <a:bodyPr wrap="square" lIns="0" tIns="0" rIns="0" bIns="0" rtlCol="0" anchor="ctr"/>
          <a:lstStyle/>
          <a:p>
            <a:pPr indent="0" marL="0">
              <a:buNone/>
            </a:pPr>
            <a:r>
              <a:rPr lang="en-US" sz="1300" b="1" dirty="0">
                <a:solidFill>
                  <a:srgbClr val="C8996A"/>
                </a:solidFill>
                <a:latin typeface="Georgia" pitchFamily="34" charset="0"/>
                <a:ea typeface="Georgia" pitchFamily="34" charset="-122"/>
                <a:cs typeface="Georgia" pitchFamily="34" charset="-120"/>
              </a:rPr>
              <a:t>Choose the Right Breed</a:t>
            </a:r>
            <a:endParaRPr lang="en-US" sz="1300" dirty="0"/>
          </a:p>
        </p:txBody>
      </p:sp>
      <p:sp>
        <p:nvSpPr>
          <p:cNvPr id="9" name="Text 7"/>
          <p:cNvSpPr/>
          <p:nvPr/>
        </p:nvSpPr>
        <p:spPr>
          <a:xfrm>
            <a:off x="1005840" y="1792224"/>
            <a:ext cx="3657600" cy="621792"/>
          </a:xfrm>
          <a:prstGeom prst="rect">
            <a:avLst/>
          </a:prstGeom>
          <a:noFill/>
          <a:ln/>
        </p:spPr>
        <p:txBody>
          <a:bodyPr wrap="square" lIns="0" tIns="0" rIns="0" bIns="0" rtlCol="0" anchor="ctr"/>
          <a:lstStyle/>
          <a:p>
            <a:pPr indent="0" marL="0">
              <a:buNone/>
            </a:pPr>
            <a:r>
              <a:rPr lang="en-US" sz="1100" dirty="0">
                <a:solidFill>
                  <a:srgbClr val="D6EAF8"/>
                </a:solidFill>
                <a:latin typeface="Calibri" pitchFamily="34" charset="0"/>
                <a:ea typeface="Calibri" pitchFamily="34" charset="-122"/>
                <a:cs typeface="Calibri" pitchFamily="34" charset="-120"/>
              </a:rPr>
              <a:t>Somali for milk; Rendille/Gabbra or Turkana for rough terrain and poor pasture. Match breed to your land and purpose.</a:t>
            </a:r>
            <a:endParaRPr lang="en-US" sz="1100" dirty="0"/>
          </a:p>
        </p:txBody>
      </p:sp>
      <p:sp>
        <p:nvSpPr>
          <p:cNvPr id="10" name="Shape 8"/>
          <p:cNvSpPr/>
          <p:nvPr/>
        </p:nvSpPr>
        <p:spPr>
          <a:xfrm>
            <a:off x="4773168" y="1481328"/>
            <a:ext cx="502920" cy="502920"/>
          </a:xfrm>
          <a:prstGeom prst="ellipse">
            <a:avLst/>
          </a:prstGeom>
          <a:solidFill>
            <a:srgbClr val="C8996A"/>
          </a:solidFill>
          <a:ln w="12700">
            <a:solidFill>
              <a:srgbClr val="C8996A"/>
            </a:solidFill>
            <a:prstDash val="solid"/>
          </a:ln>
        </p:spPr>
      </p:sp>
      <p:sp>
        <p:nvSpPr>
          <p:cNvPr id="11" name="Text 9"/>
          <p:cNvSpPr/>
          <p:nvPr/>
        </p:nvSpPr>
        <p:spPr>
          <a:xfrm>
            <a:off x="4773168" y="1481328"/>
            <a:ext cx="502920" cy="502920"/>
          </a:xfrm>
          <a:prstGeom prst="rect">
            <a:avLst/>
          </a:prstGeom>
          <a:noFill/>
          <a:ln/>
        </p:spPr>
        <p:txBody>
          <a:bodyPr wrap="square" lIns="0" tIns="0" rIns="0" bIns="0" rtlCol="0" anchor="ctr"/>
          <a:lstStyle/>
          <a:p>
            <a:pPr algn="ctr" indent="0" marL="0">
              <a:buNone/>
            </a:pPr>
            <a:r>
              <a:rPr lang="en-US" sz="1200" b="1" dirty="0">
                <a:solidFill>
                  <a:srgbClr val="1A5F7A"/>
                </a:solidFill>
                <a:latin typeface="Georgia" pitchFamily="34" charset="0"/>
                <a:ea typeface="Georgia" pitchFamily="34" charset="-122"/>
                <a:cs typeface="Georgia" pitchFamily="34" charset="-120"/>
              </a:rPr>
              <a:t>02</a:t>
            </a:r>
            <a:endParaRPr lang="en-US" sz="1200" dirty="0"/>
          </a:p>
        </p:txBody>
      </p:sp>
      <p:sp>
        <p:nvSpPr>
          <p:cNvPr id="12" name="Text 10"/>
          <p:cNvSpPr/>
          <p:nvPr/>
        </p:nvSpPr>
        <p:spPr>
          <a:xfrm>
            <a:off x="5413248" y="1426464"/>
            <a:ext cx="3657600" cy="329184"/>
          </a:xfrm>
          <a:prstGeom prst="rect">
            <a:avLst/>
          </a:prstGeom>
          <a:noFill/>
          <a:ln/>
        </p:spPr>
        <p:txBody>
          <a:bodyPr wrap="square" lIns="0" tIns="0" rIns="0" bIns="0" rtlCol="0" anchor="ctr"/>
          <a:lstStyle/>
          <a:p>
            <a:pPr indent="0" marL="0">
              <a:buNone/>
            </a:pPr>
            <a:r>
              <a:rPr lang="en-US" sz="1300" b="1" dirty="0">
                <a:solidFill>
                  <a:srgbClr val="C8996A"/>
                </a:solidFill>
                <a:latin typeface="Georgia" pitchFamily="34" charset="0"/>
                <a:ea typeface="Georgia" pitchFamily="34" charset="-122"/>
                <a:cs typeface="Georgia" pitchFamily="34" charset="-120"/>
              </a:rPr>
              <a:t>Master Breeding Management</a:t>
            </a:r>
            <a:endParaRPr lang="en-US" sz="1300" dirty="0"/>
          </a:p>
        </p:txBody>
      </p:sp>
      <p:sp>
        <p:nvSpPr>
          <p:cNvPr id="13" name="Text 11"/>
          <p:cNvSpPr/>
          <p:nvPr/>
        </p:nvSpPr>
        <p:spPr>
          <a:xfrm>
            <a:off x="5413248" y="1792224"/>
            <a:ext cx="3657600" cy="621792"/>
          </a:xfrm>
          <a:prstGeom prst="rect">
            <a:avLst/>
          </a:prstGeom>
          <a:noFill/>
          <a:ln/>
        </p:spPr>
        <p:txBody>
          <a:bodyPr wrap="square" lIns="0" tIns="0" rIns="0" bIns="0" rtlCol="0" anchor="ctr"/>
          <a:lstStyle/>
          <a:p>
            <a:pPr indent="0" marL="0">
              <a:buNone/>
            </a:pPr>
            <a:r>
              <a:rPr lang="en-US" sz="1100" dirty="0">
                <a:solidFill>
                  <a:srgbClr val="D6EAF8"/>
                </a:solidFill>
                <a:latin typeface="Calibri" pitchFamily="34" charset="0"/>
                <a:ea typeface="Calibri" pitchFamily="34" charset="-122"/>
                <a:cs typeface="Calibri" pitchFamily="34" charset="-120"/>
              </a:rPr>
              <a:t>Keep 1 dominant bull (6–12 yrs) per 50 females. Prevent inbreeding by replacing bulls at 12 years. Separate rutting bulls.</a:t>
            </a:r>
            <a:endParaRPr lang="en-US" sz="1100" dirty="0"/>
          </a:p>
        </p:txBody>
      </p:sp>
      <p:sp>
        <p:nvSpPr>
          <p:cNvPr id="14" name="Shape 12"/>
          <p:cNvSpPr/>
          <p:nvPr/>
        </p:nvSpPr>
        <p:spPr>
          <a:xfrm>
            <a:off x="365760" y="2670048"/>
            <a:ext cx="502920" cy="502920"/>
          </a:xfrm>
          <a:prstGeom prst="ellipse">
            <a:avLst/>
          </a:prstGeom>
          <a:solidFill>
            <a:srgbClr val="C8996A"/>
          </a:solidFill>
          <a:ln w="12700">
            <a:solidFill>
              <a:srgbClr val="C8996A"/>
            </a:solidFill>
            <a:prstDash val="solid"/>
          </a:ln>
        </p:spPr>
      </p:sp>
      <p:sp>
        <p:nvSpPr>
          <p:cNvPr id="15" name="Text 13"/>
          <p:cNvSpPr/>
          <p:nvPr/>
        </p:nvSpPr>
        <p:spPr>
          <a:xfrm>
            <a:off x="365760" y="2670048"/>
            <a:ext cx="502920" cy="502920"/>
          </a:xfrm>
          <a:prstGeom prst="rect">
            <a:avLst/>
          </a:prstGeom>
          <a:noFill/>
          <a:ln/>
        </p:spPr>
        <p:txBody>
          <a:bodyPr wrap="square" lIns="0" tIns="0" rIns="0" bIns="0" rtlCol="0" anchor="ctr"/>
          <a:lstStyle/>
          <a:p>
            <a:pPr algn="ctr" indent="0" marL="0">
              <a:buNone/>
            </a:pPr>
            <a:r>
              <a:rPr lang="en-US" sz="1200" b="1" dirty="0">
                <a:solidFill>
                  <a:srgbClr val="1A5F7A"/>
                </a:solidFill>
                <a:latin typeface="Georgia" pitchFamily="34" charset="0"/>
                <a:ea typeface="Georgia" pitchFamily="34" charset="-122"/>
                <a:cs typeface="Georgia" pitchFamily="34" charset="-120"/>
              </a:rPr>
              <a:t>03</a:t>
            </a:r>
            <a:endParaRPr lang="en-US" sz="1200" dirty="0"/>
          </a:p>
        </p:txBody>
      </p:sp>
      <p:sp>
        <p:nvSpPr>
          <p:cNvPr id="16" name="Text 14"/>
          <p:cNvSpPr/>
          <p:nvPr/>
        </p:nvSpPr>
        <p:spPr>
          <a:xfrm>
            <a:off x="1005840" y="2615184"/>
            <a:ext cx="3657600" cy="329184"/>
          </a:xfrm>
          <a:prstGeom prst="rect">
            <a:avLst/>
          </a:prstGeom>
          <a:noFill/>
          <a:ln/>
        </p:spPr>
        <p:txBody>
          <a:bodyPr wrap="square" lIns="0" tIns="0" rIns="0" bIns="0" rtlCol="0" anchor="ctr"/>
          <a:lstStyle/>
          <a:p>
            <a:pPr indent="0" marL="0">
              <a:buNone/>
            </a:pPr>
            <a:r>
              <a:rPr lang="en-US" sz="1300" b="1" dirty="0">
                <a:solidFill>
                  <a:srgbClr val="C8996A"/>
                </a:solidFill>
                <a:latin typeface="Georgia" pitchFamily="34" charset="0"/>
                <a:ea typeface="Georgia" pitchFamily="34" charset="-122"/>
                <a:cs typeface="Georgia" pitchFamily="34" charset="-120"/>
              </a:rPr>
              <a:t>Prioritise Nutrition &amp; Water</a:t>
            </a:r>
            <a:endParaRPr lang="en-US" sz="1300" dirty="0"/>
          </a:p>
        </p:txBody>
      </p:sp>
      <p:sp>
        <p:nvSpPr>
          <p:cNvPr id="17" name="Text 15"/>
          <p:cNvSpPr/>
          <p:nvPr/>
        </p:nvSpPr>
        <p:spPr>
          <a:xfrm>
            <a:off x="1005840" y="2980944"/>
            <a:ext cx="3657600" cy="621792"/>
          </a:xfrm>
          <a:prstGeom prst="rect">
            <a:avLst/>
          </a:prstGeom>
          <a:noFill/>
          <a:ln/>
        </p:spPr>
        <p:txBody>
          <a:bodyPr wrap="square" lIns="0" tIns="0" rIns="0" bIns="0" rtlCol="0" anchor="ctr"/>
          <a:lstStyle/>
          <a:p>
            <a:pPr indent="0" marL="0">
              <a:buNone/>
            </a:pPr>
            <a:r>
              <a:rPr lang="en-US" sz="1100" dirty="0">
                <a:solidFill>
                  <a:srgbClr val="D6EAF8"/>
                </a:solidFill>
                <a:latin typeface="Calibri" pitchFamily="34" charset="0"/>
                <a:ea typeface="Calibri" pitchFamily="34" charset="-122"/>
                <a:cs typeface="Calibri" pitchFamily="34" charset="-120"/>
              </a:rPr>
              <a:t>8–10 hrs grazing daily. Water every 5–8 days in dry season. Salt 30–60 g/day. Supplement pregnant and lactating females.</a:t>
            </a:r>
            <a:endParaRPr lang="en-US" sz="1100" dirty="0"/>
          </a:p>
        </p:txBody>
      </p:sp>
      <p:sp>
        <p:nvSpPr>
          <p:cNvPr id="18" name="Shape 16"/>
          <p:cNvSpPr/>
          <p:nvPr/>
        </p:nvSpPr>
        <p:spPr>
          <a:xfrm>
            <a:off x="4773168" y="2670048"/>
            <a:ext cx="502920" cy="502920"/>
          </a:xfrm>
          <a:prstGeom prst="ellipse">
            <a:avLst/>
          </a:prstGeom>
          <a:solidFill>
            <a:srgbClr val="C8996A"/>
          </a:solidFill>
          <a:ln w="12700">
            <a:solidFill>
              <a:srgbClr val="C8996A"/>
            </a:solidFill>
            <a:prstDash val="solid"/>
          </a:ln>
        </p:spPr>
      </p:sp>
      <p:sp>
        <p:nvSpPr>
          <p:cNvPr id="19" name="Text 17"/>
          <p:cNvSpPr/>
          <p:nvPr/>
        </p:nvSpPr>
        <p:spPr>
          <a:xfrm>
            <a:off x="4773168" y="2670048"/>
            <a:ext cx="502920" cy="502920"/>
          </a:xfrm>
          <a:prstGeom prst="rect">
            <a:avLst/>
          </a:prstGeom>
          <a:noFill/>
          <a:ln/>
        </p:spPr>
        <p:txBody>
          <a:bodyPr wrap="square" lIns="0" tIns="0" rIns="0" bIns="0" rtlCol="0" anchor="ctr"/>
          <a:lstStyle/>
          <a:p>
            <a:pPr algn="ctr" indent="0" marL="0">
              <a:buNone/>
            </a:pPr>
            <a:r>
              <a:rPr lang="en-US" sz="1200" b="1" dirty="0">
                <a:solidFill>
                  <a:srgbClr val="1A5F7A"/>
                </a:solidFill>
                <a:latin typeface="Georgia" pitchFamily="34" charset="0"/>
                <a:ea typeface="Georgia" pitchFamily="34" charset="-122"/>
                <a:cs typeface="Georgia" pitchFamily="34" charset="-120"/>
              </a:rPr>
              <a:t>04</a:t>
            </a:r>
            <a:endParaRPr lang="en-US" sz="1200" dirty="0"/>
          </a:p>
        </p:txBody>
      </p:sp>
      <p:sp>
        <p:nvSpPr>
          <p:cNvPr id="20" name="Text 18"/>
          <p:cNvSpPr/>
          <p:nvPr/>
        </p:nvSpPr>
        <p:spPr>
          <a:xfrm>
            <a:off x="5413248" y="2615184"/>
            <a:ext cx="3657600" cy="329184"/>
          </a:xfrm>
          <a:prstGeom prst="rect">
            <a:avLst/>
          </a:prstGeom>
          <a:noFill/>
          <a:ln/>
        </p:spPr>
        <p:txBody>
          <a:bodyPr wrap="square" lIns="0" tIns="0" rIns="0" bIns="0" rtlCol="0" anchor="ctr"/>
          <a:lstStyle/>
          <a:p>
            <a:pPr indent="0" marL="0">
              <a:buNone/>
            </a:pPr>
            <a:r>
              <a:rPr lang="en-US" sz="1300" b="1" dirty="0">
                <a:solidFill>
                  <a:srgbClr val="C8996A"/>
                </a:solidFill>
                <a:latin typeface="Georgia" pitchFamily="34" charset="0"/>
                <a:ea typeface="Georgia" pitchFamily="34" charset="-122"/>
                <a:cs typeface="Georgia" pitchFamily="34" charset="-120"/>
              </a:rPr>
              <a:t>Act Immediately on Disease</a:t>
            </a:r>
            <a:endParaRPr lang="en-US" sz="1300" dirty="0"/>
          </a:p>
        </p:txBody>
      </p:sp>
      <p:sp>
        <p:nvSpPr>
          <p:cNvPr id="21" name="Text 19"/>
          <p:cNvSpPr/>
          <p:nvPr/>
        </p:nvSpPr>
        <p:spPr>
          <a:xfrm>
            <a:off x="5413248" y="2980944"/>
            <a:ext cx="3657600" cy="621792"/>
          </a:xfrm>
          <a:prstGeom prst="rect">
            <a:avLst/>
          </a:prstGeom>
          <a:noFill/>
          <a:ln/>
        </p:spPr>
        <p:txBody>
          <a:bodyPr wrap="square" lIns="0" tIns="0" rIns="0" bIns="0" rtlCol="0" anchor="ctr"/>
          <a:lstStyle/>
          <a:p>
            <a:pPr indent="0" marL="0">
              <a:buNone/>
            </a:pPr>
            <a:r>
              <a:rPr lang="en-US" sz="1100" dirty="0">
                <a:solidFill>
                  <a:srgbClr val="D6EAF8"/>
                </a:solidFill>
                <a:latin typeface="Calibri" pitchFamily="34" charset="0"/>
                <a:ea typeface="Calibri" pitchFamily="34" charset="-122"/>
                <a:cs typeface="Calibri" pitchFamily="34" charset="-120"/>
              </a:rPr>
              <a:t>Anthrax, Rift Valley Fever, and Brucellosis are lethal to humans. Boil milk. Report abortions. Vaccinate for RVF before outbreaks.</a:t>
            </a:r>
            <a:endParaRPr lang="en-US" sz="1100" dirty="0"/>
          </a:p>
        </p:txBody>
      </p:sp>
      <p:sp>
        <p:nvSpPr>
          <p:cNvPr id="22" name="Shape 20"/>
          <p:cNvSpPr/>
          <p:nvPr/>
        </p:nvSpPr>
        <p:spPr>
          <a:xfrm>
            <a:off x="365760" y="3858768"/>
            <a:ext cx="502920" cy="502920"/>
          </a:xfrm>
          <a:prstGeom prst="ellipse">
            <a:avLst/>
          </a:prstGeom>
          <a:solidFill>
            <a:srgbClr val="C8996A"/>
          </a:solidFill>
          <a:ln w="12700">
            <a:solidFill>
              <a:srgbClr val="C8996A"/>
            </a:solidFill>
            <a:prstDash val="solid"/>
          </a:ln>
        </p:spPr>
      </p:sp>
      <p:sp>
        <p:nvSpPr>
          <p:cNvPr id="23" name="Text 21"/>
          <p:cNvSpPr/>
          <p:nvPr/>
        </p:nvSpPr>
        <p:spPr>
          <a:xfrm>
            <a:off x="365760" y="3858768"/>
            <a:ext cx="502920" cy="502920"/>
          </a:xfrm>
          <a:prstGeom prst="rect">
            <a:avLst/>
          </a:prstGeom>
          <a:noFill/>
          <a:ln/>
        </p:spPr>
        <p:txBody>
          <a:bodyPr wrap="square" lIns="0" tIns="0" rIns="0" bIns="0" rtlCol="0" anchor="ctr"/>
          <a:lstStyle/>
          <a:p>
            <a:pPr algn="ctr" indent="0" marL="0">
              <a:buNone/>
            </a:pPr>
            <a:r>
              <a:rPr lang="en-US" sz="1200" b="1" dirty="0">
                <a:solidFill>
                  <a:srgbClr val="1A5F7A"/>
                </a:solidFill>
                <a:latin typeface="Georgia" pitchFamily="34" charset="0"/>
                <a:ea typeface="Georgia" pitchFamily="34" charset="-122"/>
                <a:cs typeface="Georgia" pitchFamily="34" charset="-120"/>
              </a:rPr>
              <a:t>05</a:t>
            </a:r>
            <a:endParaRPr lang="en-US" sz="1200" dirty="0"/>
          </a:p>
        </p:txBody>
      </p:sp>
      <p:sp>
        <p:nvSpPr>
          <p:cNvPr id="24" name="Text 22"/>
          <p:cNvSpPr/>
          <p:nvPr/>
        </p:nvSpPr>
        <p:spPr>
          <a:xfrm>
            <a:off x="1005840" y="3803904"/>
            <a:ext cx="3657600" cy="329184"/>
          </a:xfrm>
          <a:prstGeom prst="rect">
            <a:avLst/>
          </a:prstGeom>
          <a:noFill/>
          <a:ln/>
        </p:spPr>
        <p:txBody>
          <a:bodyPr wrap="square" lIns="0" tIns="0" rIns="0" bIns="0" rtlCol="0" anchor="ctr"/>
          <a:lstStyle/>
          <a:p>
            <a:pPr indent="0" marL="0">
              <a:buNone/>
            </a:pPr>
            <a:r>
              <a:rPr lang="en-US" sz="1300" b="1" dirty="0">
                <a:solidFill>
                  <a:srgbClr val="C8996A"/>
                </a:solidFill>
                <a:latin typeface="Georgia" pitchFamily="34" charset="0"/>
                <a:ea typeface="Georgia" pitchFamily="34" charset="-122"/>
                <a:cs typeface="Georgia" pitchFamily="34" charset="-120"/>
              </a:rPr>
              <a:t>Handle Products with Hygiene</a:t>
            </a:r>
            <a:endParaRPr lang="en-US" sz="1300" dirty="0"/>
          </a:p>
        </p:txBody>
      </p:sp>
      <p:sp>
        <p:nvSpPr>
          <p:cNvPr id="25" name="Text 23"/>
          <p:cNvSpPr/>
          <p:nvPr/>
        </p:nvSpPr>
        <p:spPr>
          <a:xfrm>
            <a:off x="1005840" y="4169664"/>
            <a:ext cx="3657600" cy="621792"/>
          </a:xfrm>
          <a:prstGeom prst="rect">
            <a:avLst/>
          </a:prstGeom>
          <a:noFill/>
          <a:ln/>
        </p:spPr>
        <p:txBody>
          <a:bodyPr wrap="square" lIns="0" tIns="0" rIns="0" bIns="0" rtlCol="0" anchor="ctr"/>
          <a:lstStyle/>
          <a:p>
            <a:pPr indent="0" marL="0">
              <a:buNone/>
            </a:pPr>
            <a:r>
              <a:rPr lang="en-US" sz="1100" dirty="0">
                <a:solidFill>
                  <a:srgbClr val="D6EAF8"/>
                </a:solidFill>
                <a:latin typeface="Calibri" pitchFamily="34" charset="0"/>
                <a:ea typeface="Calibri" pitchFamily="34" charset="-122"/>
                <a:cs typeface="Calibri" pitchFamily="34" charset="-120"/>
              </a:rPr>
              <a:t>Use food-grade containers for milk. Cold storage for meat. Treat hides for value-added leather. Personal hygiene always.</a:t>
            </a:r>
            <a:endParaRPr lang="en-US" sz="1100" dirty="0"/>
          </a:p>
        </p:txBody>
      </p:sp>
      <p:sp>
        <p:nvSpPr>
          <p:cNvPr id="26" name="Shape 24"/>
          <p:cNvSpPr/>
          <p:nvPr/>
        </p:nvSpPr>
        <p:spPr>
          <a:xfrm>
            <a:off x="4773168" y="3858768"/>
            <a:ext cx="502920" cy="502920"/>
          </a:xfrm>
          <a:prstGeom prst="ellipse">
            <a:avLst/>
          </a:prstGeom>
          <a:solidFill>
            <a:srgbClr val="C8996A"/>
          </a:solidFill>
          <a:ln w="12700">
            <a:solidFill>
              <a:srgbClr val="C8996A"/>
            </a:solidFill>
            <a:prstDash val="solid"/>
          </a:ln>
        </p:spPr>
      </p:sp>
      <p:sp>
        <p:nvSpPr>
          <p:cNvPr id="27" name="Text 25"/>
          <p:cNvSpPr/>
          <p:nvPr/>
        </p:nvSpPr>
        <p:spPr>
          <a:xfrm>
            <a:off x="4773168" y="3858768"/>
            <a:ext cx="502920" cy="502920"/>
          </a:xfrm>
          <a:prstGeom prst="rect">
            <a:avLst/>
          </a:prstGeom>
          <a:noFill/>
          <a:ln/>
        </p:spPr>
        <p:txBody>
          <a:bodyPr wrap="square" lIns="0" tIns="0" rIns="0" bIns="0" rtlCol="0" anchor="ctr"/>
          <a:lstStyle/>
          <a:p>
            <a:pPr algn="ctr" indent="0" marL="0">
              <a:buNone/>
            </a:pPr>
            <a:r>
              <a:rPr lang="en-US" sz="1200" b="1" dirty="0">
                <a:solidFill>
                  <a:srgbClr val="1A5F7A"/>
                </a:solidFill>
                <a:latin typeface="Georgia" pitchFamily="34" charset="0"/>
                <a:ea typeface="Georgia" pitchFamily="34" charset="-122"/>
                <a:cs typeface="Georgia" pitchFamily="34" charset="-120"/>
              </a:rPr>
              <a:t>06</a:t>
            </a:r>
            <a:endParaRPr lang="en-US" sz="1200" dirty="0"/>
          </a:p>
        </p:txBody>
      </p:sp>
      <p:sp>
        <p:nvSpPr>
          <p:cNvPr id="28" name="Text 26"/>
          <p:cNvSpPr/>
          <p:nvPr/>
        </p:nvSpPr>
        <p:spPr>
          <a:xfrm>
            <a:off x="5413248" y="3803904"/>
            <a:ext cx="3657600" cy="329184"/>
          </a:xfrm>
          <a:prstGeom prst="rect">
            <a:avLst/>
          </a:prstGeom>
          <a:noFill/>
          <a:ln/>
        </p:spPr>
        <p:txBody>
          <a:bodyPr wrap="square" lIns="0" tIns="0" rIns="0" bIns="0" rtlCol="0" anchor="ctr"/>
          <a:lstStyle/>
          <a:p>
            <a:pPr indent="0" marL="0">
              <a:buNone/>
            </a:pPr>
            <a:r>
              <a:rPr lang="en-US" sz="1300" b="1" dirty="0">
                <a:solidFill>
                  <a:srgbClr val="C8996A"/>
                </a:solidFill>
                <a:latin typeface="Georgia" pitchFamily="34" charset="0"/>
                <a:ea typeface="Georgia" pitchFamily="34" charset="-122"/>
                <a:cs typeface="Georgia" pitchFamily="34" charset="-120"/>
              </a:rPr>
              <a:t>Connect to Markets</a:t>
            </a:r>
            <a:endParaRPr lang="en-US" sz="1300" dirty="0"/>
          </a:p>
        </p:txBody>
      </p:sp>
      <p:sp>
        <p:nvSpPr>
          <p:cNvPr id="29" name="Text 27"/>
          <p:cNvSpPr/>
          <p:nvPr/>
        </p:nvSpPr>
        <p:spPr>
          <a:xfrm>
            <a:off x="5413248" y="4169664"/>
            <a:ext cx="3657600" cy="621792"/>
          </a:xfrm>
          <a:prstGeom prst="rect">
            <a:avLst/>
          </a:prstGeom>
          <a:noFill/>
          <a:ln/>
        </p:spPr>
        <p:txBody>
          <a:bodyPr wrap="square" lIns="0" tIns="0" rIns="0" bIns="0" rtlCol="0" anchor="ctr"/>
          <a:lstStyle/>
          <a:p>
            <a:pPr indent="0" marL="0">
              <a:buNone/>
            </a:pPr>
            <a:r>
              <a:rPr lang="en-US" sz="1100" dirty="0">
                <a:solidFill>
                  <a:srgbClr val="D6EAF8"/>
                </a:solidFill>
                <a:latin typeface="Calibri" pitchFamily="34" charset="0"/>
                <a:ea typeface="Calibri" pitchFamily="34" charset="-122"/>
                <a:cs typeface="Calibri" pitchFamily="34" charset="-120"/>
              </a:rPr>
              <a:t>Form or join cooperatives for larger market access. Keep full business records. Target Moyale, Nairobi, and Middle East export markets.</a:t>
            </a:r>
            <a:endParaRPr lang="en-US" sz="1100" dirty="0"/>
          </a:p>
        </p:txBody>
      </p:sp>
      <p:sp>
        <p:nvSpPr>
          <p:cNvPr id="30" name="Text 28"/>
          <p:cNvSpPr/>
          <p:nvPr/>
        </p:nvSpPr>
        <p:spPr>
          <a:xfrm>
            <a:off x="914400" y="4828032"/>
            <a:ext cx="7315200" cy="274320"/>
          </a:xfrm>
          <a:prstGeom prst="rect">
            <a:avLst/>
          </a:prstGeom>
          <a:noFill/>
          <a:ln/>
        </p:spPr>
        <p:txBody>
          <a:bodyPr wrap="square" lIns="0" tIns="0" rIns="0" bIns="0" rtlCol="0" anchor="ctr"/>
          <a:lstStyle/>
          <a:p>
            <a:pPr algn="ctr" indent="0" marL="0">
              <a:buNone/>
            </a:pPr>
            <a:r>
              <a:rPr lang="en-US" sz="1300" i="1" dirty="0">
                <a:solidFill>
                  <a:srgbClr val="C8996A"/>
                </a:solidFill>
                <a:latin typeface="Calibri" pitchFamily="34" charset="0"/>
                <a:ea typeface="Calibri" pitchFamily="34" charset="-122"/>
                <a:cs typeface="Calibri" pitchFamily="34" charset="-120"/>
              </a:rPr>
              <a:t>🐪  Healthy Camels — Resilient Pastoralists — Food Security for Northern Kenya</a:t>
            </a:r>
            <a:endParaRPr lang="en-US" sz="1300" dirty="0"/>
          </a:p>
        </p:txBody>
      </p:sp>
      <p:sp>
        <p:nvSpPr>
          <p:cNvPr id="31" name="Text 29"/>
          <p:cNvSpPr/>
          <p:nvPr/>
        </p:nvSpPr>
        <p:spPr>
          <a:xfrm>
            <a:off x="914400" y="5001768"/>
            <a:ext cx="7315200" cy="182880"/>
          </a:xfrm>
          <a:prstGeom prst="rect">
            <a:avLst/>
          </a:prstGeom>
          <a:noFill/>
          <a:ln/>
        </p:spPr>
        <p:txBody>
          <a:bodyPr wrap="square" lIns="0" tIns="0" rIns="0" bIns="0" rtlCol="0" anchor="ctr"/>
          <a:lstStyle/>
          <a:p>
            <a:pPr algn="ctr" indent="0" marL="0">
              <a:buNone/>
            </a:pPr>
            <a:r>
              <a:rPr lang="en-US" sz="850" dirty="0">
                <a:solidFill>
                  <a:srgbClr val="7FB3C8"/>
                </a:solidFill>
                <a:latin typeface="Calibri" pitchFamily="34" charset="0"/>
                <a:ea typeface="Calibri" pitchFamily="34" charset="-122"/>
                <a:cs typeface="Calibri" pitchFamily="34" charset="-120"/>
              </a:rPr>
              <a:t>Source: Gitao GC, Matofari JW, Abey KA. Pastoral Camel Husbandry Practices in Kenya. SOAK Project / University of Nairobi, 2021.</a:t>
            </a:r>
            <a:endParaRPr lang="en-US" sz="8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DF6EC"/>
        </a:solidFill>
      </p:bgPr>
    </p:bg>
    <p:spTree>
      <p:nvGrpSpPr>
        <p:cNvPr id="1" name=""/>
        <p:cNvGrpSpPr/>
        <p:nvPr/>
      </p:nvGrpSpPr>
      <p:grpSpPr>
        <a:xfrm>
          <a:off x="0" y="0"/>
          <a:ext cx="0" cy="0"/>
          <a:chOff x="0" y="0"/>
          <a:chExt cx="0" cy="0"/>
        </a:xfrm>
      </p:grpSpPr>
      <p:sp>
        <p:nvSpPr>
          <p:cNvPr id="2" name="Shape 0"/>
          <p:cNvSpPr/>
          <p:nvPr/>
        </p:nvSpPr>
        <p:spPr>
          <a:xfrm>
            <a:off x="0" y="0"/>
            <a:ext cx="9144000" cy="100584"/>
          </a:xfrm>
          <a:prstGeom prst="rect">
            <a:avLst/>
          </a:prstGeom>
          <a:solidFill>
            <a:srgbClr val="1A5F7A"/>
          </a:solidFill>
          <a:ln w="12700">
            <a:solidFill>
              <a:srgbClr val="1A5F7A"/>
            </a:solidFill>
            <a:prstDash val="solid"/>
          </a:ln>
        </p:spPr>
      </p:sp>
      <p:sp>
        <p:nvSpPr>
          <p:cNvPr id="3" name="Shape 1"/>
          <p:cNvSpPr/>
          <p:nvPr/>
        </p:nvSpPr>
        <p:spPr>
          <a:xfrm>
            <a:off x="0" y="100584"/>
            <a:ext cx="73152" cy="5042916"/>
          </a:xfrm>
          <a:prstGeom prst="rect">
            <a:avLst/>
          </a:prstGeom>
          <a:solidFill>
            <a:srgbClr val="C8996A"/>
          </a:solidFill>
          <a:ln w="12700">
            <a:solidFill>
              <a:srgbClr val="C8996A"/>
            </a:solidFill>
            <a:prstDash val="solid"/>
          </a:ln>
        </p:spPr>
      </p:sp>
      <p:sp>
        <p:nvSpPr>
          <p:cNvPr id="4" name="Text 2"/>
          <p:cNvSpPr/>
          <p:nvPr/>
        </p:nvSpPr>
        <p:spPr>
          <a:xfrm>
            <a:off x="320040" y="164592"/>
            <a:ext cx="8229600" cy="640080"/>
          </a:xfrm>
          <a:prstGeom prst="rect">
            <a:avLst/>
          </a:prstGeom>
          <a:noFill/>
          <a:ln/>
        </p:spPr>
        <p:txBody>
          <a:bodyPr wrap="square" lIns="0" tIns="0" rIns="0" bIns="0" rtlCol="0" anchor="ctr"/>
          <a:lstStyle/>
          <a:p>
            <a:pPr indent="0" marL="0">
              <a:buNone/>
            </a:pPr>
            <a:r>
              <a:rPr lang="en-US" sz="3400" b="1" dirty="0">
                <a:solidFill>
                  <a:srgbClr val="1A5F7A"/>
                </a:solidFill>
                <a:latin typeface="Georgia" pitchFamily="34" charset="0"/>
                <a:ea typeface="Georgia" pitchFamily="34" charset="-122"/>
                <a:cs typeface="Georgia" pitchFamily="34" charset="-120"/>
              </a:rPr>
              <a:t>Section I: The Camel in Kenya</a:t>
            </a:r>
            <a:endParaRPr lang="en-US" sz="3400" dirty="0"/>
          </a:p>
        </p:txBody>
      </p:sp>
      <p:sp>
        <p:nvSpPr>
          <p:cNvPr id="5" name="Text 3"/>
          <p:cNvSpPr/>
          <p:nvPr/>
        </p:nvSpPr>
        <p:spPr>
          <a:xfrm>
            <a:off x="320040" y="777240"/>
            <a:ext cx="8503920" cy="347472"/>
          </a:xfrm>
          <a:prstGeom prst="rect">
            <a:avLst/>
          </a:prstGeom>
          <a:noFill/>
          <a:ln/>
        </p:spPr>
        <p:txBody>
          <a:bodyPr wrap="square" lIns="0" tIns="0" rIns="0" bIns="0" rtlCol="0" anchor="ctr"/>
          <a:lstStyle/>
          <a:p>
            <a:pPr indent="0" marL="0">
              <a:buNone/>
            </a:pPr>
            <a:r>
              <a:rPr lang="en-US" sz="1400" i="1" dirty="0">
                <a:solidFill>
                  <a:srgbClr val="7F8C8D"/>
                </a:solidFill>
                <a:latin typeface="Calibri" pitchFamily="34" charset="0"/>
                <a:ea typeface="Calibri" pitchFamily="34" charset="-122"/>
                <a:cs typeface="Calibri" pitchFamily="34" charset="-120"/>
              </a:rPr>
              <a:t>4.6 million camels in Kenya — the only one-humped dromedary (Camelus dromedarius) species</a:t>
            </a:r>
            <a:endParaRPr lang="en-US" sz="1400" dirty="0"/>
          </a:p>
        </p:txBody>
      </p:sp>
      <p:sp>
        <p:nvSpPr>
          <p:cNvPr id="6" name="Shape 4"/>
          <p:cNvSpPr/>
          <p:nvPr/>
        </p:nvSpPr>
        <p:spPr>
          <a:xfrm>
            <a:off x="274320" y="1298448"/>
            <a:ext cx="2834640" cy="3566160"/>
          </a:xfrm>
          <a:prstGeom prst="rect">
            <a:avLst/>
          </a:prstGeom>
          <a:solidFill>
            <a:srgbClr val="FFFFFF"/>
          </a:solidFill>
          <a:ln w="12700">
            <a:solidFill>
              <a:srgbClr val="C8996A"/>
            </a:solidFill>
            <a:prstDash val="solid"/>
          </a:ln>
          <a:effectLst>
            <a:outerShdw sx="100000" sy="100000" kx="0" ky="0" algn="bl" rotWithShape="0" blurRad="76200" dist="25400" dir="8100000">
              <a:srgbClr val="000000">
                <a:alpha val="12000"/>
              </a:srgbClr>
            </a:outerShdw>
          </a:effectLst>
        </p:spPr>
      </p:sp>
      <p:sp>
        <p:nvSpPr>
          <p:cNvPr id="7" name="Shape 5"/>
          <p:cNvSpPr/>
          <p:nvPr/>
        </p:nvSpPr>
        <p:spPr>
          <a:xfrm>
            <a:off x="274320" y="1298448"/>
            <a:ext cx="2834640" cy="384048"/>
          </a:xfrm>
          <a:prstGeom prst="rect">
            <a:avLst/>
          </a:prstGeom>
          <a:solidFill>
            <a:srgbClr val="1A5F7A"/>
          </a:solidFill>
          <a:ln w="12700">
            <a:solidFill>
              <a:srgbClr val="1A5F7A"/>
            </a:solidFill>
            <a:prstDash val="solid"/>
          </a:ln>
        </p:spPr>
      </p:sp>
      <p:sp>
        <p:nvSpPr>
          <p:cNvPr id="8" name="Text 6"/>
          <p:cNvSpPr/>
          <p:nvPr/>
        </p:nvSpPr>
        <p:spPr>
          <a:xfrm>
            <a:off x="365760" y="1316736"/>
            <a:ext cx="2651760" cy="347472"/>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  Anatomical</a:t>
            </a:r>
            <a:endParaRPr lang="en-US" sz="1300" dirty="0"/>
          </a:p>
        </p:txBody>
      </p:sp>
      <p:sp>
        <p:nvSpPr>
          <p:cNvPr id="9" name="Text 7"/>
          <p:cNvSpPr/>
          <p:nvPr/>
        </p:nvSpPr>
        <p:spPr>
          <a:xfrm>
            <a:off x="384048" y="1737360"/>
            <a:ext cx="2633472" cy="484632"/>
          </a:xfrm>
          <a:prstGeom prst="rect">
            <a:avLst/>
          </a:prstGeom>
          <a:noFill/>
          <a:ln/>
        </p:spPr>
        <p:txBody>
          <a:bodyPr wrap="square" lIns="0" tIns="0" rIns="0" bIns="0" rtlCol="0" anchor="ctr"/>
          <a:lstStyle/>
          <a:p>
            <a:pPr indent="0" marL="0">
              <a:buNone/>
            </a:pPr>
            <a:r>
              <a:rPr lang="en-US" sz="1100" dirty="0">
                <a:solidFill>
                  <a:srgbClr val="2C2C2C"/>
                </a:solidFill>
                <a:latin typeface="Calibri" pitchFamily="34" charset="0"/>
                <a:ea typeface="Calibri" pitchFamily="34" charset="-122"/>
                <a:cs typeface="Calibri" pitchFamily="34" charset="-120"/>
              </a:rPr>
              <a:t>• Long legs — lifts body above hot ground</a:t>
            </a:r>
            <a:endParaRPr lang="en-US" sz="1100" dirty="0"/>
          </a:p>
        </p:txBody>
      </p:sp>
      <p:sp>
        <p:nvSpPr>
          <p:cNvPr id="10" name="Text 8"/>
          <p:cNvSpPr/>
          <p:nvPr/>
        </p:nvSpPr>
        <p:spPr>
          <a:xfrm>
            <a:off x="384048" y="2249424"/>
            <a:ext cx="2633472" cy="484632"/>
          </a:xfrm>
          <a:prstGeom prst="rect">
            <a:avLst/>
          </a:prstGeom>
          <a:noFill/>
          <a:ln/>
        </p:spPr>
        <p:txBody>
          <a:bodyPr wrap="square" lIns="0" tIns="0" rIns="0" bIns="0" rtlCol="0" anchor="ctr"/>
          <a:lstStyle/>
          <a:p>
            <a:pPr indent="0" marL="0">
              <a:buNone/>
            </a:pPr>
            <a:r>
              <a:rPr lang="en-US" sz="1100" dirty="0">
                <a:solidFill>
                  <a:srgbClr val="2C2C2C"/>
                </a:solidFill>
                <a:latin typeface="Calibri" pitchFamily="34" charset="0"/>
                <a:ea typeface="Calibri" pitchFamily="34" charset="-122"/>
                <a:cs typeface="Calibri" pitchFamily="34" charset="-120"/>
              </a:rPr>
              <a:t>• Sternal pad — seated body off ground</a:t>
            </a:r>
            <a:endParaRPr lang="en-US" sz="1100" dirty="0"/>
          </a:p>
        </p:txBody>
      </p:sp>
      <p:sp>
        <p:nvSpPr>
          <p:cNvPr id="11" name="Text 9"/>
          <p:cNvSpPr/>
          <p:nvPr/>
        </p:nvSpPr>
        <p:spPr>
          <a:xfrm>
            <a:off x="384048" y="2761488"/>
            <a:ext cx="2633472" cy="484632"/>
          </a:xfrm>
          <a:prstGeom prst="rect">
            <a:avLst/>
          </a:prstGeom>
          <a:noFill/>
          <a:ln/>
        </p:spPr>
        <p:txBody>
          <a:bodyPr wrap="square" lIns="0" tIns="0" rIns="0" bIns="0" rtlCol="0" anchor="ctr"/>
          <a:lstStyle/>
          <a:p>
            <a:pPr indent="0" marL="0">
              <a:buNone/>
            </a:pPr>
            <a:r>
              <a:rPr lang="en-US" sz="1100" dirty="0">
                <a:solidFill>
                  <a:srgbClr val="2C2C2C"/>
                </a:solidFill>
                <a:latin typeface="Calibri" pitchFamily="34" charset="0"/>
                <a:ea typeface="Calibri" pitchFamily="34" charset="-122"/>
                <a:cs typeface="Calibri" pitchFamily="34" charset="-120"/>
              </a:rPr>
              <a:t>• Closeable nostrils against dust</a:t>
            </a:r>
            <a:endParaRPr lang="en-US" sz="1100" dirty="0"/>
          </a:p>
        </p:txBody>
      </p:sp>
      <p:sp>
        <p:nvSpPr>
          <p:cNvPr id="12" name="Text 10"/>
          <p:cNvSpPr/>
          <p:nvPr/>
        </p:nvSpPr>
        <p:spPr>
          <a:xfrm>
            <a:off x="384048" y="3273552"/>
            <a:ext cx="2633472" cy="484632"/>
          </a:xfrm>
          <a:prstGeom prst="rect">
            <a:avLst/>
          </a:prstGeom>
          <a:noFill/>
          <a:ln/>
        </p:spPr>
        <p:txBody>
          <a:bodyPr wrap="square" lIns="0" tIns="0" rIns="0" bIns="0" rtlCol="0" anchor="ctr"/>
          <a:lstStyle/>
          <a:p>
            <a:pPr indent="0" marL="0">
              <a:buNone/>
            </a:pPr>
            <a:r>
              <a:rPr lang="en-US" sz="1100" dirty="0">
                <a:solidFill>
                  <a:srgbClr val="2C2C2C"/>
                </a:solidFill>
                <a:latin typeface="Calibri" pitchFamily="34" charset="0"/>
                <a:ea typeface="Calibri" pitchFamily="34" charset="-122"/>
                <a:cs typeface="Calibri" pitchFamily="34" charset="-120"/>
              </a:rPr>
              <a:t>• Large padded feet for sand</a:t>
            </a:r>
            <a:endParaRPr lang="en-US" sz="1100" dirty="0"/>
          </a:p>
        </p:txBody>
      </p:sp>
      <p:sp>
        <p:nvSpPr>
          <p:cNvPr id="13" name="Text 11"/>
          <p:cNvSpPr/>
          <p:nvPr/>
        </p:nvSpPr>
        <p:spPr>
          <a:xfrm>
            <a:off x="384048" y="3785616"/>
            <a:ext cx="2633472" cy="484632"/>
          </a:xfrm>
          <a:prstGeom prst="rect">
            <a:avLst/>
          </a:prstGeom>
          <a:noFill/>
          <a:ln/>
        </p:spPr>
        <p:txBody>
          <a:bodyPr wrap="square" lIns="0" tIns="0" rIns="0" bIns="0" rtlCol="0" anchor="ctr"/>
          <a:lstStyle/>
          <a:p>
            <a:pPr indent="0" marL="0">
              <a:buNone/>
            </a:pPr>
            <a:r>
              <a:rPr lang="en-US" sz="1100" dirty="0">
                <a:solidFill>
                  <a:srgbClr val="2C2C2C"/>
                </a:solidFill>
                <a:latin typeface="Calibri" pitchFamily="34" charset="0"/>
                <a:ea typeface="Calibri" pitchFamily="34" charset="-122"/>
                <a:cs typeface="Calibri" pitchFamily="34" charset="-120"/>
              </a:rPr>
              <a:t>• Long eyelashes &amp; protective membrane</a:t>
            </a:r>
            <a:endParaRPr lang="en-US" sz="1100" dirty="0"/>
          </a:p>
        </p:txBody>
      </p:sp>
      <p:sp>
        <p:nvSpPr>
          <p:cNvPr id="14" name="Shape 12"/>
          <p:cNvSpPr/>
          <p:nvPr/>
        </p:nvSpPr>
        <p:spPr>
          <a:xfrm>
            <a:off x="3218688" y="1298448"/>
            <a:ext cx="2834640" cy="3566160"/>
          </a:xfrm>
          <a:prstGeom prst="rect">
            <a:avLst/>
          </a:prstGeom>
          <a:solidFill>
            <a:srgbClr val="FFFFFF"/>
          </a:solidFill>
          <a:ln w="12700">
            <a:solidFill>
              <a:srgbClr val="C8996A"/>
            </a:solidFill>
            <a:prstDash val="solid"/>
          </a:ln>
          <a:effectLst>
            <a:outerShdw sx="100000" sy="100000" kx="0" ky="0" algn="bl" rotWithShape="0" blurRad="76200" dist="25400" dir="8100000">
              <a:srgbClr val="000000">
                <a:alpha val="12000"/>
              </a:srgbClr>
            </a:outerShdw>
          </a:effectLst>
        </p:spPr>
      </p:sp>
      <p:sp>
        <p:nvSpPr>
          <p:cNvPr id="15" name="Shape 13"/>
          <p:cNvSpPr/>
          <p:nvPr/>
        </p:nvSpPr>
        <p:spPr>
          <a:xfrm>
            <a:off x="3218688" y="1298448"/>
            <a:ext cx="2834640" cy="384048"/>
          </a:xfrm>
          <a:prstGeom prst="rect">
            <a:avLst/>
          </a:prstGeom>
          <a:solidFill>
            <a:srgbClr val="1A5F7A"/>
          </a:solidFill>
          <a:ln w="12700">
            <a:solidFill>
              <a:srgbClr val="1A5F7A"/>
            </a:solidFill>
            <a:prstDash val="solid"/>
          </a:ln>
        </p:spPr>
      </p:sp>
      <p:sp>
        <p:nvSpPr>
          <p:cNvPr id="16" name="Text 14"/>
          <p:cNvSpPr/>
          <p:nvPr/>
        </p:nvSpPr>
        <p:spPr>
          <a:xfrm>
            <a:off x="3310128" y="1316736"/>
            <a:ext cx="2651760" cy="347472"/>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  Physiological</a:t>
            </a:r>
            <a:endParaRPr lang="en-US" sz="1300" dirty="0"/>
          </a:p>
        </p:txBody>
      </p:sp>
      <p:sp>
        <p:nvSpPr>
          <p:cNvPr id="17" name="Text 15"/>
          <p:cNvSpPr/>
          <p:nvPr/>
        </p:nvSpPr>
        <p:spPr>
          <a:xfrm>
            <a:off x="3328416" y="1737360"/>
            <a:ext cx="2633472" cy="484632"/>
          </a:xfrm>
          <a:prstGeom prst="rect">
            <a:avLst/>
          </a:prstGeom>
          <a:noFill/>
          <a:ln/>
        </p:spPr>
        <p:txBody>
          <a:bodyPr wrap="square" lIns="0" tIns="0" rIns="0" bIns="0" rtlCol="0" anchor="ctr"/>
          <a:lstStyle/>
          <a:p>
            <a:pPr indent="0" marL="0">
              <a:buNone/>
            </a:pPr>
            <a:r>
              <a:rPr lang="en-US" sz="1100" dirty="0">
                <a:solidFill>
                  <a:srgbClr val="2C2C2C"/>
                </a:solidFill>
                <a:latin typeface="Calibri" pitchFamily="34" charset="0"/>
                <a:ea typeface="Calibri" pitchFamily="34" charset="-122"/>
                <a:cs typeface="Calibri" pitchFamily="34" charset="-120"/>
              </a:rPr>
              <a:t>• Hump fat — energy store + solar insulation</a:t>
            </a:r>
            <a:endParaRPr lang="en-US" sz="1100" dirty="0"/>
          </a:p>
        </p:txBody>
      </p:sp>
      <p:sp>
        <p:nvSpPr>
          <p:cNvPr id="18" name="Text 16"/>
          <p:cNvSpPr/>
          <p:nvPr/>
        </p:nvSpPr>
        <p:spPr>
          <a:xfrm>
            <a:off x="3328416" y="2249424"/>
            <a:ext cx="2633472" cy="484632"/>
          </a:xfrm>
          <a:prstGeom prst="rect">
            <a:avLst/>
          </a:prstGeom>
          <a:noFill/>
          <a:ln/>
        </p:spPr>
        <p:txBody>
          <a:bodyPr wrap="square" lIns="0" tIns="0" rIns="0" bIns="0" rtlCol="0" anchor="ctr"/>
          <a:lstStyle/>
          <a:p>
            <a:pPr indent="0" marL="0">
              <a:buNone/>
            </a:pPr>
            <a:r>
              <a:rPr lang="en-US" sz="1100" dirty="0">
                <a:solidFill>
                  <a:srgbClr val="2C2C2C"/>
                </a:solidFill>
                <a:latin typeface="Calibri" pitchFamily="34" charset="0"/>
                <a:ea typeface="Calibri" pitchFamily="34" charset="-122"/>
                <a:cs typeface="Calibri" pitchFamily="34" charset="-120"/>
              </a:rPr>
              <a:t>• Slow breathing — reduces moisture loss</a:t>
            </a:r>
            <a:endParaRPr lang="en-US" sz="1100" dirty="0"/>
          </a:p>
        </p:txBody>
      </p:sp>
      <p:sp>
        <p:nvSpPr>
          <p:cNvPr id="19" name="Text 17"/>
          <p:cNvSpPr/>
          <p:nvPr/>
        </p:nvSpPr>
        <p:spPr>
          <a:xfrm>
            <a:off x="3328416" y="2761488"/>
            <a:ext cx="2633472" cy="484632"/>
          </a:xfrm>
          <a:prstGeom prst="rect">
            <a:avLst/>
          </a:prstGeom>
          <a:noFill/>
          <a:ln/>
        </p:spPr>
        <p:txBody>
          <a:bodyPr wrap="square" lIns="0" tIns="0" rIns="0" bIns="0" rtlCol="0" anchor="ctr"/>
          <a:lstStyle/>
          <a:p>
            <a:pPr indent="0" marL="0">
              <a:buNone/>
            </a:pPr>
            <a:r>
              <a:rPr lang="en-US" sz="1100" dirty="0">
                <a:solidFill>
                  <a:srgbClr val="2C2C2C"/>
                </a:solidFill>
                <a:latin typeface="Calibri" pitchFamily="34" charset="0"/>
                <a:ea typeface="Calibri" pitchFamily="34" charset="-122"/>
                <a:cs typeface="Calibri" pitchFamily="34" charset="-120"/>
              </a:rPr>
              <a:t>• Lose 25% body weight in water; blood stays fluid</a:t>
            </a:r>
            <a:endParaRPr lang="en-US" sz="1100" dirty="0"/>
          </a:p>
        </p:txBody>
      </p:sp>
      <p:sp>
        <p:nvSpPr>
          <p:cNvPr id="20" name="Text 18"/>
          <p:cNvSpPr/>
          <p:nvPr/>
        </p:nvSpPr>
        <p:spPr>
          <a:xfrm>
            <a:off x="3328416" y="3273552"/>
            <a:ext cx="2633472" cy="484632"/>
          </a:xfrm>
          <a:prstGeom prst="rect">
            <a:avLst/>
          </a:prstGeom>
          <a:noFill/>
          <a:ln/>
        </p:spPr>
        <p:txBody>
          <a:bodyPr wrap="square" lIns="0" tIns="0" rIns="0" bIns="0" rtlCol="0" anchor="ctr"/>
          <a:lstStyle/>
          <a:p>
            <a:pPr indent="0" marL="0">
              <a:buNone/>
            </a:pPr>
            <a:r>
              <a:rPr lang="en-US" sz="1100" dirty="0">
                <a:solidFill>
                  <a:srgbClr val="2C2C2C"/>
                </a:solidFill>
                <a:latin typeface="Calibri" pitchFamily="34" charset="0"/>
                <a:ea typeface="Calibri" pitchFamily="34" charset="-122"/>
                <a:cs typeface="Calibri" pitchFamily="34" charset="-120"/>
              </a:rPr>
              <a:t>• Body super-heats 6°C before sweating</a:t>
            </a:r>
            <a:endParaRPr lang="en-US" sz="1100" dirty="0"/>
          </a:p>
        </p:txBody>
      </p:sp>
      <p:sp>
        <p:nvSpPr>
          <p:cNvPr id="21" name="Text 19"/>
          <p:cNvSpPr/>
          <p:nvPr/>
        </p:nvSpPr>
        <p:spPr>
          <a:xfrm>
            <a:off x="3328416" y="3785616"/>
            <a:ext cx="2633472" cy="484632"/>
          </a:xfrm>
          <a:prstGeom prst="rect">
            <a:avLst/>
          </a:prstGeom>
          <a:noFill/>
          <a:ln/>
        </p:spPr>
        <p:txBody>
          <a:bodyPr wrap="square" lIns="0" tIns="0" rIns="0" bIns="0" rtlCol="0" anchor="ctr"/>
          <a:lstStyle/>
          <a:p>
            <a:pPr indent="0" marL="0">
              <a:buNone/>
            </a:pPr>
            <a:r>
              <a:rPr lang="en-US" sz="1100" dirty="0">
                <a:solidFill>
                  <a:srgbClr val="2C2C2C"/>
                </a:solidFill>
                <a:latin typeface="Calibri" pitchFamily="34" charset="0"/>
                <a:ea typeface="Calibri" pitchFamily="34" charset="-122"/>
                <a:cs typeface="Calibri" pitchFamily="34" charset="-120"/>
              </a:rPr>
              <a:t>• Highly efficient kidneys — concentrated urine</a:t>
            </a:r>
            <a:endParaRPr lang="en-US" sz="1100" dirty="0"/>
          </a:p>
        </p:txBody>
      </p:sp>
      <p:sp>
        <p:nvSpPr>
          <p:cNvPr id="22" name="Shape 20"/>
          <p:cNvSpPr/>
          <p:nvPr/>
        </p:nvSpPr>
        <p:spPr>
          <a:xfrm>
            <a:off x="6163056" y="1298448"/>
            <a:ext cx="2834640" cy="3566160"/>
          </a:xfrm>
          <a:prstGeom prst="rect">
            <a:avLst/>
          </a:prstGeom>
          <a:solidFill>
            <a:srgbClr val="FFFFFF"/>
          </a:solidFill>
          <a:ln w="12700">
            <a:solidFill>
              <a:srgbClr val="C8996A"/>
            </a:solidFill>
            <a:prstDash val="solid"/>
          </a:ln>
          <a:effectLst>
            <a:outerShdw sx="100000" sy="100000" kx="0" ky="0" algn="bl" rotWithShape="0" blurRad="76200" dist="25400" dir="8100000">
              <a:srgbClr val="000000">
                <a:alpha val="12000"/>
              </a:srgbClr>
            </a:outerShdw>
          </a:effectLst>
        </p:spPr>
      </p:sp>
      <p:sp>
        <p:nvSpPr>
          <p:cNvPr id="23" name="Shape 21"/>
          <p:cNvSpPr/>
          <p:nvPr/>
        </p:nvSpPr>
        <p:spPr>
          <a:xfrm>
            <a:off x="6163056" y="1298448"/>
            <a:ext cx="2834640" cy="384048"/>
          </a:xfrm>
          <a:prstGeom prst="rect">
            <a:avLst/>
          </a:prstGeom>
          <a:solidFill>
            <a:srgbClr val="1A5F7A"/>
          </a:solidFill>
          <a:ln w="12700">
            <a:solidFill>
              <a:srgbClr val="1A5F7A"/>
            </a:solidFill>
            <a:prstDash val="solid"/>
          </a:ln>
        </p:spPr>
      </p:sp>
      <p:sp>
        <p:nvSpPr>
          <p:cNvPr id="24" name="Text 22"/>
          <p:cNvSpPr/>
          <p:nvPr/>
        </p:nvSpPr>
        <p:spPr>
          <a:xfrm>
            <a:off x="6254496" y="1316736"/>
            <a:ext cx="2651760" cy="347472"/>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  Behavioural</a:t>
            </a:r>
            <a:endParaRPr lang="en-US" sz="1300" dirty="0"/>
          </a:p>
        </p:txBody>
      </p:sp>
      <p:sp>
        <p:nvSpPr>
          <p:cNvPr id="25" name="Text 23"/>
          <p:cNvSpPr/>
          <p:nvPr/>
        </p:nvSpPr>
        <p:spPr>
          <a:xfrm>
            <a:off x="6272784" y="1737360"/>
            <a:ext cx="2633472" cy="484632"/>
          </a:xfrm>
          <a:prstGeom prst="rect">
            <a:avLst/>
          </a:prstGeom>
          <a:noFill/>
          <a:ln/>
        </p:spPr>
        <p:txBody>
          <a:bodyPr wrap="square" lIns="0" tIns="0" rIns="0" bIns="0" rtlCol="0" anchor="ctr"/>
          <a:lstStyle/>
          <a:p>
            <a:pPr indent="0" marL="0">
              <a:buNone/>
            </a:pPr>
            <a:r>
              <a:rPr lang="en-US" sz="1100" dirty="0">
                <a:solidFill>
                  <a:srgbClr val="2C2C2C"/>
                </a:solidFill>
                <a:latin typeface="Calibri" pitchFamily="34" charset="0"/>
                <a:ea typeface="Calibri" pitchFamily="34" charset="-122"/>
                <a:cs typeface="Calibri" pitchFamily="34" charset="-120"/>
              </a:rPr>
              <a:t>• Sits facing sun — minimal surface exposed</a:t>
            </a:r>
            <a:endParaRPr lang="en-US" sz="1100" dirty="0"/>
          </a:p>
        </p:txBody>
      </p:sp>
      <p:sp>
        <p:nvSpPr>
          <p:cNvPr id="26" name="Text 24"/>
          <p:cNvSpPr/>
          <p:nvPr/>
        </p:nvSpPr>
        <p:spPr>
          <a:xfrm>
            <a:off x="6272784" y="2249424"/>
            <a:ext cx="2633472" cy="484632"/>
          </a:xfrm>
          <a:prstGeom prst="rect">
            <a:avLst/>
          </a:prstGeom>
          <a:noFill/>
          <a:ln/>
        </p:spPr>
        <p:txBody>
          <a:bodyPr wrap="square" lIns="0" tIns="0" rIns="0" bIns="0" rtlCol="0" anchor="ctr"/>
          <a:lstStyle/>
          <a:p>
            <a:pPr indent="0" marL="0">
              <a:buNone/>
            </a:pPr>
            <a:r>
              <a:rPr lang="en-US" sz="1100" dirty="0">
                <a:solidFill>
                  <a:srgbClr val="2C2C2C"/>
                </a:solidFill>
                <a:latin typeface="Calibri" pitchFamily="34" charset="0"/>
                <a:ea typeface="Calibri" pitchFamily="34" charset="-122"/>
                <a:cs typeface="Calibri" pitchFamily="34" charset="-120"/>
              </a:rPr>
              <a:t>• Spreads over large area to minimise grazing pressure</a:t>
            </a:r>
            <a:endParaRPr lang="en-US" sz="1100" dirty="0"/>
          </a:p>
        </p:txBody>
      </p:sp>
      <p:sp>
        <p:nvSpPr>
          <p:cNvPr id="27" name="Text 25"/>
          <p:cNvSpPr/>
          <p:nvPr/>
        </p:nvSpPr>
        <p:spPr>
          <a:xfrm>
            <a:off x="6272784" y="2761488"/>
            <a:ext cx="2633472" cy="484632"/>
          </a:xfrm>
          <a:prstGeom prst="rect">
            <a:avLst/>
          </a:prstGeom>
          <a:noFill/>
          <a:ln/>
        </p:spPr>
        <p:txBody>
          <a:bodyPr wrap="square" lIns="0" tIns="0" rIns="0" bIns="0" rtlCol="0" anchor="ctr"/>
          <a:lstStyle/>
          <a:p>
            <a:pPr indent="0" marL="0">
              <a:buNone/>
            </a:pPr>
            <a:r>
              <a:rPr lang="en-US" sz="1100" dirty="0">
                <a:solidFill>
                  <a:srgbClr val="2C2C2C"/>
                </a:solidFill>
                <a:latin typeface="Calibri" pitchFamily="34" charset="0"/>
                <a:ea typeface="Calibri" pitchFamily="34" charset="-122"/>
                <a:cs typeface="Calibri" pitchFamily="34" charset="-120"/>
              </a:rPr>
              <a:t>• Browses up to 3 m height — above cattle/sheep</a:t>
            </a:r>
            <a:endParaRPr lang="en-US" sz="1100" dirty="0"/>
          </a:p>
        </p:txBody>
      </p:sp>
      <p:sp>
        <p:nvSpPr>
          <p:cNvPr id="28" name="Text 26"/>
          <p:cNvSpPr/>
          <p:nvPr/>
        </p:nvSpPr>
        <p:spPr>
          <a:xfrm>
            <a:off x="6272784" y="3273552"/>
            <a:ext cx="2633472" cy="484632"/>
          </a:xfrm>
          <a:prstGeom prst="rect">
            <a:avLst/>
          </a:prstGeom>
          <a:noFill/>
          <a:ln/>
        </p:spPr>
        <p:txBody>
          <a:bodyPr wrap="square" lIns="0" tIns="0" rIns="0" bIns="0" rtlCol="0" anchor="ctr"/>
          <a:lstStyle/>
          <a:p>
            <a:pPr indent="0" marL="0">
              <a:buNone/>
            </a:pPr>
            <a:r>
              <a:rPr lang="en-US" sz="1100" dirty="0">
                <a:solidFill>
                  <a:srgbClr val="2C2C2C"/>
                </a:solidFill>
                <a:latin typeface="Calibri" pitchFamily="34" charset="0"/>
                <a:ea typeface="Calibri" pitchFamily="34" charset="-122"/>
                <a:cs typeface="Calibri" pitchFamily="34" charset="-120"/>
              </a:rPr>
              <a:t>• Can go 5–8 days without water (dry season)</a:t>
            </a:r>
            <a:endParaRPr lang="en-US" sz="1100" dirty="0"/>
          </a:p>
        </p:txBody>
      </p:sp>
      <p:sp>
        <p:nvSpPr>
          <p:cNvPr id="29" name="Text 27"/>
          <p:cNvSpPr/>
          <p:nvPr/>
        </p:nvSpPr>
        <p:spPr>
          <a:xfrm>
            <a:off x="6272784" y="3785616"/>
            <a:ext cx="2633472" cy="484632"/>
          </a:xfrm>
          <a:prstGeom prst="rect">
            <a:avLst/>
          </a:prstGeom>
          <a:noFill/>
          <a:ln/>
        </p:spPr>
        <p:txBody>
          <a:bodyPr wrap="square" lIns="0" tIns="0" rIns="0" bIns="0" rtlCol="0" anchor="ctr"/>
          <a:lstStyle/>
          <a:p>
            <a:pPr indent="0" marL="0">
              <a:buNone/>
            </a:pPr>
            <a:r>
              <a:rPr lang="en-US" sz="1100" dirty="0">
                <a:solidFill>
                  <a:srgbClr val="2C2C2C"/>
                </a:solidFill>
                <a:latin typeface="Calibri" pitchFamily="34" charset="0"/>
                <a:ea typeface="Calibri" pitchFamily="34" charset="-122"/>
                <a:cs typeface="Calibri" pitchFamily="34" charset="-120"/>
              </a:rPr>
              <a:t>• Survives drought when other livestock die</a:t>
            </a:r>
            <a:endParaRPr lang="en-US" sz="1100" dirty="0"/>
          </a:p>
        </p:txBody>
      </p:sp>
      <p:sp>
        <p:nvSpPr>
          <p:cNvPr id="30" name="Text 28"/>
          <p:cNvSpPr/>
          <p:nvPr/>
        </p:nvSpPr>
        <p:spPr>
          <a:xfrm>
            <a:off x="274320" y="4828032"/>
            <a:ext cx="8686800" cy="228600"/>
          </a:xfrm>
          <a:prstGeom prst="rect">
            <a:avLst/>
          </a:prstGeom>
          <a:noFill/>
          <a:ln/>
        </p:spPr>
        <p:txBody>
          <a:bodyPr wrap="square" lIns="0" tIns="0" rIns="0" bIns="0" rtlCol="0" anchor="ctr"/>
          <a:lstStyle/>
          <a:p>
            <a:pPr indent="0" marL="0">
              <a:buNone/>
            </a:pPr>
            <a:r>
              <a:rPr lang="en-US" sz="1100" b="1" dirty="0">
                <a:solidFill>
                  <a:srgbClr val="1A5F7A"/>
                </a:solidFill>
                <a:latin typeface="Calibri" pitchFamily="34" charset="0"/>
                <a:ea typeface="Calibri" pitchFamily="34" charset="-122"/>
                <a:cs typeface="Calibri" pitchFamily="34" charset="-120"/>
              </a:rPr>
              <a:t>🌍  In the face of global warming, the camel is expected to be the KEY livestock for pastoralists in Kenya's arid lands.</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8B5E3C"/>
        </a:solidFill>
      </p:bgPr>
    </p:bg>
    <p:spTree>
      <p:nvGrpSpPr>
        <p:cNvPr id="1" name=""/>
        <p:cNvGrpSpPr/>
        <p:nvPr/>
      </p:nvGrpSpPr>
      <p:grpSpPr>
        <a:xfrm>
          <a:off x="0" y="0"/>
          <a:ext cx="0" cy="0"/>
          <a:chOff x="0" y="0"/>
          <a:chExt cx="0" cy="0"/>
        </a:xfrm>
      </p:grpSpPr>
      <p:sp>
        <p:nvSpPr>
          <p:cNvPr id="2" name="Shape 0"/>
          <p:cNvSpPr/>
          <p:nvPr/>
        </p:nvSpPr>
        <p:spPr>
          <a:xfrm>
            <a:off x="0" y="0"/>
            <a:ext cx="9144000" cy="100584"/>
          </a:xfrm>
          <a:prstGeom prst="rect">
            <a:avLst/>
          </a:prstGeom>
          <a:solidFill>
            <a:srgbClr val="C8996A"/>
          </a:solidFill>
          <a:ln w="12700">
            <a:solidFill>
              <a:srgbClr val="C8996A"/>
            </a:solidFill>
            <a:prstDash val="solid"/>
          </a:ln>
        </p:spPr>
      </p:sp>
      <p:sp>
        <p:nvSpPr>
          <p:cNvPr id="3" name="Text 1"/>
          <p:cNvSpPr/>
          <p:nvPr/>
        </p:nvSpPr>
        <p:spPr>
          <a:xfrm>
            <a:off x="365760" y="164592"/>
            <a:ext cx="8229600" cy="658368"/>
          </a:xfrm>
          <a:prstGeom prst="rect">
            <a:avLst/>
          </a:prstGeom>
          <a:noFill/>
          <a:ln/>
        </p:spPr>
        <p:txBody>
          <a:bodyPr wrap="square" lIns="0" tIns="0" rIns="0" bIns="0" rtlCol="0" anchor="ctr"/>
          <a:lstStyle/>
          <a:p>
            <a:pPr indent="0" marL="0">
              <a:buNone/>
            </a:pPr>
            <a:r>
              <a:rPr lang="en-US" sz="3400" b="1" dirty="0">
                <a:solidFill>
                  <a:srgbClr val="FFFFFF"/>
                </a:solidFill>
                <a:latin typeface="Georgia" pitchFamily="34" charset="0"/>
                <a:ea typeface="Georgia" pitchFamily="34" charset="-122"/>
                <a:cs typeface="Georgia" pitchFamily="34" charset="-120"/>
              </a:rPr>
              <a:t>Section II: Importance of Camels</a:t>
            </a:r>
            <a:endParaRPr lang="en-US" sz="3400" dirty="0"/>
          </a:p>
        </p:txBody>
      </p:sp>
      <p:sp>
        <p:nvSpPr>
          <p:cNvPr id="4" name="Text 2"/>
          <p:cNvSpPr/>
          <p:nvPr/>
        </p:nvSpPr>
        <p:spPr>
          <a:xfrm>
            <a:off x="365760" y="786384"/>
            <a:ext cx="8229600" cy="347472"/>
          </a:xfrm>
          <a:prstGeom prst="rect">
            <a:avLst/>
          </a:prstGeom>
          <a:noFill/>
          <a:ln/>
        </p:spPr>
        <p:txBody>
          <a:bodyPr wrap="square" lIns="0" tIns="0" rIns="0" bIns="0" rtlCol="0" anchor="ctr"/>
          <a:lstStyle/>
          <a:p>
            <a:pPr indent="0" marL="0">
              <a:buNone/>
            </a:pPr>
            <a:r>
              <a:rPr lang="en-US" sz="1400" i="1" dirty="0">
                <a:solidFill>
                  <a:srgbClr val="F5E6D0"/>
                </a:solidFill>
                <a:latin typeface="Calibri" pitchFamily="34" charset="0"/>
                <a:ea typeface="Calibri" pitchFamily="34" charset="-122"/>
                <a:cs typeface="Calibri" pitchFamily="34" charset="-120"/>
              </a:rPr>
              <a:t>Milk  •  Transport  •  Tourism  •  Social &amp; Cultural Uses  •  Economic Value</a:t>
            </a:r>
            <a:endParaRPr lang="en-US" sz="1400" dirty="0"/>
          </a:p>
        </p:txBody>
      </p:sp>
      <p:sp>
        <p:nvSpPr>
          <p:cNvPr id="5" name="Shape 3"/>
          <p:cNvSpPr/>
          <p:nvPr/>
        </p:nvSpPr>
        <p:spPr>
          <a:xfrm>
            <a:off x="274320" y="1298448"/>
            <a:ext cx="2834640" cy="1691640"/>
          </a:xfrm>
          <a:prstGeom prst="rect">
            <a:avLst/>
          </a:prstGeom>
          <a:solidFill>
            <a:srgbClr val="1A1A1A">
              <a:alpha val="70000"/>
            </a:srgbClr>
          </a:solidFill>
          <a:ln w="19050">
            <a:solidFill>
              <a:srgbClr val="3498DB"/>
            </a:solidFill>
            <a:prstDash val="solid"/>
          </a:ln>
          <a:effectLst>
            <a:outerShdw sx="100000" sy="100000" kx="0" ky="0" algn="bl" rotWithShape="0" blurRad="76200" dist="25400" dir="8100000">
              <a:srgbClr val="000000">
                <a:alpha val="12000"/>
              </a:srgbClr>
            </a:outerShdw>
          </a:effectLst>
        </p:spPr>
      </p:sp>
      <p:sp>
        <p:nvSpPr>
          <p:cNvPr id="6" name="Shape 4"/>
          <p:cNvSpPr/>
          <p:nvPr/>
        </p:nvSpPr>
        <p:spPr>
          <a:xfrm>
            <a:off x="274320" y="1298448"/>
            <a:ext cx="2834640" cy="64008"/>
          </a:xfrm>
          <a:prstGeom prst="rect">
            <a:avLst/>
          </a:prstGeom>
          <a:solidFill>
            <a:srgbClr val="3498DB"/>
          </a:solidFill>
          <a:ln w="12700">
            <a:solidFill>
              <a:srgbClr val="3498DB"/>
            </a:solidFill>
            <a:prstDash val="solid"/>
          </a:ln>
        </p:spPr>
      </p:sp>
      <p:sp>
        <p:nvSpPr>
          <p:cNvPr id="7" name="Text 5"/>
          <p:cNvSpPr/>
          <p:nvPr/>
        </p:nvSpPr>
        <p:spPr>
          <a:xfrm>
            <a:off x="274320" y="1389888"/>
            <a:ext cx="594360" cy="594360"/>
          </a:xfrm>
          <a:prstGeom prst="rect">
            <a:avLst/>
          </a:prstGeom>
          <a:noFill/>
          <a:ln/>
        </p:spPr>
        <p:txBody>
          <a:bodyPr wrap="square" lIns="0" tIns="0" rIns="0" bIns="0" rtlCol="0" anchor="ctr"/>
          <a:lstStyle/>
          <a:p>
            <a:pPr algn="ctr" indent="0" marL="0">
              <a:buNone/>
            </a:pPr>
            <a:r>
              <a:rPr lang="en-US" sz="2800" dirty="0">
                <a:solidFill>
                  <a:srgbClr val="000000"/>
                </a:solidFill>
              </a:rPr>
              <a:t>🥛</a:t>
            </a:r>
            <a:endParaRPr lang="en-US" sz="2800" dirty="0"/>
          </a:p>
        </p:txBody>
      </p:sp>
      <p:sp>
        <p:nvSpPr>
          <p:cNvPr id="8" name="Text 6"/>
          <p:cNvSpPr/>
          <p:nvPr/>
        </p:nvSpPr>
        <p:spPr>
          <a:xfrm>
            <a:off x="841248" y="1389888"/>
            <a:ext cx="2212848" cy="594360"/>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Milk</a:t>
            </a:r>
            <a:endParaRPr lang="en-US" sz="1150" dirty="0"/>
          </a:p>
          <a:p>
            <a:pPr indent="0" marL="0">
              <a:buNone/>
            </a:pPr>
            <a:r>
              <a:rPr lang="en-US" sz="1150" b="1" dirty="0">
                <a:solidFill>
                  <a:srgbClr val="FFFFFF"/>
                </a:solidFill>
                <a:latin typeface="Calibri" pitchFamily="34" charset="0"/>
                <a:ea typeface="Calibri" pitchFamily="34" charset="-122"/>
                <a:cs typeface="Calibri" pitchFamily="34" charset="-120"/>
              </a:rPr>
              <a:t>'White Gold of the Desert'</a:t>
            </a:r>
            <a:endParaRPr lang="en-US" sz="1150" dirty="0"/>
          </a:p>
        </p:txBody>
      </p:sp>
      <p:sp>
        <p:nvSpPr>
          <p:cNvPr id="9" name="Text 7"/>
          <p:cNvSpPr/>
          <p:nvPr/>
        </p:nvSpPr>
        <p:spPr>
          <a:xfrm>
            <a:off x="365760" y="2048256"/>
            <a:ext cx="2697480" cy="868680"/>
          </a:xfrm>
          <a:prstGeom prst="rect">
            <a:avLst/>
          </a:prstGeom>
          <a:noFill/>
          <a:ln/>
        </p:spPr>
        <p:txBody>
          <a:bodyPr wrap="square" lIns="0" tIns="0" rIns="0" bIns="0" rtlCol="0" anchor="ctr"/>
          <a:lstStyle/>
          <a:p>
            <a:pPr indent="0" marL="0">
              <a:buNone/>
            </a:pPr>
            <a:r>
              <a:rPr lang="en-US" sz="1050" dirty="0">
                <a:solidFill>
                  <a:srgbClr val="E8E8E8"/>
                </a:solidFill>
                <a:latin typeface="Calibri" pitchFamily="34" charset="0"/>
                <a:ea typeface="Calibri" pitchFamily="34" charset="-122"/>
                <a:cs typeface="Calibri" pitchFamily="34" charset="-120"/>
              </a:rPr>
              <a:t>High Vitamin C, medicinal value, anti-diabetes &amp; blood pressure properties. White, frothy, nutritious.</a:t>
            </a:r>
            <a:endParaRPr lang="en-US" sz="1050" dirty="0"/>
          </a:p>
        </p:txBody>
      </p:sp>
      <p:sp>
        <p:nvSpPr>
          <p:cNvPr id="10" name="Shape 8"/>
          <p:cNvSpPr/>
          <p:nvPr/>
        </p:nvSpPr>
        <p:spPr>
          <a:xfrm>
            <a:off x="3218688" y="1298448"/>
            <a:ext cx="2834640" cy="1691640"/>
          </a:xfrm>
          <a:prstGeom prst="rect">
            <a:avLst/>
          </a:prstGeom>
          <a:solidFill>
            <a:srgbClr val="1A1A1A">
              <a:alpha val="70000"/>
            </a:srgbClr>
          </a:solidFill>
          <a:ln w="19050">
            <a:solidFill>
              <a:srgbClr val="E67E22"/>
            </a:solidFill>
            <a:prstDash val="solid"/>
          </a:ln>
          <a:effectLst>
            <a:outerShdw sx="100000" sy="100000" kx="0" ky="0" algn="bl" rotWithShape="0" blurRad="76200" dist="25400" dir="8100000">
              <a:srgbClr val="000000">
                <a:alpha val="12000"/>
              </a:srgbClr>
            </a:outerShdw>
          </a:effectLst>
        </p:spPr>
      </p:sp>
      <p:sp>
        <p:nvSpPr>
          <p:cNvPr id="11" name="Shape 9"/>
          <p:cNvSpPr/>
          <p:nvPr/>
        </p:nvSpPr>
        <p:spPr>
          <a:xfrm>
            <a:off x="3218688" y="1298448"/>
            <a:ext cx="2834640" cy="64008"/>
          </a:xfrm>
          <a:prstGeom prst="rect">
            <a:avLst/>
          </a:prstGeom>
          <a:solidFill>
            <a:srgbClr val="E67E22"/>
          </a:solidFill>
          <a:ln w="12700">
            <a:solidFill>
              <a:srgbClr val="E67E22"/>
            </a:solidFill>
            <a:prstDash val="solid"/>
          </a:ln>
        </p:spPr>
      </p:sp>
      <p:sp>
        <p:nvSpPr>
          <p:cNvPr id="12" name="Text 10"/>
          <p:cNvSpPr/>
          <p:nvPr/>
        </p:nvSpPr>
        <p:spPr>
          <a:xfrm>
            <a:off x="3218688" y="1389888"/>
            <a:ext cx="594360" cy="594360"/>
          </a:xfrm>
          <a:prstGeom prst="rect">
            <a:avLst/>
          </a:prstGeom>
          <a:noFill/>
          <a:ln/>
        </p:spPr>
        <p:txBody>
          <a:bodyPr wrap="square" lIns="0" tIns="0" rIns="0" bIns="0" rtlCol="0" anchor="ctr"/>
          <a:lstStyle/>
          <a:p>
            <a:pPr algn="ctr" indent="0" marL="0">
              <a:buNone/>
            </a:pPr>
            <a:r>
              <a:rPr lang="en-US" sz="2800" dirty="0">
                <a:solidFill>
                  <a:srgbClr val="000000"/>
                </a:solidFill>
              </a:rPr>
              <a:t>🐪</a:t>
            </a:r>
            <a:endParaRPr lang="en-US" sz="2800" dirty="0"/>
          </a:p>
        </p:txBody>
      </p:sp>
      <p:sp>
        <p:nvSpPr>
          <p:cNvPr id="13" name="Text 11"/>
          <p:cNvSpPr/>
          <p:nvPr/>
        </p:nvSpPr>
        <p:spPr>
          <a:xfrm>
            <a:off x="3785616" y="1389888"/>
            <a:ext cx="2212848" cy="594360"/>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Work &amp;</a:t>
            </a:r>
            <a:endParaRPr lang="en-US" sz="1150" dirty="0"/>
          </a:p>
          <a:p>
            <a:pPr indent="0" marL="0">
              <a:buNone/>
            </a:pPr>
            <a:r>
              <a:rPr lang="en-US" sz="1150" b="1" dirty="0">
                <a:solidFill>
                  <a:srgbClr val="FFFFFF"/>
                </a:solidFill>
                <a:latin typeface="Calibri" pitchFamily="34" charset="0"/>
                <a:ea typeface="Calibri" pitchFamily="34" charset="-122"/>
                <a:cs typeface="Calibri" pitchFamily="34" charset="-120"/>
              </a:rPr>
              <a:t>Transport</a:t>
            </a:r>
            <a:endParaRPr lang="en-US" sz="1150" dirty="0"/>
          </a:p>
        </p:txBody>
      </p:sp>
      <p:sp>
        <p:nvSpPr>
          <p:cNvPr id="14" name="Text 12"/>
          <p:cNvSpPr/>
          <p:nvPr/>
        </p:nvSpPr>
        <p:spPr>
          <a:xfrm>
            <a:off x="3310128" y="2048256"/>
            <a:ext cx="2697480" cy="868680"/>
          </a:xfrm>
          <a:prstGeom prst="rect">
            <a:avLst/>
          </a:prstGeom>
          <a:noFill/>
          <a:ln/>
        </p:spPr>
        <p:txBody>
          <a:bodyPr wrap="square" lIns="0" tIns="0" rIns="0" bIns="0" rtlCol="0" anchor="ctr"/>
          <a:lstStyle/>
          <a:p>
            <a:pPr indent="0" marL="0">
              <a:buNone/>
            </a:pPr>
            <a:r>
              <a:rPr lang="en-US" sz="1050" dirty="0">
                <a:solidFill>
                  <a:srgbClr val="E8E8E8"/>
                </a:solidFill>
                <a:latin typeface="Calibri" pitchFamily="34" charset="0"/>
                <a:ea typeface="Calibri" pitchFamily="34" charset="-122"/>
                <a:cs typeface="Calibri" pitchFamily="34" charset="-120"/>
              </a:rPr>
              <a:t>Drawing water, carrying households, transporting children, elderly and surplus milk to markets.</a:t>
            </a:r>
            <a:endParaRPr lang="en-US" sz="1050" dirty="0"/>
          </a:p>
        </p:txBody>
      </p:sp>
      <p:sp>
        <p:nvSpPr>
          <p:cNvPr id="15" name="Shape 13"/>
          <p:cNvSpPr/>
          <p:nvPr/>
        </p:nvSpPr>
        <p:spPr>
          <a:xfrm>
            <a:off x="6163056" y="1298448"/>
            <a:ext cx="2834640" cy="1691640"/>
          </a:xfrm>
          <a:prstGeom prst="rect">
            <a:avLst/>
          </a:prstGeom>
          <a:solidFill>
            <a:srgbClr val="1A1A1A">
              <a:alpha val="70000"/>
            </a:srgbClr>
          </a:solidFill>
          <a:ln w="19050">
            <a:solidFill>
              <a:srgbClr val="8E44AD"/>
            </a:solidFill>
            <a:prstDash val="solid"/>
          </a:ln>
          <a:effectLst>
            <a:outerShdw sx="100000" sy="100000" kx="0" ky="0" algn="bl" rotWithShape="0" blurRad="76200" dist="25400" dir="8100000">
              <a:srgbClr val="000000">
                <a:alpha val="12000"/>
              </a:srgbClr>
            </a:outerShdw>
          </a:effectLst>
        </p:spPr>
      </p:sp>
      <p:sp>
        <p:nvSpPr>
          <p:cNvPr id="16" name="Shape 14"/>
          <p:cNvSpPr/>
          <p:nvPr/>
        </p:nvSpPr>
        <p:spPr>
          <a:xfrm>
            <a:off x="6163056" y="1298448"/>
            <a:ext cx="2834640" cy="64008"/>
          </a:xfrm>
          <a:prstGeom prst="rect">
            <a:avLst/>
          </a:prstGeom>
          <a:solidFill>
            <a:srgbClr val="8E44AD"/>
          </a:solidFill>
          <a:ln w="12700">
            <a:solidFill>
              <a:srgbClr val="8E44AD"/>
            </a:solidFill>
            <a:prstDash val="solid"/>
          </a:ln>
        </p:spPr>
      </p:sp>
      <p:sp>
        <p:nvSpPr>
          <p:cNvPr id="17" name="Text 15"/>
          <p:cNvSpPr/>
          <p:nvPr/>
        </p:nvSpPr>
        <p:spPr>
          <a:xfrm>
            <a:off x="6163056" y="1389888"/>
            <a:ext cx="594360" cy="594360"/>
          </a:xfrm>
          <a:prstGeom prst="rect">
            <a:avLst/>
          </a:prstGeom>
          <a:noFill/>
          <a:ln/>
        </p:spPr>
        <p:txBody>
          <a:bodyPr wrap="square" lIns="0" tIns="0" rIns="0" bIns="0" rtlCol="0" anchor="ctr"/>
          <a:lstStyle/>
          <a:p>
            <a:pPr algn="ctr" indent="0" marL="0">
              <a:buNone/>
            </a:pPr>
            <a:r>
              <a:rPr lang="en-US" sz="2800" dirty="0">
                <a:solidFill>
                  <a:srgbClr val="000000"/>
                </a:solidFill>
              </a:rPr>
              <a:t>📷</a:t>
            </a:r>
            <a:endParaRPr lang="en-US" sz="2800" dirty="0"/>
          </a:p>
        </p:txBody>
      </p:sp>
      <p:sp>
        <p:nvSpPr>
          <p:cNvPr id="18" name="Text 16"/>
          <p:cNvSpPr/>
          <p:nvPr/>
        </p:nvSpPr>
        <p:spPr>
          <a:xfrm>
            <a:off x="6729984" y="1389888"/>
            <a:ext cx="2212848" cy="594360"/>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Tourism,</a:t>
            </a:r>
            <a:endParaRPr lang="en-US" sz="1150" dirty="0"/>
          </a:p>
          <a:p>
            <a:pPr indent="0" marL="0">
              <a:buNone/>
            </a:pPr>
            <a:r>
              <a:rPr lang="en-US" sz="1150" b="1" dirty="0">
                <a:solidFill>
                  <a:srgbClr val="FFFFFF"/>
                </a:solidFill>
                <a:latin typeface="Calibri" pitchFamily="34" charset="0"/>
                <a:ea typeface="Calibri" pitchFamily="34" charset="-122"/>
                <a:cs typeface="Calibri" pitchFamily="34" charset="-120"/>
              </a:rPr>
              <a:t>Sports &amp; Services</a:t>
            </a:r>
            <a:endParaRPr lang="en-US" sz="1150" dirty="0"/>
          </a:p>
        </p:txBody>
      </p:sp>
      <p:sp>
        <p:nvSpPr>
          <p:cNvPr id="19" name="Text 17"/>
          <p:cNvSpPr/>
          <p:nvPr/>
        </p:nvSpPr>
        <p:spPr>
          <a:xfrm>
            <a:off x="6254496" y="2048256"/>
            <a:ext cx="2697480" cy="868680"/>
          </a:xfrm>
          <a:prstGeom prst="rect">
            <a:avLst/>
          </a:prstGeom>
          <a:noFill/>
          <a:ln/>
        </p:spPr>
        <p:txBody>
          <a:bodyPr wrap="square" lIns="0" tIns="0" rIns="0" bIns="0" rtlCol="0" anchor="ctr"/>
          <a:lstStyle/>
          <a:p>
            <a:pPr indent="0" marL="0">
              <a:buNone/>
            </a:pPr>
            <a:r>
              <a:rPr lang="en-US" sz="1050" dirty="0">
                <a:solidFill>
                  <a:srgbClr val="E8E8E8"/>
                </a:solidFill>
                <a:latin typeface="Calibri" pitchFamily="34" charset="0"/>
                <a:ea typeface="Calibri" pitchFamily="34" charset="-122"/>
                <a:cs typeface="Calibri" pitchFamily="34" charset="-120"/>
              </a:rPr>
              <a:t>Camel racing, trekking safaris, mobile health and outreach services in remote areas.</a:t>
            </a:r>
            <a:endParaRPr lang="en-US" sz="1050" dirty="0"/>
          </a:p>
        </p:txBody>
      </p:sp>
      <p:sp>
        <p:nvSpPr>
          <p:cNvPr id="20" name="Shape 18"/>
          <p:cNvSpPr/>
          <p:nvPr/>
        </p:nvSpPr>
        <p:spPr>
          <a:xfrm>
            <a:off x="274320" y="3108960"/>
            <a:ext cx="2834640" cy="1691640"/>
          </a:xfrm>
          <a:prstGeom prst="rect">
            <a:avLst/>
          </a:prstGeom>
          <a:solidFill>
            <a:srgbClr val="1A1A1A">
              <a:alpha val="70000"/>
            </a:srgbClr>
          </a:solidFill>
          <a:ln w="19050">
            <a:solidFill>
              <a:srgbClr val="27AE60"/>
            </a:solidFill>
            <a:prstDash val="solid"/>
          </a:ln>
          <a:effectLst>
            <a:outerShdw sx="100000" sy="100000" kx="0" ky="0" algn="bl" rotWithShape="0" blurRad="76200" dist="25400" dir="8100000">
              <a:srgbClr val="000000">
                <a:alpha val="12000"/>
              </a:srgbClr>
            </a:outerShdw>
          </a:effectLst>
        </p:spPr>
      </p:sp>
      <p:sp>
        <p:nvSpPr>
          <p:cNvPr id="21" name="Shape 19"/>
          <p:cNvSpPr/>
          <p:nvPr/>
        </p:nvSpPr>
        <p:spPr>
          <a:xfrm>
            <a:off x="274320" y="3108960"/>
            <a:ext cx="2834640" cy="64008"/>
          </a:xfrm>
          <a:prstGeom prst="rect">
            <a:avLst/>
          </a:prstGeom>
          <a:solidFill>
            <a:srgbClr val="27AE60"/>
          </a:solidFill>
          <a:ln w="12700">
            <a:solidFill>
              <a:srgbClr val="27AE60"/>
            </a:solidFill>
            <a:prstDash val="solid"/>
          </a:ln>
        </p:spPr>
      </p:sp>
      <p:sp>
        <p:nvSpPr>
          <p:cNvPr id="22" name="Text 20"/>
          <p:cNvSpPr/>
          <p:nvPr/>
        </p:nvSpPr>
        <p:spPr>
          <a:xfrm>
            <a:off x="274320" y="3200400"/>
            <a:ext cx="594360" cy="594360"/>
          </a:xfrm>
          <a:prstGeom prst="rect">
            <a:avLst/>
          </a:prstGeom>
          <a:noFill/>
          <a:ln/>
        </p:spPr>
        <p:txBody>
          <a:bodyPr wrap="square" lIns="0" tIns="0" rIns="0" bIns="0" rtlCol="0" anchor="ctr"/>
          <a:lstStyle/>
          <a:p>
            <a:pPr algn="ctr" indent="0" marL="0">
              <a:buNone/>
            </a:pPr>
            <a:r>
              <a:rPr lang="en-US" sz="2800" dirty="0">
                <a:solidFill>
                  <a:srgbClr val="000000"/>
                </a:solidFill>
              </a:rPr>
              <a:t>💰</a:t>
            </a:r>
            <a:endParaRPr lang="en-US" sz="2800" dirty="0"/>
          </a:p>
        </p:txBody>
      </p:sp>
      <p:sp>
        <p:nvSpPr>
          <p:cNvPr id="23" name="Text 21"/>
          <p:cNvSpPr/>
          <p:nvPr/>
        </p:nvSpPr>
        <p:spPr>
          <a:xfrm>
            <a:off x="841248" y="3200400"/>
            <a:ext cx="2212848" cy="594360"/>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Social &amp;</a:t>
            </a:r>
            <a:endParaRPr lang="en-US" sz="1150" dirty="0"/>
          </a:p>
          <a:p>
            <a:pPr indent="0" marL="0">
              <a:buNone/>
            </a:pPr>
            <a:r>
              <a:rPr lang="en-US" sz="1150" b="1" dirty="0">
                <a:solidFill>
                  <a:srgbClr val="FFFFFF"/>
                </a:solidFill>
                <a:latin typeface="Calibri" pitchFamily="34" charset="0"/>
                <a:ea typeface="Calibri" pitchFamily="34" charset="-122"/>
                <a:cs typeface="Calibri" pitchFamily="34" charset="-120"/>
              </a:rPr>
              <a:t>Cultural Wealth</a:t>
            </a:r>
            <a:endParaRPr lang="en-US" sz="1150" dirty="0"/>
          </a:p>
        </p:txBody>
      </p:sp>
      <p:sp>
        <p:nvSpPr>
          <p:cNvPr id="24" name="Text 22"/>
          <p:cNvSpPr/>
          <p:nvPr/>
        </p:nvSpPr>
        <p:spPr>
          <a:xfrm>
            <a:off x="365760" y="3858768"/>
            <a:ext cx="2697480" cy="868680"/>
          </a:xfrm>
          <a:prstGeom prst="rect">
            <a:avLst/>
          </a:prstGeom>
          <a:noFill/>
          <a:ln/>
        </p:spPr>
        <p:txBody>
          <a:bodyPr wrap="square" lIns="0" tIns="0" rIns="0" bIns="0" rtlCol="0" anchor="ctr"/>
          <a:lstStyle/>
          <a:p>
            <a:pPr indent="0" marL="0">
              <a:buNone/>
            </a:pPr>
            <a:r>
              <a:rPr lang="en-US" sz="1050" dirty="0">
                <a:solidFill>
                  <a:srgbClr val="E8E8E8"/>
                </a:solidFill>
                <a:latin typeface="Calibri" pitchFamily="34" charset="0"/>
                <a:ea typeface="Calibri" pitchFamily="34" charset="-122"/>
                <a:cs typeface="Calibri" pitchFamily="34" charset="-120"/>
              </a:rPr>
              <a:t>Symbol of wealth and status. Required for marriage, burial, religious events, and conflict resolution.</a:t>
            </a:r>
            <a:endParaRPr lang="en-US" sz="1050" dirty="0"/>
          </a:p>
        </p:txBody>
      </p:sp>
      <p:sp>
        <p:nvSpPr>
          <p:cNvPr id="25" name="Shape 23"/>
          <p:cNvSpPr/>
          <p:nvPr/>
        </p:nvSpPr>
        <p:spPr>
          <a:xfrm>
            <a:off x="3218688" y="3108960"/>
            <a:ext cx="2834640" cy="1691640"/>
          </a:xfrm>
          <a:prstGeom prst="rect">
            <a:avLst/>
          </a:prstGeom>
          <a:solidFill>
            <a:srgbClr val="1A1A1A">
              <a:alpha val="70000"/>
            </a:srgbClr>
          </a:solidFill>
          <a:ln w="19050">
            <a:solidFill>
              <a:srgbClr val="C0392B"/>
            </a:solidFill>
            <a:prstDash val="solid"/>
          </a:ln>
          <a:effectLst>
            <a:outerShdw sx="100000" sy="100000" kx="0" ky="0" algn="bl" rotWithShape="0" blurRad="76200" dist="25400" dir="8100000">
              <a:srgbClr val="000000">
                <a:alpha val="12000"/>
              </a:srgbClr>
            </a:outerShdw>
          </a:effectLst>
        </p:spPr>
      </p:sp>
      <p:sp>
        <p:nvSpPr>
          <p:cNvPr id="26" name="Shape 24"/>
          <p:cNvSpPr/>
          <p:nvPr/>
        </p:nvSpPr>
        <p:spPr>
          <a:xfrm>
            <a:off x="3218688" y="3108960"/>
            <a:ext cx="2834640" cy="64008"/>
          </a:xfrm>
          <a:prstGeom prst="rect">
            <a:avLst/>
          </a:prstGeom>
          <a:solidFill>
            <a:srgbClr val="C0392B"/>
          </a:solidFill>
          <a:ln w="12700">
            <a:solidFill>
              <a:srgbClr val="C0392B"/>
            </a:solidFill>
            <a:prstDash val="solid"/>
          </a:ln>
        </p:spPr>
      </p:sp>
      <p:sp>
        <p:nvSpPr>
          <p:cNvPr id="27" name="Text 25"/>
          <p:cNvSpPr/>
          <p:nvPr/>
        </p:nvSpPr>
        <p:spPr>
          <a:xfrm>
            <a:off x="3218688" y="3200400"/>
            <a:ext cx="594360" cy="594360"/>
          </a:xfrm>
          <a:prstGeom prst="rect">
            <a:avLst/>
          </a:prstGeom>
          <a:noFill/>
          <a:ln/>
        </p:spPr>
        <p:txBody>
          <a:bodyPr wrap="square" lIns="0" tIns="0" rIns="0" bIns="0" rtlCol="0" anchor="ctr"/>
          <a:lstStyle/>
          <a:p>
            <a:pPr algn="ctr" indent="0" marL="0">
              <a:buNone/>
            </a:pPr>
            <a:r>
              <a:rPr lang="en-US" sz="2800" dirty="0">
                <a:solidFill>
                  <a:srgbClr val="000000"/>
                </a:solidFill>
              </a:rPr>
              <a:t>🥩</a:t>
            </a:r>
            <a:endParaRPr lang="en-US" sz="2800" dirty="0"/>
          </a:p>
        </p:txBody>
      </p:sp>
      <p:sp>
        <p:nvSpPr>
          <p:cNvPr id="28" name="Text 26"/>
          <p:cNvSpPr/>
          <p:nvPr/>
        </p:nvSpPr>
        <p:spPr>
          <a:xfrm>
            <a:off x="3785616" y="3200400"/>
            <a:ext cx="2212848" cy="594360"/>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Meat &amp;</a:t>
            </a:r>
            <a:endParaRPr lang="en-US" sz="1150" dirty="0"/>
          </a:p>
          <a:p>
            <a:pPr indent="0" marL="0">
              <a:buNone/>
            </a:pPr>
            <a:r>
              <a:rPr lang="en-US" sz="1150" b="1" dirty="0">
                <a:solidFill>
                  <a:srgbClr val="FFFFFF"/>
                </a:solidFill>
                <a:latin typeface="Calibri" pitchFamily="34" charset="0"/>
                <a:ea typeface="Calibri" pitchFamily="34" charset="-122"/>
                <a:cs typeface="Calibri" pitchFamily="34" charset="-120"/>
              </a:rPr>
              <a:t>By-Products</a:t>
            </a:r>
            <a:endParaRPr lang="en-US" sz="1150" dirty="0"/>
          </a:p>
        </p:txBody>
      </p:sp>
      <p:sp>
        <p:nvSpPr>
          <p:cNvPr id="29" name="Text 27"/>
          <p:cNvSpPr/>
          <p:nvPr/>
        </p:nvSpPr>
        <p:spPr>
          <a:xfrm>
            <a:off x="3310128" y="3858768"/>
            <a:ext cx="2697480" cy="868680"/>
          </a:xfrm>
          <a:prstGeom prst="rect">
            <a:avLst/>
          </a:prstGeom>
          <a:noFill/>
          <a:ln/>
        </p:spPr>
        <p:txBody>
          <a:bodyPr wrap="square" lIns="0" tIns="0" rIns="0" bIns="0" rtlCol="0" anchor="ctr"/>
          <a:lstStyle/>
          <a:p>
            <a:pPr indent="0" marL="0">
              <a:buNone/>
            </a:pPr>
            <a:r>
              <a:rPr lang="en-US" sz="1050" dirty="0">
                <a:solidFill>
                  <a:srgbClr val="E8E8E8"/>
                </a:solidFill>
                <a:latin typeface="Calibri" pitchFamily="34" charset="0"/>
                <a:ea typeface="Calibri" pitchFamily="34" charset="-122"/>
                <a:cs typeface="Calibri" pitchFamily="34" charset="-120"/>
              </a:rPr>
              <a:t>Meat, hump fat, hides, bones, blood, trotters. Camel meat: 20% of total meat consumed in northern Kenya.</a:t>
            </a:r>
            <a:endParaRPr lang="en-US" sz="1050" dirty="0"/>
          </a:p>
        </p:txBody>
      </p:sp>
      <p:sp>
        <p:nvSpPr>
          <p:cNvPr id="30" name="Shape 28"/>
          <p:cNvSpPr/>
          <p:nvPr/>
        </p:nvSpPr>
        <p:spPr>
          <a:xfrm>
            <a:off x="6163056" y="3108960"/>
            <a:ext cx="2834640" cy="1691640"/>
          </a:xfrm>
          <a:prstGeom prst="rect">
            <a:avLst/>
          </a:prstGeom>
          <a:solidFill>
            <a:srgbClr val="1A1A1A">
              <a:alpha val="70000"/>
            </a:srgbClr>
          </a:solidFill>
          <a:ln w="19050">
            <a:solidFill>
              <a:srgbClr val="16A085"/>
            </a:solidFill>
            <a:prstDash val="solid"/>
          </a:ln>
          <a:effectLst>
            <a:outerShdw sx="100000" sy="100000" kx="0" ky="0" algn="bl" rotWithShape="0" blurRad="76200" dist="25400" dir="8100000">
              <a:srgbClr val="000000">
                <a:alpha val="12000"/>
              </a:srgbClr>
            </a:outerShdw>
          </a:effectLst>
        </p:spPr>
      </p:sp>
      <p:sp>
        <p:nvSpPr>
          <p:cNvPr id="31" name="Shape 29"/>
          <p:cNvSpPr/>
          <p:nvPr/>
        </p:nvSpPr>
        <p:spPr>
          <a:xfrm>
            <a:off x="6163056" y="3108960"/>
            <a:ext cx="2834640" cy="64008"/>
          </a:xfrm>
          <a:prstGeom prst="rect">
            <a:avLst/>
          </a:prstGeom>
          <a:solidFill>
            <a:srgbClr val="16A085"/>
          </a:solidFill>
          <a:ln w="12700">
            <a:solidFill>
              <a:srgbClr val="16A085"/>
            </a:solidFill>
            <a:prstDash val="solid"/>
          </a:ln>
        </p:spPr>
      </p:sp>
      <p:sp>
        <p:nvSpPr>
          <p:cNvPr id="32" name="Text 30"/>
          <p:cNvSpPr/>
          <p:nvPr/>
        </p:nvSpPr>
        <p:spPr>
          <a:xfrm>
            <a:off x="6163056" y="3200400"/>
            <a:ext cx="594360" cy="594360"/>
          </a:xfrm>
          <a:prstGeom prst="rect">
            <a:avLst/>
          </a:prstGeom>
          <a:noFill/>
          <a:ln/>
        </p:spPr>
        <p:txBody>
          <a:bodyPr wrap="square" lIns="0" tIns="0" rIns="0" bIns="0" rtlCol="0" anchor="ctr"/>
          <a:lstStyle/>
          <a:p>
            <a:pPr algn="ctr" indent="0" marL="0">
              <a:buNone/>
            </a:pPr>
            <a:r>
              <a:rPr lang="en-US" sz="2800" dirty="0">
                <a:solidFill>
                  <a:srgbClr val="000000"/>
                </a:solidFill>
              </a:rPr>
              <a:t>🌾</a:t>
            </a:r>
            <a:endParaRPr lang="en-US" sz="2800" dirty="0"/>
          </a:p>
        </p:txBody>
      </p:sp>
      <p:sp>
        <p:nvSpPr>
          <p:cNvPr id="33" name="Text 31"/>
          <p:cNvSpPr/>
          <p:nvPr/>
        </p:nvSpPr>
        <p:spPr>
          <a:xfrm>
            <a:off x="6729984" y="3200400"/>
            <a:ext cx="2212848" cy="594360"/>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Climate</a:t>
            </a:r>
            <a:endParaRPr lang="en-US" sz="1150" dirty="0"/>
          </a:p>
          <a:p>
            <a:pPr indent="0" marL="0">
              <a:buNone/>
            </a:pPr>
            <a:r>
              <a:rPr lang="en-US" sz="1150" b="1" dirty="0">
                <a:solidFill>
                  <a:srgbClr val="FFFFFF"/>
                </a:solidFill>
                <a:latin typeface="Calibri" pitchFamily="34" charset="0"/>
                <a:ea typeface="Calibri" pitchFamily="34" charset="-122"/>
                <a:cs typeface="Calibri" pitchFamily="34" charset="-120"/>
              </a:rPr>
              <a:t>Resilience</a:t>
            </a:r>
            <a:endParaRPr lang="en-US" sz="1150" dirty="0"/>
          </a:p>
        </p:txBody>
      </p:sp>
      <p:sp>
        <p:nvSpPr>
          <p:cNvPr id="34" name="Text 32"/>
          <p:cNvSpPr/>
          <p:nvPr/>
        </p:nvSpPr>
        <p:spPr>
          <a:xfrm>
            <a:off x="6254496" y="3858768"/>
            <a:ext cx="2697480" cy="868680"/>
          </a:xfrm>
          <a:prstGeom prst="rect">
            <a:avLst/>
          </a:prstGeom>
          <a:noFill/>
          <a:ln/>
        </p:spPr>
        <p:txBody>
          <a:bodyPr wrap="square" lIns="0" tIns="0" rIns="0" bIns="0" rtlCol="0" anchor="ctr"/>
          <a:lstStyle/>
          <a:p>
            <a:pPr indent="0" marL="0">
              <a:buNone/>
            </a:pPr>
            <a:r>
              <a:rPr lang="en-US" sz="1050" dirty="0">
                <a:solidFill>
                  <a:srgbClr val="E8E8E8"/>
                </a:solidFill>
                <a:latin typeface="Calibri" pitchFamily="34" charset="0"/>
                <a:ea typeface="Calibri" pitchFamily="34" charset="-122"/>
                <a:cs typeface="Calibri" pitchFamily="34" charset="-120"/>
              </a:rPr>
              <a:t>Produces milk during drought when all other livestock fail. A banking system against natural calamities.</a:t>
            </a:r>
            <a:endParaRPr lang="en-US" sz="10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DF6EC"/>
        </a:solidFill>
      </p:bgPr>
    </p:bg>
    <p:spTree>
      <p:nvGrpSpPr>
        <p:cNvPr id="1" name=""/>
        <p:cNvGrpSpPr/>
        <p:nvPr/>
      </p:nvGrpSpPr>
      <p:grpSpPr>
        <a:xfrm>
          <a:off x="0" y="0"/>
          <a:ext cx="0" cy="0"/>
          <a:chOff x="0" y="0"/>
          <a:chExt cx="0" cy="0"/>
        </a:xfrm>
      </p:grpSpPr>
      <p:sp>
        <p:nvSpPr>
          <p:cNvPr id="2" name="Shape 0"/>
          <p:cNvSpPr/>
          <p:nvPr/>
        </p:nvSpPr>
        <p:spPr>
          <a:xfrm>
            <a:off x="0" y="0"/>
            <a:ext cx="9144000" cy="100584"/>
          </a:xfrm>
          <a:prstGeom prst="rect">
            <a:avLst/>
          </a:prstGeom>
          <a:solidFill>
            <a:srgbClr val="8B5E3C"/>
          </a:solidFill>
          <a:ln w="12700">
            <a:solidFill>
              <a:srgbClr val="8B5E3C"/>
            </a:solidFill>
            <a:prstDash val="solid"/>
          </a:ln>
        </p:spPr>
      </p:sp>
      <p:sp>
        <p:nvSpPr>
          <p:cNvPr id="3" name="Shape 1"/>
          <p:cNvSpPr/>
          <p:nvPr/>
        </p:nvSpPr>
        <p:spPr>
          <a:xfrm>
            <a:off x="0" y="100584"/>
            <a:ext cx="73152" cy="5042916"/>
          </a:xfrm>
          <a:prstGeom prst="rect">
            <a:avLst/>
          </a:prstGeom>
          <a:solidFill>
            <a:srgbClr val="B85C38"/>
          </a:solidFill>
          <a:ln w="12700">
            <a:solidFill>
              <a:srgbClr val="B85C38"/>
            </a:solidFill>
            <a:prstDash val="solid"/>
          </a:ln>
        </p:spPr>
      </p:sp>
      <p:sp>
        <p:nvSpPr>
          <p:cNvPr id="4" name="Text 2"/>
          <p:cNvSpPr/>
          <p:nvPr/>
        </p:nvSpPr>
        <p:spPr>
          <a:xfrm>
            <a:off x="320040" y="164592"/>
            <a:ext cx="8503920" cy="640080"/>
          </a:xfrm>
          <a:prstGeom prst="rect">
            <a:avLst/>
          </a:prstGeom>
          <a:noFill/>
          <a:ln/>
        </p:spPr>
        <p:txBody>
          <a:bodyPr wrap="square" lIns="0" tIns="0" rIns="0" bIns="0" rtlCol="0" anchor="ctr"/>
          <a:lstStyle/>
          <a:p>
            <a:pPr indent="0" marL="0">
              <a:buNone/>
            </a:pPr>
            <a:r>
              <a:rPr lang="en-US" sz="3400" b="1" dirty="0">
                <a:solidFill>
                  <a:srgbClr val="1A5F7A"/>
                </a:solidFill>
                <a:latin typeface="Georgia" pitchFamily="34" charset="0"/>
                <a:ea typeface="Georgia" pitchFamily="34" charset="-122"/>
                <a:cs typeface="Georgia" pitchFamily="34" charset="-120"/>
              </a:rPr>
              <a:t>Section III: Camel Breeds in Kenya</a:t>
            </a:r>
            <a:endParaRPr lang="en-US" sz="3400" dirty="0"/>
          </a:p>
        </p:txBody>
      </p:sp>
      <p:sp>
        <p:nvSpPr>
          <p:cNvPr id="5" name="Text 3"/>
          <p:cNvSpPr/>
          <p:nvPr/>
        </p:nvSpPr>
        <p:spPr>
          <a:xfrm>
            <a:off x="320040" y="777240"/>
            <a:ext cx="8229600" cy="347472"/>
          </a:xfrm>
          <a:prstGeom prst="rect">
            <a:avLst/>
          </a:prstGeom>
          <a:noFill/>
          <a:ln/>
        </p:spPr>
        <p:txBody>
          <a:bodyPr wrap="square" lIns="0" tIns="0" rIns="0" bIns="0" rtlCol="0" anchor="ctr"/>
          <a:lstStyle/>
          <a:p>
            <a:pPr indent="0" marL="0">
              <a:buNone/>
            </a:pPr>
            <a:r>
              <a:rPr lang="en-US" sz="1400" i="1" dirty="0">
                <a:solidFill>
                  <a:srgbClr val="7F8C8D"/>
                </a:solidFill>
                <a:latin typeface="Calibri" pitchFamily="34" charset="0"/>
                <a:ea typeface="Calibri" pitchFamily="34" charset="-122"/>
                <a:cs typeface="Calibri" pitchFamily="34" charset="-120"/>
              </a:rPr>
              <a:t>Three main breeds — named after the pastoral communities that rear them</a:t>
            </a:r>
            <a:endParaRPr lang="en-US" sz="1400" dirty="0"/>
          </a:p>
        </p:txBody>
      </p:sp>
      <p:sp>
        <p:nvSpPr>
          <p:cNvPr id="6" name="Shape 4"/>
          <p:cNvSpPr/>
          <p:nvPr/>
        </p:nvSpPr>
        <p:spPr>
          <a:xfrm>
            <a:off x="274320" y="1261872"/>
            <a:ext cx="2834640" cy="3657600"/>
          </a:xfrm>
          <a:prstGeom prst="rect">
            <a:avLst/>
          </a:prstGeom>
          <a:solidFill>
            <a:srgbClr val="FFFFFF"/>
          </a:solidFill>
          <a:ln w="12700">
            <a:solidFill>
              <a:srgbClr val="B85C38"/>
            </a:solidFill>
            <a:prstDash val="solid"/>
          </a:ln>
          <a:effectLst>
            <a:outerShdw sx="100000" sy="100000" kx="0" ky="0" algn="bl" rotWithShape="0" blurRad="76200" dist="25400" dir="8100000">
              <a:srgbClr val="000000">
                <a:alpha val="12000"/>
              </a:srgbClr>
            </a:outerShdw>
          </a:effectLst>
        </p:spPr>
      </p:sp>
      <p:sp>
        <p:nvSpPr>
          <p:cNvPr id="7" name="Shape 5"/>
          <p:cNvSpPr/>
          <p:nvPr/>
        </p:nvSpPr>
        <p:spPr>
          <a:xfrm>
            <a:off x="274320" y="1261872"/>
            <a:ext cx="2834640" cy="438912"/>
          </a:xfrm>
          <a:prstGeom prst="rect">
            <a:avLst/>
          </a:prstGeom>
          <a:solidFill>
            <a:srgbClr val="B85C38"/>
          </a:solidFill>
          <a:ln w="12700">
            <a:solidFill>
              <a:srgbClr val="B85C38"/>
            </a:solidFill>
            <a:prstDash val="solid"/>
          </a:ln>
        </p:spPr>
      </p:sp>
      <p:sp>
        <p:nvSpPr>
          <p:cNvPr id="8" name="Text 6"/>
          <p:cNvSpPr/>
          <p:nvPr/>
        </p:nvSpPr>
        <p:spPr>
          <a:xfrm>
            <a:off x="365760" y="1280160"/>
            <a:ext cx="2651760" cy="384048"/>
          </a:xfrm>
          <a:prstGeom prst="rect">
            <a:avLst/>
          </a:prstGeom>
          <a:noFill/>
          <a:ln/>
        </p:spPr>
        <p:txBody>
          <a:bodyPr wrap="square" lIns="0" tIns="0" rIns="0" bIns="0" rtlCol="0" anchor="ctr"/>
          <a:lstStyle/>
          <a:p>
            <a:pPr indent="0" marL="0">
              <a:buNone/>
            </a:pPr>
            <a:r>
              <a:rPr lang="en-US" sz="1300" b="1" dirty="0">
                <a:solidFill>
                  <a:srgbClr val="FFFFFF"/>
                </a:solidFill>
                <a:latin typeface="Georgia" pitchFamily="34" charset="0"/>
                <a:ea typeface="Georgia" pitchFamily="34" charset="-122"/>
                <a:cs typeface="Georgia" pitchFamily="34" charset="-120"/>
              </a:rPr>
              <a:t>🇸🇴  Somali Breed</a:t>
            </a:r>
            <a:endParaRPr lang="en-US" sz="1300" dirty="0"/>
          </a:p>
        </p:txBody>
      </p:sp>
      <p:sp>
        <p:nvSpPr>
          <p:cNvPr id="9" name="Shape 7"/>
          <p:cNvSpPr/>
          <p:nvPr/>
        </p:nvSpPr>
        <p:spPr>
          <a:xfrm>
            <a:off x="320040" y="1755648"/>
            <a:ext cx="2743200" cy="411480"/>
          </a:xfrm>
          <a:prstGeom prst="rect">
            <a:avLst/>
          </a:prstGeom>
          <a:solidFill>
            <a:srgbClr val="FDF6EC"/>
          </a:solidFill>
          <a:ln w="12700">
            <a:solidFill>
              <a:srgbClr val="E0D0C0"/>
            </a:solidFill>
            <a:prstDash val="solid"/>
          </a:ln>
        </p:spPr>
      </p:sp>
      <p:sp>
        <p:nvSpPr>
          <p:cNvPr id="10" name="Text 8"/>
          <p:cNvSpPr/>
          <p:nvPr/>
        </p:nvSpPr>
        <p:spPr>
          <a:xfrm>
            <a:off x="384048" y="1773936"/>
            <a:ext cx="1005840" cy="365760"/>
          </a:xfrm>
          <a:prstGeom prst="rect">
            <a:avLst/>
          </a:prstGeom>
          <a:noFill/>
          <a:ln/>
        </p:spPr>
        <p:txBody>
          <a:bodyPr wrap="square" lIns="0" tIns="0" rIns="0" bIns="0" rtlCol="0" anchor="ctr"/>
          <a:lstStyle/>
          <a:p>
            <a:pPr indent="0" marL="0">
              <a:buNone/>
            </a:pPr>
            <a:r>
              <a:rPr lang="en-US" sz="1050" b="1" dirty="0">
                <a:solidFill>
                  <a:srgbClr val="8B5E3C"/>
                </a:solidFill>
                <a:latin typeface="Calibri" pitchFamily="34" charset="0"/>
                <a:ea typeface="Calibri" pitchFamily="34" charset="-122"/>
                <a:cs typeface="Calibri" pitchFamily="34" charset="-120"/>
              </a:rPr>
              <a:t>Body size</a:t>
            </a:r>
            <a:endParaRPr lang="en-US" sz="1050" dirty="0"/>
          </a:p>
        </p:txBody>
      </p:sp>
      <p:sp>
        <p:nvSpPr>
          <p:cNvPr id="11" name="Text 9"/>
          <p:cNvSpPr/>
          <p:nvPr/>
        </p:nvSpPr>
        <p:spPr>
          <a:xfrm>
            <a:off x="1389888" y="1773936"/>
            <a:ext cx="1645920" cy="36576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Largest: 450–850 kg</a:t>
            </a:r>
            <a:endParaRPr lang="en-US" sz="1050" dirty="0"/>
          </a:p>
        </p:txBody>
      </p:sp>
      <p:sp>
        <p:nvSpPr>
          <p:cNvPr id="12" name="Shape 10"/>
          <p:cNvSpPr/>
          <p:nvPr/>
        </p:nvSpPr>
        <p:spPr>
          <a:xfrm>
            <a:off x="320040" y="2185416"/>
            <a:ext cx="2743200" cy="411480"/>
          </a:xfrm>
          <a:prstGeom prst="rect">
            <a:avLst/>
          </a:prstGeom>
          <a:solidFill>
            <a:srgbClr val="F5E6D0"/>
          </a:solidFill>
          <a:ln w="12700">
            <a:solidFill>
              <a:srgbClr val="E0D0C0"/>
            </a:solidFill>
            <a:prstDash val="solid"/>
          </a:ln>
        </p:spPr>
      </p:sp>
      <p:sp>
        <p:nvSpPr>
          <p:cNvPr id="13" name="Text 11"/>
          <p:cNvSpPr/>
          <p:nvPr/>
        </p:nvSpPr>
        <p:spPr>
          <a:xfrm>
            <a:off x="384048" y="2203704"/>
            <a:ext cx="1005840" cy="365760"/>
          </a:xfrm>
          <a:prstGeom prst="rect">
            <a:avLst/>
          </a:prstGeom>
          <a:noFill/>
          <a:ln/>
        </p:spPr>
        <p:txBody>
          <a:bodyPr wrap="square" lIns="0" tIns="0" rIns="0" bIns="0" rtlCol="0" anchor="ctr"/>
          <a:lstStyle/>
          <a:p>
            <a:pPr indent="0" marL="0">
              <a:buNone/>
            </a:pPr>
            <a:r>
              <a:rPr lang="en-US" sz="1050" b="1" dirty="0">
                <a:solidFill>
                  <a:srgbClr val="8B5E3C"/>
                </a:solidFill>
                <a:latin typeface="Calibri" pitchFamily="34" charset="0"/>
                <a:ea typeface="Calibri" pitchFamily="34" charset="-122"/>
                <a:cs typeface="Calibri" pitchFamily="34" charset="-120"/>
              </a:rPr>
              <a:t>Daily milk</a:t>
            </a:r>
            <a:endParaRPr lang="en-US" sz="1050" dirty="0"/>
          </a:p>
        </p:txBody>
      </p:sp>
      <p:sp>
        <p:nvSpPr>
          <p:cNvPr id="14" name="Text 12"/>
          <p:cNvSpPr/>
          <p:nvPr/>
        </p:nvSpPr>
        <p:spPr>
          <a:xfrm>
            <a:off x="1389888" y="2203704"/>
            <a:ext cx="1645920" cy="36576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3–5 litres</a:t>
            </a:r>
            <a:endParaRPr lang="en-US" sz="1050" dirty="0"/>
          </a:p>
        </p:txBody>
      </p:sp>
      <p:sp>
        <p:nvSpPr>
          <p:cNvPr id="15" name="Shape 13"/>
          <p:cNvSpPr/>
          <p:nvPr/>
        </p:nvSpPr>
        <p:spPr>
          <a:xfrm>
            <a:off x="320040" y="2615184"/>
            <a:ext cx="2743200" cy="411480"/>
          </a:xfrm>
          <a:prstGeom prst="rect">
            <a:avLst/>
          </a:prstGeom>
          <a:solidFill>
            <a:srgbClr val="FDF6EC"/>
          </a:solidFill>
          <a:ln w="12700">
            <a:solidFill>
              <a:srgbClr val="E0D0C0"/>
            </a:solidFill>
            <a:prstDash val="solid"/>
          </a:ln>
        </p:spPr>
      </p:sp>
      <p:sp>
        <p:nvSpPr>
          <p:cNvPr id="16" name="Text 14"/>
          <p:cNvSpPr/>
          <p:nvPr/>
        </p:nvSpPr>
        <p:spPr>
          <a:xfrm>
            <a:off x="384048" y="2633472"/>
            <a:ext cx="1005840" cy="365760"/>
          </a:xfrm>
          <a:prstGeom prst="rect">
            <a:avLst/>
          </a:prstGeom>
          <a:noFill/>
          <a:ln/>
        </p:spPr>
        <p:txBody>
          <a:bodyPr wrap="square" lIns="0" tIns="0" rIns="0" bIns="0" rtlCol="0" anchor="ctr"/>
          <a:lstStyle/>
          <a:p>
            <a:pPr indent="0" marL="0">
              <a:buNone/>
            </a:pPr>
            <a:r>
              <a:rPr lang="en-US" sz="1050" b="1" dirty="0">
                <a:solidFill>
                  <a:srgbClr val="8B5E3C"/>
                </a:solidFill>
                <a:latin typeface="Calibri" pitchFamily="34" charset="0"/>
                <a:ea typeface="Calibri" pitchFamily="34" charset="-122"/>
                <a:cs typeface="Calibri" pitchFamily="34" charset="-120"/>
              </a:rPr>
              <a:t>Coat</a:t>
            </a:r>
            <a:endParaRPr lang="en-US" sz="1050" dirty="0"/>
          </a:p>
        </p:txBody>
      </p:sp>
      <p:sp>
        <p:nvSpPr>
          <p:cNvPr id="17" name="Text 15"/>
          <p:cNvSpPr/>
          <p:nvPr/>
        </p:nvSpPr>
        <p:spPr>
          <a:xfrm>
            <a:off x="1389888" y="2633472"/>
            <a:ext cx="1645920" cy="36576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Creamish/white</a:t>
            </a:r>
            <a:endParaRPr lang="en-US" sz="1050" dirty="0"/>
          </a:p>
        </p:txBody>
      </p:sp>
      <p:sp>
        <p:nvSpPr>
          <p:cNvPr id="18" name="Text 16"/>
          <p:cNvSpPr/>
          <p:nvPr/>
        </p:nvSpPr>
        <p:spPr>
          <a:xfrm>
            <a:off x="384048" y="3063240"/>
            <a:ext cx="2606040" cy="274320"/>
          </a:xfrm>
          <a:prstGeom prst="rect">
            <a:avLst/>
          </a:prstGeom>
          <a:noFill/>
          <a:ln/>
        </p:spPr>
        <p:txBody>
          <a:bodyPr wrap="square" lIns="0" tIns="0" rIns="0" bIns="0" rtlCol="0" anchor="ctr"/>
          <a:lstStyle/>
          <a:p>
            <a:pPr indent="0" marL="0">
              <a:buNone/>
            </a:pPr>
            <a:r>
              <a:rPr lang="en-US" sz="1050" b="1" dirty="0">
                <a:solidFill>
                  <a:srgbClr val="B85C38"/>
                </a:solidFill>
                <a:latin typeface="Calibri" pitchFamily="34" charset="0"/>
                <a:ea typeface="Calibri" pitchFamily="34" charset="-122"/>
                <a:cs typeface="Calibri" pitchFamily="34" charset="-120"/>
              </a:rPr>
              <a:t>Key Traits:</a:t>
            </a:r>
            <a:endParaRPr lang="en-US" sz="1050" dirty="0"/>
          </a:p>
        </p:txBody>
      </p:sp>
      <p:sp>
        <p:nvSpPr>
          <p:cNvPr id="19" name="Text 17"/>
          <p:cNvSpPr/>
          <p:nvPr/>
        </p:nvSpPr>
        <p:spPr>
          <a:xfrm>
            <a:off x="384048" y="3337560"/>
            <a:ext cx="2606040" cy="301752"/>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 Best milk producers in Kenya</a:t>
            </a:r>
            <a:endParaRPr lang="en-US" sz="1000" dirty="0"/>
          </a:p>
        </p:txBody>
      </p:sp>
      <p:sp>
        <p:nvSpPr>
          <p:cNvPr id="20" name="Text 18"/>
          <p:cNvSpPr/>
          <p:nvPr/>
        </p:nvSpPr>
        <p:spPr>
          <a:xfrm>
            <a:off x="384048" y="3666744"/>
            <a:ext cx="2606040" cy="301752"/>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 Heavy feeder — needs good pasture</a:t>
            </a:r>
            <a:endParaRPr lang="en-US" sz="1000" dirty="0"/>
          </a:p>
        </p:txBody>
      </p:sp>
      <p:sp>
        <p:nvSpPr>
          <p:cNvPr id="21" name="Text 19"/>
          <p:cNvSpPr/>
          <p:nvPr/>
        </p:nvSpPr>
        <p:spPr>
          <a:xfrm>
            <a:off x="384048" y="3995928"/>
            <a:ext cx="2606040" cy="301752"/>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 NOT suited for hilly terrain</a:t>
            </a:r>
            <a:endParaRPr lang="en-US" sz="1000" dirty="0"/>
          </a:p>
        </p:txBody>
      </p:sp>
      <p:sp>
        <p:nvSpPr>
          <p:cNvPr id="22" name="Text 20"/>
          <p:cNvSpPr/>
          <p:nvPr/>
        </p:nvSpPr>
        <p:spPr>
          <a:xfrm>
            <a:off x="384048" y="4325112"/>
            <a:ext cx="2606040" cy="301752"/>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 Ideal for flat lowland grazing</a:t>
            </a:r>
            <a:endParaRPr lang="en-US" sz="1000" dirty="0"/>
          </a:p>
        </p:txBody>
      </p:sp>
      <p:sp>
        <p:nvSpPr>
          <p:cNvPr id="23" name="Shape 21"/>
          <p:cNvSpPr/>
          <p:nvPr/>
        </p:nvSpPr>
        <p:spPr>
          <a:xfrm>
            <a:off x="3218688" y="1261872"/>
            <a:ext cx="2834640" cy="3657600"/>
          </a:xfrm>
          <a:prstGeom prst="rect">
            <a:avLst/>
          </a:prstGeom>
          <a:solidFill>
            <a:srgbClr val="FFFFFF"/>
          </a:solidFill>
          <a:ln w="12700">
            <a:solidFill>
              <a:srgbClr val="1A5F7A"/>
            </a:solidFill>
            <a:prstDash val="solid"/>
          </a:ln>
          <a:effectLst>
            <a:outerShdw sx="100000" sy="100000" kx="0" ky="0" algn="bl" rotWithShape="0" blurRad="76200" dist="25400" dir="8100000">
              <a:srgbClr val="000000">
                <a:alpha val="12000"/>
              </a:srgbClr>
            </a:outerShdw>
          </a:effectLst>
        </p:spPr>
      </p:sp>
      <p:sp>
        <p:nvSpPr>
          <p:cNvPr id="24" name="Shape 22"/>
          <p:cNvSpPr/>
          <p:nvPr/>
        </p:nvSpPr>
        <p:spPr>
          <a:xfrm>
            <a:off x="3218688" y="1261872"/>
            <a:ext cx="2834640" cy="438912"/>
          </a:xfrm>
          <a:prstGeom prst="rect">
            <a:avLst/>
          </a:prstGeom>
          <a:solidFill>
            <a:srgbClr val="1A5F7A"/>
          </a:solidFill>
          <a:ln w="12700">
            <a:solidFill>
              <a:srgbClr val="1A5F7A"/>
            </a:solidFill>
            <a:prstDash val="solid"/>
          </a:ln>
        </p:spPr>
      </p:sp>
      <p:sp>
        <p:nvSpPr>
          <p:cNvPr id="25" name="Text 23"/>
          <p:cNvSpPr/>
          <p:nvPr/>
        </p:nvSpPr>
        <p:spPr>
          <a:xfrm>
            <a:off x="3310128" y="1280160"/>
            <a:ext cx="2651760" cy="384048"/>
          </a:xfrm>
          <a:prstGeom prst="rect">
            <a:avLst/>
          </a:prstGeom>
          <a:noFill/>
          <a:ln/>
        </p:spPr>
        <p:txBody>
          <a:bodyPr wrap="square" lIns="0" tIns="0" rIns="0" bIns="0" rtlCol="0" anchor="ctr"/>
          <a:lstStyle/>
          <a:p>
            <a:pPr indent="0" marL="0">
              <a:buNone/>
            </a:pPr>
            <a:r>
              <a:rPr lang="en-US" sz="1300" b="1" dirty="0">
                <a:solidFill>
                  <a:srgbClr val="FFFFFF"/>
                </a:solidFill>
                <a:latin typeface="Georgia" pitchFamily="34" charset="0"/>
                <a:ea typeface="Georgia" pitchFamily="34" charset="-122"/>
                <a:cs typeface="Georgia" pitchFamily="34" charset="-120"/>
              </a:rPr>
              <a:t>🏕️  Rendille / Gabbra</a:t>
            </a:r>
            <a:endParaRPr lang="en-US" sz="1300" dirty="0"/>
          </a:p>
        </p:txBody>
      </p:sp>
      <p:sp>
        <p:nvSpPr>
          <p:cNvPr id="26" name="Shape 24"/>
          <p:cNvSpPr/>
          <p:nvPr/>
        </p:nvSpPr>
        <p:spPr>
          <a:xfrm>
            <a:off x="3264408" y="1755648"/>
            <a:ext cx="2743200" cy="411480"/>
          </a:xfrm>
          <a:prstGeom prst="rect">
            <a:avLst/>
          </a:prstGeom>
          <a:solidFill>
            <a:srgbClr val="FDF6EC"/>
          </a:solidFill>
          <a:ln w="12700">
            <a:solidFill>
              <a:srgbClr val="E0D0C0"/>
            </a:solidFill>
            <a:prstDash val="solid"/>
          </a:ln>
        </p:spPr>
      </p:sp>
      <p:sp>
        <p:nvSpPr>
          <p:cNvPr id="27" name="Text 25"/>
          <p:cNvSpPr/>
          <p:nvPr/>
        </p:nvSpPr>
        <p:spPr>
          <a:xfrm>
            <a:off x="3328416" y="1773936"/>
            <a:ext cx="1005840" cy="365760"/>
          </a:xfrm>
          <a:prstGeom prst="rect">
            <a:avLst/>
          </a:prstGeom>
          <a:noFill/>
          <a:ln/>
        </p:spPr>
        <p:txBody>
          <a:bodyPr wrap="square" lIns="0" tIns="0" rIns="0" bIns="0" rtlCol="0" anchor="ctr"/>
          <a:lstStyle/>
          <a:p>
            <a:pPr indent="0" marL="0">
              <a:buNone/>
            </a:pPr>
            <a:r>
              <a:rPr lang="en-US" sz="1050" b="1" dirty="0">
                <a:solidFill>
                  <a:srgbClr val="8B5E3C"/>
                </a:solidFill>
                <a:latin typeface="Calibri" pitchFamily="34" charset="0"/>
                <a:ea typeface="Calibri" pitchFamily="34" charset="-122"/>
                <a:cs typeface="Calibri" pitchFamily="34" charset="-120"/>
              </a:rPr>
              <a:t>Body size</a:t>
            </a:r>
            <a:endParaRPr lang="en-US" sz="1050" dirty="0"/>
          </a:p>
        </p:txBody>
      </p:sp>
      <p:sp>
        <p:nvSpPr>
          <p:cNvPr id="28" name="Text 26"/>
          <p:cNvSpPr/>
          <p:nvPr/>
        </p:nvSpPr>
        <p:spPr>
          <a:xfrm>
            <a:off x="4334256" y="1773936"/>
            <a:ext cx="1645920" cy="36576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Medium: 300–550 kg</a:t>
            </a:r>
            <a:endParaRPr lang="en-US" sz="1050" dirty="0"/>
          </a:p>
        </p:txBody>
      </p:sp>
      <p:sp>
        <p:nvSpPr>
          <p:cNvPr id="29" name="Shape 27"/>
          <p:cNvSpPr/>
          <p:nvPr/>
        </p:nvSpPr>
        <p:spPr>
          <a:xfrm>
            <a:off x="3264408" y="2185416"/>
            <a:ext cx="2743200" cy="411480"/>
          </a:xfrm>
          <a:prstGeom prst="rect">
            <a:avLst/>
          </a:prstGeom>
          <a:solidFill>
            <a:srgbClr val="F5E6D0"/>
          </a:solidFill>
          <a:ln w="12700">
            <a:solidFill>
              <a:srgbClr val="E0D0C0"/>
            </a:solidFill>
            <a:prstDash val="solid"/>
          </a:ln>
        </p:spPr>
      </p:sp>
      <p:sp>
        <p:nvSpPr>
          <p:cNvPr id="30" name="Text 28"/>
          <p:cNvSpPr/>
          <p:nvPr/>
        </p:nvSpPr>
        <p:spPr>
          <a:xfrm>
            <a:off x="3328416" y="2203704"/>
            <a:ext cx="1005840" cy="365760"/>
          </a:xfrm>
          <a:prstGeom prst="rect">
            <a:avLst/>
          </a:prstGeom>
          <a:noFill/>
          <a:ln/>
        </p:spPr>
        <p:txBody>
          <a:bodyPr wrap="square" lIns="0" tIns="0" rIns="0" bIns="0" rtlCol="0" anchor="ctr"/>
          <a:lstStyle/>
          <a:p>
            <a:pPr indent="0" marL="0">
              <a:buNone/>
            </a:pPr>
            <a:r>
              <a:rPr lang="en-US" sz="1050" b="1" dirty="0">
                <a:solidFill>
                  <a:srgbClr val="8B5E3C"/>
                </a:solidFill>
                <a:latin typeface="Calibri" pitchFamily="34" charset="0"/>
                <a:ea typeface="Calibri" pitchFamily="34" charset="-122"/>
                <a:cs typeface="Calibri" pitchFamily="34" charset="-120"/>
              </a:rPr>
              <a:t>Daily milk</a:t>
            </a:r>
            <a:endParaRPr lang="en-US" sz="1050" dirty="0"/>
          </a:p>
        </p:txBody>
      </p:sp>
      <p:sp>
        <p:nvSpPr>
          <p:cNvPr id="31" name="Text 29"/>
          <p:cNvSpPr/>
          <p:nvPr/>
        </p:nvSpPr>
        <p:spPr>
          <a:xfrm>
            <a:off x="4334256" y="2203704"/>
            <a:ext cx="1645920" cy="36576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1–3 litres</a:t>
            </a:r>
            <a:endParaRPr lang="en-US" sz="1050" dirty="0"/>
          </a:p>
        </p:txBody>
      </p:sp>
      <p:sp>
        <p:nvSpPr>
          <p:cNvPr id="32" name="Shape 30"/>
          <p:cNvSpPr/>
          <p:nvPr/>
        </p:nvSpPr>
        <p:spPr>
          <a:xfrm>
            <a:off x="3264408" y="2615184"/>
            <a:ext cx="2743200" cy="411480"/>
          </a:xfrm>
          <a:prstGeom prst="rect">
            <a:avLst/>
          </a:prstGeom>
          <a:solidFill>
            <a:srgbClr val="FDF6EC"/>
          </a:solidFill>
          <a:ln w="12700">
            <a:solidFill>
              <a:srgbClr val="E0D0C0"/>
            </a:solidFill>
            <a:prstDash val="solid"/>
          </a:ln>
        </p:spPr>
      </p:sp>
      <p:sp>
        <p:nvSpPr>
          <p:cNvPr id="33" name="Text 31"/>
          <p:cNvSpPr/>
          <p:nvPr/>
        </p:nvSpPr>
        <p:spPr>
          <a:xfrm>
            <a:off x="3328416" y="2633472"/>
            <a:ext cx="1005840" cy="365760"/>
          </a:xfrm>
          <a:prstGeom prst="rect">
            <a:avLst/>
          </a:prstGeom>
          <a:noFill/>
          <a:ln/>
        </p:spPr>
        <p:txBody>
          <a:bodyPr wrap="square" lIns="0" tIns="0" rIns="0" bIns="0" rtlCol="0" anchor="ctr"/>
          <a:lstStyle/>
          <a:p>
            <a:pPr indent="0" marL="0">
              <a:buNone/>
            </a:pPr>
            <a:r>
              <a:rPr lang="en-US" sz="1050" b="1" dirty="0">
                <a:solidFill>
                  <a:srgbClr val="8B5E3C"/>
                </a:solidFill>
                <a:latin typeface="Calibri" pitchFamily="34" charset="0"/>
                <a:ea typeface="Calibri" pitchFamily="34" charset="-122"/>
                <a:cs typeface="Calibri" pitchFamily="34" charset="-120"/>
              </a:rPr>
              <a:t>Coat</a:t>
            </a:r>
            <a:endParaRPr lang="en-US" sz="1050" dirty="0"/>
          </a:p>
        </p:txBody>
      </p:sp>
      <p:sp>
        <p:nvSpPr>
          <p:cNvPr id="34" name="Text 32"/>
          <p:cNvSpPr/>
          <p:nvPr/>
        </p:nvSpPr>
        <p:spPr>
          <a:xfrm>
            <a:off x="4334256" y="2633472"/>
            <a:ext cx="1645920" cy="36576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Cream or brown</a:t>
            </a:r>
            <a:endParaRPr lang="en-US" sz="1050" dirty="0"/>
          </a:p>
        </p:txBody>
      </p:sp>
      <p:sp>
        <p:nvSpPr>
          <p:cNvPr id="35" name="Text 33"/>
          <p:cNvSpPr/>
          <p:nvPr/>
        </p:nvSpPr>
        <p:spPr>
          <a:xfrm>
            <a:off x="3328416" y="3063240"/>
            <a:ext cx="2606040" cy="274320"/>
          </a:xfrm>
          <a:prstGeom prst="rect">
            <a:avLst/>
          </a:prstGeom>
          <a:noFill/>
          <a:ln/>
        </p:spPr>
        <p:txBody>
          <a:bodyPr wrap="square" lIns="0" tIns="0" rIns="0" bIns="0" rtlCol="0" anchor="ctr"/>
          <a:lstStyle/>
          <a:p>
            <a:pPr indent="0" marL="0">
              <a:buNone/>
            </a:pPr>
            <a:r>
              <a:rPr lang="en-US" sz="1050" b="1" dirty="0">
                <a:solidFill>
                  <a:srgbClr val="1A5F7A"/>
                </a:solidFill>
                <a:latin typeface="Calibri" pitchFamily="34" charset="0"/>
                <a:ea typeface="Calibri" pitchFamily="34" charset="-122"/>
                <a:cs typeface="Calibri" pitchFamily="34" charset="-120"/>
              </a:rPr>
              <a:t>Key Traits:</a:t>
            </a:r>
            <a:endParaRPr lang="en-US" sz="1050" dirty="0"/>
          </a:p>
        </p:txBody>
      </p:sp>
      <p:sp>
        <p:nvSpPr>
          <p:cNvPr id="36" name="Text 34"/>
          <p:cNvSpPr/>
          <p:nvPr/>
        </p:nvSpPr>
        <p:spPr>
          <a:xfrm>
            <a:off x="3328416" y="3337560"/>
            <a:ext cx="2606040" cy="301752"/>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 Does well in poor pasture conditions</a:t>
            </a:r>
            <a:endParaRPr lang="en-US" sz="1000" dirty="0"/>
          </a:p>
        </p:txBody>
      </p:sp>
      <p:sp>
        <p:nvSpPr>
          <p:cNvPr id="37" name="Text 35"/>
          <p:cNvSpPr/>
          <p:nvPr/>
        </p:nvSpPr>
        <p:spPr>
          <a:xfrm>
            <a:off x="3328416" y="3666744"/>
            <a:ext cx="2606040" cy="301752"/>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 Suited for rough, hilly terrain</a:t>
            </a:r>
            <a:endParaRPr lang="en-US" sz="1000" dirty="0"/>
          </a:p>
        </p:txBody>
      </p:sp>
      <p:sp>
        <p:nvSpPr>
          <p:cNvPr id="38" name="Text 36"/>
          <p:cNvSpPr/>
          <p:nvPr/>
        </p:nvSpPr>
        <p:spPr>
          <a:xfrm>
            <a:off x="3328416" y="3995928"/>
            <a:ext cx="2606040" cy="301752"/>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 Hardy under tough conditions</a:t>
            </a:r>
            <a:endParaRPr lang="en-US" sz="1000" dirty="0"/>
          </a:p>
        </p:txBody>
      </p:sp>
      <p:sp>
        <p:nvSpPr>
          <p:cNvPr id="39" name="Text 37"/>
          <p:cNvSpPr/>
          <p:nvPr/>
        </p:nvSpPr>
        <p:spPr>
          <a:xfrm>
            <a:off x="3328416" y="4325112"/>
            <a:ext cx="2606040" cy="301752"/>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 Lower milk yield than Somali</a:t>
            </a:r>
            <a:endParaRPr lang="en-US" sz="1000" dirty="0"/>
          </a:p>
        </p:txBody>
      </p:sp>
      <p:sp>
        <p:nvSpPr>
          <p:cNvPr id="40" name="Shape 38"/>
          <p:cNvSpPr/>
          <p:nvPr/>
        </p:nvSpPr>
        <p:spPr>
          <a:xfrm>
            <a:off x="6163056" y="1261872"/>
            <a:ext cx="2834640" cy="3657600"/>
          </a:xfrm>
          <a:prstGeom prst="rect">
            <a:avLst/>
          </a:prstGeom>
          <a:solidFill>
            <a:srgbClr val="FFFFFF"/>
          </a:solidFill>
          <a:ln w="12700">
            <a:solidFill>
              <a:srgbClr val="D4860A"/>
            </a:solidFill>
            <a:prstDash val="solid"/>
          </a:ln>
          <a:effectLst>
            <a:outerShdw sx="100000" sy="100000" kx="0" ky="0" algn="bl" rotWithShape="0" blurRad="76200" dist="25400" dir="8100000">
              <a:srgbClr val="000000">
                <a:alpha val="12000"/>
              </a:srgbClr>
            </a:outerShdw>
          </a:effectLst>
        </p:spPr>
      </p:sp>
      <p:sp>
        <p:nvSpPr>
          <p:cNvPr id="41" name="Shape 39"/>
          <p:cNvSpPr/>
          <p:nvPr/>
        </p:nvSpPr>
        <p:spPr>
          <a:xfrm>
            <a:off x="6163056" y="1261872"/>
            <a:ext cx="2834640" cy="438912"/>
          </a:xfrm>
          <a:prstGeom prst="rect">
            <a:avLst/>
          </a:prstGeom>
          <a:solidFill>
            <a:srgbClr val="D4860A"/>
          </a:solidFill>
          <a:ln w="12700">
            <a:solidFill>
              <a:srgbClr val="D4860A"/>
            </a:solidFill>
            <a:prstDash val="solid"/>
          </a:ln>
        </p:spPr>
      </p:sp>
      <p:sp>
        <p:nvSpPr>
          <p:cNvPr id="42" name="Text 40"/>
          <p:cNvSpPr/>
          <p:nvPr/>
        </p:nvSpPr>
        <p:spPr>
          <a:xfrm>
            <a:off x="6254496" y="1280160"/>
            <a:ext cx="2651760" cy="384048"/>
          </a:xfrm>
          <a:prstGeom prst="rect">
            <a:avLst/>
          </a:prstGeom>
          <a:noFill/>
          <a:ln/>
        </p:spPr>
        <p:txBody>
          <a:bodyPr wrap="square" lIns="0" tIns="0" rIns="0" bIns="0" rtlCol="0" anchor="ctr"/>
          <a:lstStyle/>
          <a:p>
            <a:pPr indent="0" marL="0">
              <a:buNone/>
            </a:pPr>
            <a:r>
              <a:rPr lang="en-US" sz="1300" b="1" dirty="0">
                <a:solidFill>
                  <a:srgbClr val="FFFFFF"/>
                </a:solidFill>
                <a:latin typeface="Georgia" pitchFamily="34" charset="0"/>
                <a:ea typeface="Georgia" pitchFamily="34" charset="-122"/>
                <a:cs typeface="Georgia" pitchFamily="34" charset="-120"/>
              </a:rPr>
              <a:t>🌵  Turkana Breed</a:t>
            </a:r>
            <a:endParaRPr lang="en-US" sz="1300" dirty="0"/>
          </a:p>
        </p:txBody>
      </p:sp>
      <p:sp>
        <p:nvSpPr>
          <p:cNvPr id="43" name="Shape 41"/>
          <p:cNvSpPr/>
          <p:nvPr/>
        </p:nvSpPr>
        <p:spPr>
          <a:xfrm>
            <a:off x="6208776" y="1755648"/>
            <a:ext cx="2743200" cy="411480"/>
          </a:xfrm>
          <a:prstGeom prst="rect">
            <a:avLst/>
          </a:prstGeom>
          <a:solidFill>
            <a:srgbClr val="FDF6EC"/>
          </a:solidFill>
          <a:ln w="12700">
            <a:solidFill>
              <a:srgbClr val="E0D0C0"/>
            </a:solidFill>
            <a:prstDash val="solid"/>
          </a:ln>
        </p:spPr>
      </p:sp>
      <p:sp>
        <p:nvSpPr>
          <p:cNvPr id="44" name="Text 42"/>
          <p:cNvSpPr/>
          <p:nvPr/>
        </p:nvSpPr>
        <p:spPr>
          <a:xfrm>
            <a:off x="6272784" y="1773936"/>
            <a:ext cx="1005840" cy="365760"/>
          </a:xfrm>
          <a:prstGeom prst="rect">
            <a:avLst/>
          </a:prstGeom>
          <a:noFill/>
          <a:ln/>
        </p:spPr>
        <p:txBody>
          <a:bodyPr wrap="square" lIns="0" tIns="0" rIns="0" bIns="0" rtlCol="0" anchor="ctr"/>
          <a:lstStyle/>
          <a:p>
            <a:pPr indent="0" marL="0">
              <a:buNone/>
            </a:pPr>
            <a:r>
              <a:rPr lang="en-US" sz="1050" b="1" dirty="0">
                <a:solidFill>
                  <a:srgbClr val="8B5E3C"/>
                </a:solidFill>
                <a:latin typeface="Calibri" pitchFamily="34" charset="0"/>
                <a:ea typeface="Calibri" pitchFamily="34" charset="-122"/>
                <a:cs typeface="Calibri" pitchFamily="34" charset="-120"/>
              </a:rPr>
              <a:t>Body size</a:t>
            </a:r>
            <a:endParaRPr lang="en-US" sz="1050" dirty="0"/>
          </a:p>
        </p:txBody>
      </p:sp>
      <p:sp>
        <p:nvSpPr>
          <p:cNvPr id="45" name="Text 43"/>
          <p:cNvSpPr/>
          <p:nvPr/>
        </p:nvSpPr>
        <p:spPr>
          <a:xfrm>
            <a:off x="7278624" y="1773936"/>
            <a:ext cx="1645920" cy="36576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Small: 250–500 kg</a:t>
            </a:r>
            <a:endParaRPr lang="en-US" sz="1050" dirty="0"/>
          </a:p>
        </p:txBody>
      </p:sp>
      <p:sp>
        <p:nvSpPr>
          <p:cNvPr id="46" name="Shape 44"/>
          <p:cNvSpPr/>
          <p:nvPr/>
        </p:nvSpPr>
        <p:spPr>
          <a:xfrm>
            <a:off x="6208776" y="2185416"/>
            <a:ext cx="2743200" cy="411480"/>
          </a:xfrm>
          <a:prstGeom prst="rect">
            <a:avLst/>
          </a:prstGeom>
          <a:solidFill>
            <a:srgbClr val="F5E6D0"/>
          </a:solidFill>
          <a:ln w="12700">
            <a:solidFill>
              <a:srgbClr val="E0D0C0"/>
            </a:solidFill>
            <a:prstDash val="solid"/>
          </a:ln>
        </p:spPr>
      </p:sp>
      <p:sp>
        <p:nvSpPr>
          <p:cNvPr id="47" name="Text 45"/>
          <p:cNvSpPr/>
          <p:nvPr/>
        </p:nvSpPr>
        <p:spPr>
          <a:xfrm>
            <a:off x="6272784" y="2203704"/>
            <a:ext cx="1005840" cy="365760"/>
          </a:xfrm>
          <a:prstGeom prst="rect">
            <a:avLst/>
          </a:prstGeom>
          <a:noFill/>
          <a:ln/>
        </p:spPr>
        <p:txBody>
          <a:bodyPr wrap="square" lIns="0" tIns="0" rIns="0" bIns="0" rtlCol="0" anchor="ctr"/>
          <a:lstStyle/>
          <a:p>
            <a:pPr indent="0" marL="0">
              <a:buNone/>
            </a:pPr>
            <a:r>
              <a:rPr lang="en-US" sz="1050" b="1" dirty="0">
                <a:solidFill>
                  <a:srgbClr val="8B5E3C"/>
                </a:solidFill>
                <a:latin typeface="Calibri" pitchFamily="34" charset="0"/>
                <a:ea typeface="Calibri" pitchFamily="34" charset="-122"/>
                <a:cs typeface="Calibri" pitchFamily="34" charset="-120"/>
              </a:rPr>
              <a:t>Daily milk</a:t>
            </a:r>
            <a:endParaRPr lang="en-US" sz="1050" dirty="0"/>
          </a:p>
        </p:txBody>
      </p:sp>
      <p:sp>
        <p:nvSpPr>
          <p:cNvPr id="48" name="Text 46"/>
          <p:cNvSpPr/>
          <p:nvPr/>
        </p:nvSpPr>
        <p:spPr>
          <a:xfrm>
            <a:off x="7278624" y="2203704"/>
            <a:ext cx="1645920" cy="36576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1–2.5 litres</a:t>
            </a:r>
            <a:endParaRPr lang="en-US" sz="1050" dirty="0"/>
          </a:p>
        </p:txBody>
      </p:sp>
      <p:sp>
        <p:nvSpPr>
          <p:cNvPr id="49" name="Shape 47"/>
          <p:cNvSpPr/>
          <p:nvPr/>
        </p:nvSpPr>
        <p:spPr>
          <a:xfrm>
            <a:off x="6208776" y="2615184"/>
            <a:ext cx="2743200" cy="411480"/>
          </a:xfrm>
          <a:prstGeom prst="rect">
            <a:avLst/>
          </a:prstGeom>
          <a:solidFill>
            <a:srgbClr val="FDF6EC"/>
          </a:solidFill>
          <a:ln w="12700">
            <a:solidFill>
              <a:srgbClr val="E0D0C0"/>
            </a:solidFill>
            <a:prstDash val="solid"/>
          </a:ln>
        </p:spPr>
      </p:sp>
      <p:sp>
        <p:nvSpPr>
          <p:cNvPr id="50" name="Text 48"/>
          <p:cNvSpPr/>
          <p:nvPr/>
        </p:nvSpPr>
        <p:spPr>
          <a:xfrm>
            <a:off x="6272784" y="2633472"/>
            <a:ext cx="1005840" cy="365760"/>
          </a:xfrm>
          <a:prstGeom prst="rect">
            <a:avLst/>
          </a:prstGeom>
          <a:noFill/>
          <a:ln/>
        </p:spPr>
        <p:txBody>
          <a:bodyPr wrap="square" lIns="0" tIns="0" rIns="0" bIns="0" rtlCol="0" anchor="ctr"/>
          <a:lstStyle/>
          <a:p>
            <a:pPr indent="0" marL="0">
              <a:buNone/>
            </a:pPr>
            <a:r>
              <a:rPr lang="en-US" sz="1050" b="1" dirty="0">
                <a:solidFill>
                  <a:srgbClr val="8B5E3C"/>
                </a:solidFill>
                <a:latin typeface="Calibri" pitchFamily="34" charset="0"/>
                <a:ea typeface="Calibri" pitchFamily="34" charset="-122"/>
                <a:cs typeface="Calibri" pitchFamily="34" charset="-120"/>
              </a:rPr>
              <a:t>Coat</a:t>
            </a:r>
            <a:endParaRPr lang="en-US" sz="1050" dirty="0"/>
          </a:p>
        </p:txBody>
      </p:sp>
      <p:sp>
        <p:nvSpPr>
          <p:cNvPr id="51" name="Text 49"/>
          <p:cNvSpPr/>
          <p:nvPr/>
        </p:nvSpPr>
        <p:spPr>
          <a:xfrm>
            <a:off x="7278624" y="2633472"/>
            <a:ext cx="1645920" cy="36576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Mainly grey</a:t>
            </a:r>
            <a:endParaRPr lang="en-US" sz="1050" dirty="0"/>
          </a:p>
        </p:txBody>
      </p:sp>
      <p:sp>
        <p:nvSpPr>
          <p:cNvPr id="52" name="Text 50"/>
          <p:cNvSpPr/>
          <p:nvPr/>
        </p:nvSpPr>
        <p:spPr>
          <a:xfrm>
            <a:off x="6272784" y="3063240"/>
            <a:ext cx="2606040" cy="274320"/>
          </a:xfrm>
          <a:prstGeom prst="rect">
            <a:avLst/>
          </a:prstGeom>
          <a:noFill/>
          <a:ln/>
        </p:spPr>
        <p:txBody>
          <a:bodyPr wrap="square" lIns="0" tIns="0" rIns="0" bIns="0" rtlCol="0" anchor="ctr"/>
          <a:lstStyle/>
          <a:p>
            <a:pPr indent="0" marL="0">
              <a:buNone/>
            </a:pPr>
            <a:r>
              <a:rPr lang="en-US" sz="1050" b="1" dirty="0">
                <a:solidFill>
                  <a:srgbClr val="D4860A"/>
                </a:solidFill>
                <a:latin typeface="Calibri" pitchFamily="34" charset="0"/>
                <a:ea typeface="Calibri" pitchFamily="34" charset="-122"/>
                <a:cs typeface="Calibri" pitchFamily="34" charset="-120"/>
              </a:rPr>
              <a:t>Key Traits:</a:t>
            </a:r>
            <a:endParaRPr lang="en-US" sz="1050" dirty="0"/>
          </a:p>
        </p:txBody>
      </p:sp>
      <p:sp>
        <p:nvSpPr>
          <p:cNvPr id="53" name="Text 51"/>
          <p:cNvSpPr/>
          <p:nvPr/>
        </p:nvSpPr>
        <p:spPr>
          <a:xfrm>
            <a:off x="6272784" y="3337560"/>
            <a:ext cx="2606040" cy="301752"/>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 Smallest of the three breeds</a:t>
            </a:r>
            <a:endParaRPr lang="en-US" sz="1000" dirty="0"/>
          </a:p>
        </p:txBody>
      </p:sp>
      <p:sp>
        <p:nvSpPr>
          <p:cNvPr id="54" name="Text 52"/>
          <p:cNvSpPr/>
          <p:nvPr/>
        </p:nvSpPr>
        <p:spPr>
          <a:xfrm>
            <a:off x="6272784" y="3666744"/>
            <a:ext cx="2606040" cy="301752"/>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 Lowest milk production</a:t>
            </a:r>
            <a:endParaRPr lang="en-US" sz="1000" dirty="0"/>
          </a:p>
        </p:txBody>
      </p:sp>
      <p:sp>
        <p:nvSpPr>
          <p:cNvPr id="55" name="Text 53"/>
          <p:cNvSpPr/>
          <p:nvPr/>
        </p:nvSpPr>
        <p:spPr>
          <a:xfrm>
            <a:off x="6272784" y="3995928"/>
            <a:ext cx="2606040" cy="301752"/>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 Excellent in rough terrain</a:t>
            </a:r>
            <a:endParaRPr lang="en-US" sz="1000" dirty="0"/>
          </a:p>
        </p:txBody>
      </p:sp>
      <p:sp>
        <p:nvSpPr>
          <p:cNvPr id="56" name="Text 54"/>
          <p:cNvSpPr/>
          <p:nvPr/>
        </p:nvSpPr>
        <p:spPr>
          <a:xfrm>
            <a:off x="6272784" y="4325112"/>
            <a:ext cx="2606040" cy="301752"/>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 Highly resilient under poor forage</a:t>
            </a:r>
            <a:endParaRPr lang="en-US" sz="1000" dirty="0"/>
          </a:p>
        </p:txBody>
      </p:sp>
      <p:sp>
        <p:nvSpPr>
          <p:cNvPr id="57" name="Text 55"/>
          <p:cNvSpPr/>
          <p:nvPr/>
        </p:nvSpPr>
        <p:spPr>
          <a:xfrm>
            <a:off x="274320" y="4873752"/>
            <a:ext cx="8686800" cy="201168"/>
          </a:xfrm>
          <a:prstGeom prst="rect">
            <a:avLst/>
          </a:prstGeom>
          <a:noFill/>
          <a:ln/>
        </p:spPr>
        <p:txBody>
          <a:bodyPr wrap="square" lIns="0" tIns="0" rIns="0" bIns="0" rtlCol="0" anchor="ctr"/>
          <a:lstStyle/>
          <a:p>
            <a:pPr indent="0" marL="0">
              <a:buNone/>
            </a:pPr>
            <a:r>
              <a:rPr lang="en-US" sz="1000" i="1" dirty="0">
                <a:solidFill>
                  <a:srgbClr val="7F8C8D"/>
                </a:solidFill>
                <a:latin typeface="Calibri" pitchFamily="34" charset="0"/>
                <a:ea typeface="Calibri" pitchFamily="34" charset="-122"/>
                <a:cs typeface="Calibri" pitchFamily="34" charset="-120"/>
              </a:rPr>
              <a:t>🇵🇰  Pakistani breed — imported to Laikipia ranches (1990s). Highest yield but expensive to maintain. Very few pure specimens remain.</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DF6EC"/>
        </a:solidFill>
      </p:bgPr>
    </p:bg>
    <p:spTree>
      <p:nvGrpSpPr>
        <p:cNvPr id="1" name=""/>
        <p:cNvGrpSpPr/>
        <p:nvPr/>
      </p:nvGrpSpPr>
      <p:grpSpPr>
        <a:xfrm>
          <a:off x="0" y="0"/>
          <a:ext cx="0" cy="0"/>
          <a:chOff x="0" y="0"/>
          <a:chExt cx="0" cy="0"/>
        </a:xfrm>
      </p:grpSpPr>
      <p:sp>
        <p:nvSpPr>
          <p:cNvPr id="2" name="Shape 0"/>
          <p:cNvSpPr/>
          <p:nvPr/>
        </p:nvSpPr>
        <p:spPr>
          <a:xfrm>
            <a:off x="0" y="0"/>
            <a:ext cx="9144000" cy="100584"/>
          </a:xfrm>
          <a:prstGeom prst="rect">
            <a:avLst/>
          </a:prstGeom>
          <a:solidFill>
            <a:srgbClr val="B85C38"/>
          </a:solidFill>
          <a:ln w="12700">
            <a:solidFill>
              <a:srgbClr val="B85C38"/>
            </a:solidFill>
            <a:prstDash val="solid"/>
          </a:ln>
        </p:spPr>
      </p:sp>
      <p:sp>
        <p:nvSpPr>
          <p:cNvPr id="3" name="Shape 1"/>
          <p:cNvSpPr/>
          <p:nvPr/>
        </p:nvSpPr>
        <p:spPr>
          <a:xfrm>
            <a:off x="0" y="100584"/>
            <a:ext cx="73152" cy="5042916"/>
          </a:xfrm>
          <a:prstGeom prst="rect">
            <a:avLst/>
          </a:prstGeom>
          <a:solidFill>
            <a:srgbClr val="1A5F7A"/>
          </a:solidFill>
          <a:ln w="12700">
            <a:solidFill>
              <a:srgbClr val="1A5F7A"/>
            </a:solidFill>
            <a:prstDash val="solid"/>
          </a:ln>
        </p:spPr>
      </p:sp>
      <p:sp>
        <p:nvSpPr>
          <p:cNvPr id="4" name="Text 2"/>
          <p:cNvSpPr/>
          <p:nvPr/>
        </p:nvSpPr>
        <p:spPr>
          <a:xfrm>
            <a:off x="320040" y="164592"/>
            <a:ext cx="8229600" cy="640080"/>
          </a:xfrm>
          <a:prstGeom prst="rect">
            <a:avLst/>
          </a:prstGeom>
          <a:noFill/>
          <a:ln/>
        </p:spPr>
        <p:txBody>
          <a:bodyPr wrap="square" lIns="0" tIns="0" rIns="0" bIns="0" rtlCol="0" anchor="ctr"/>
          <a:lstStyle/>
          <a:p>
            <a:pPr indent="0" marL="0">
              <a:buNone/>
            </a:pPr>
            <a:r>
              <a:rPr lang="en-US" sz="3400" b="1" dirty="0">
                <a:solidFill>
                  <a:srgbClr val="1A5F7A"/>
                </a:solidFill>
                <a:latin typeface="Georgia" pitchFamily="34" charset="0"/>
                <a:ea typeface="Georgia" pitchFamily="34" charset="-122"/>
                <a:cs typeface="Georgia" pitchFamily="34" charset="-120"/>
              </a:rPr>
              <a:t>Section IV: Camel Breeding</a:t>
            </a:r>
            <a:endParaRPr lang="en-US" sz="3400" dirty="0"/>
          </a:p>
        </p:txBody>
      </p:sp>
      <p:sp>
        <p:nvSpPr>
          <p:cNvPr id="5" name="Text 3"/>
          <p:cNvSpPr/>
          <p:nvPr/>
        </p:nvSpPr>
        <p:spPr>
          <a:xfrm>
            <a:off x="320040" y="777240"/>
            <a:ext cx="8229600" cy="347472"/>
          </a:xfrm>
          <a:prstGeom prst="rect">
            <a:avLst/>
          </a:prstGeom>
          <a:noFill/>
          <a:ln/>
        </p:spPr>
        <p:txBody>
          <a:bodyPr wrap="square" lIns="0" tIns="0" rIns="0" bIns="0" rtlCol="0" anchor="ctr"/>
          <a:lstStyle/>
          <a:p>
            <a:pPr indent="0" marL="0">
              <a:buNone/>
            </a:pPr>
            <a:r>
              <a:rPr lang="en-US" sz="1400" i="1" dirty="0">
                <a:solidFill>
                  <a:srgbClr val="7F8C8D"/>
                </a:solidFill>
                <a:latin typeface="Calibri" pitchFamily="34" charset="0"/>
                <a:ea typeface="Calibri" pitchFamily="34" charset="-122"/>
                <a:cs typeface="Calibri" pitchFamily="34" charset="-120"/>
              </a:rPr>
              <a:t>Sexual maturity, heat signs, pregnancy, calving &amp; good breeding practices</a:t>
            </a:r>
            <a:endParaRPr lang="en-US" sz="1400" dirty="0"/>
          </a:p>
        </p:txBody>
      </p:sp>
      <p:sp>
        <p:nvSpPr>
          <p:cNvPr id="6" name="Shape 4"/>
          <p:cNvSpPr/>
          <p:nvPr/>
        </p:nvSpPr>
        <p:spPr>
          <a:xfrm>
            <a:off x="274320" y="1261872"/>
            <a:ext cx="4160520" cy="1627632"/>
          </a:xfrm>
          <a:prstGeom prst="rect">
            <a:avLst/>
          </a:prstGeom>
          <a:solidFill>
            <a:srgbClr val="FFFFFF"/>
          </a:solidFill>
          <a:ln w="12700">
            <a:solidFill>
              <a:srgbClr val="C8996A"/>
            </a:solidFill>
            <a:prstDash val="solid"/>
          </a:ln>
          <a:effectLst>
            <a:outerShdw sx="100000" sy="100000" kx="0" ky="0" algn="bl" rotWithShape="0" blurRad="76200" dist="25400" dir="8100000">
              <a:srgbClr val="000000">
                <a:alpha val="12000"/>
              </a:srgbClr>
            </a:outerShdw>
          </a:effectLst>
        </p:spPr>
      </p:sp>
      <p:sp>
        <p:nvSpPr>
          <p:cNvPr id="7" name="Shape 5"/>
          <p:cNvSpPr/>
          <p:nvPr/>
        </p:nvSpPr>
        <p:spPr>
          <a:xfrm>
            <a:off x="274320" y="1261872"/>
            <a:ext cx="64008" cy="1627632"/>
          </a:xfrm>
          <a:prstGeom prst="rect">
            <a:avLst/>
          </a:prstGeom>
          <a:solidFill>
            <a:srgbClr val="1A5F7A"/>
          </a:solidFill>
          <a:ln w="12700">
            <a:solidFill>
              <a:srgbClr val="1A5F7A"/>
            </a:solidFill>
            <a:prstDash val="solid"/>
          </a:ln>
        </p:spPr>
      </p:sp>
      <p:sp>
        <p:nvSpPr>
          <p:cNvPr id="8" name="Text 6"/>
          <p:cNvSpPr/>
          <p:nvPr/>
        </p:nvSpPr>
        <p:spPr>
          <a:xfrm>
            <a:off x="457200" y="1298448"/>
            <a:ext cx="3840480" cy="347472"/>
          </a:xfrm>
          <a:prstGeom prst="rect">
            <a:avLst/>
          </a:prstGeom>
          <a:noFill/>
          <a:ln/>
        </p:spPr>
        <p:txBody>
          <a:bodyPr wrap="square" lIns="0" tIns="0" rIns="0" bIns="0" rtlCol="0" anchor="ctr"/>
          <a:lstStyle/>
          <a:p>
            <a:pPr indent="0" marL="0">
              <a:buNone/>
            </a:pPr>
            <a:r>
              <a:rPr lang="en-US" sz="1300" b="1" dirty="0">
                <a:solidFill>
                  <a:srgbClr val="1A5F7A"/>
                </a:solidFill>
                <a:latin typeface="Calibri" pitchFamily="34" charset="0"/>
                <a:ea typeface="Calibri" pitchFamily="34" charset="-122"/>
                <a:cs typeface="Calibri" pitchFamily="34" charset="-120"/>
              </a:rPr>
              <a:t>Sexual Maturity &amp; Bull Ratios</a:t>
            </a:r>
            <a:endParaRPr lang="en-US" sz="1300" dirty="0"/>
          </a:p>
        </p:txBody>
      </p:sp>
      <p:sp>
        <p:nvSpPr>
          <p:cNvPr id="9" name="Text 7"/>
          <p:cNvSpPr/>
          <p:nvPr/>
        </p:nvSpPr>
        <p:spPr>
          <a:xfrm>
            <a:off x="457200" y="1691640"/>
            <a:ext cx="3840480" cy="301752"/>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Females active at 4–5 yrs; give birth at 5–6 yrs</a:t>
            </a:r>
            <a:endParaRPr lang="en-US" sz="1050" dirty="0"/>
          </a:p>
        </p:txBody>
      </p:sp>
      <p:sp>
        <p:nvSpPr>
          <p:cNvPr id="10" name="Text 8"/>
          <p:cNvSpPr/>
          <p:nvPr/>
        </p:nvSpPr>
        <p:spPr>
          <a:xfrm>
            <a:off x="457200" y="2011680"/>
            <a:ext cx="3840480" cy="301752"/>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Males mature at ~5 yrs; active service from 6 yrs</a:t>
            </a:r>
            <a:endParaRPr lang="en-US" sz="1050" dirty="0"/>
          </a:p>
        </p:txBody>
      </p:sp>
      <p:sp>
        <p:nvSpPr>
          <p:cNvPr id="11" name="Text 9"/>
          <p:cNvSpPr/>
          <p:nvPr/>
        </p:nvSpPr>
        <p:spPr>
          <a:xfrm>
            <a:off x="457200" y="2331720"/>
            <a:ext cx="3840480" cy="301752"/>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Maintain one dominant bull (6–12 yrs) + one younger replacement</a:t>
            </a:r>
            <a:endParaRPr lang="en-US" sz="1050" dirty="0"/>
          </a:p>
        </p:txBody>
      </p:sp>
      <p:sp>
        <p:nvSpPr>
          <p:cNvPr id="12" name="Text 10"/>
          <p:cNvSpPr/>
          <p:nvPr/>
        </p:nvSpPr>
        <p:spPr>
          <a:xfrm>
            <a:off x="457200" y="2651760"/>
            <a:ext cx="3840480" cy="301752"/>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Recommended bull : female ratio — 1:50 when forage is adequate</a:t>
            </a:r>
            <a:endParaRPr lang="en-US" sz="1050" dirty="0"/>
          </a:p>
        </p:txBody>
      </p:sp>
      <p:sp>
        <p:nvSpPr>
          <p:cNvPr id="13" name="Text 11"/>
          <p:cNvSpPr/>
          <p:nvPr/>
        </p:nvSpPr>
        <p:spPr>
          <a:xfrm>
            <a:off x="457200" y="2971800"/>
            <a:ext cx="3840480" cy="301752"/>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Replace breeding bull at 12 yrs to prevent inbreeding</a:t>
            </a:r>
            <a:endParaRPr lang="en-US" sz="1050" dirty="0"/>
          </a:p>
        </p:txBody>
      </p:sp>
      <p:sp>
        <p:nvSpPr>
          <p:cNvPr id="14" name="Shape 12"/>
          <p:cNvSpPr/>
          <p:nvPr/>
        </p:nvSpPr>
        <p:spPr>
          <a:xfrm>
            <a:off x="274320" y="3017520"/>
            <a:ext cx="4160520" cy="1828800"/>
          </a:xfrm>
          <a:prstGeom prst="rect">
            <a:avLst/>
          </a:prstGeom>
          <a:solidFill>
            <a:srgbClr val="FFFFFF"/>
          </a:solidFill>
          <a:ln w="12700">
            <a:solidFill>
              <a:srgbClr val="C8996A"/>
            </a:solidFill>
            <a:prstDash val="solid"/>
          </a:ln>
          <a:effectLst>
            <a:outerShdw sx="100000" sy="100000" kx="0" ky="0" algn="bl" rotWithShape="0" blurRad="76200" dist="25400" dir="8100000">
              <a:srgbClr val="000000">
                <a:alpha val="12000"/>
              </a:srgbClr>
            </a:outerShdw>
          </a:effectLst>
        </p:spPr>
      </p:sp>
      <p:sp>
        <p:nvSpPr>
          <p:cNvPr id="15" name="Shape 13"/>
          <p:cNvSpPr/>
          <p:nvPr/>
        </p:nvSpPr>
        <p:spPr>
          <a:xfrm>
            <a:off x="274320" y="3017520"/>
            <a:ext cx="64008" cy="1828800"/>
          </a:xfrm>
          <a:prstGeom prst="rect">
            <a:avLst/>
          </a:prstGeom>
          <a:solidFill>
            <a:srgbClr val="D4860A"/>
          </a:solidFill>
          <a:ln w="12700">
            <a:solidFill>
              <a:srgbClr val="D4860A"/>
            </a:solidFill>
            <a:prstDash val="solid"/>
          </a:ln>
        </p:spPr>
      </p:sp>
      <p:sp>
        <p:nvSpPr>
          <p:cNvPr id="16" name="Text 14"/>
          <p:cNvSpPr/>
          <p:nvPr/>
        </p:nvSpPr>
        <p:spPr>
          <a:xfrm>
            <a:off x="457200" y="3054096"/>
            <a:ext cx="3840480" cy="347472"/>
          </a:xfrm>
          <a:prstGeom prst="rect">
            <a:avLst/>
          </a:prstGeom>
          <a:noFill/>
          <a:ln/>
        </p:spPr>
        <p:txBody>
          <a:bodyPr wrap="square" lIns="0" tIns="0" rIns="0" bIns="0" rtlCol="0" anchor="ctr"/>
          <a:lstStyle/>
          <a:p>
            <a:pPr indent="0" marL="0">
              <a:buNone/>
            </a:pPr>
            <a:r>
              <a:rPr lang="en-US" sz="1300" b="1" dirty="0">
                <a:solidFill>
                  <a:srgbClr val="D4860A"/>
                </a:solidFill>
                <a:latin typeface="Calibri" pitchFamily="34" charset="0"/>
                <a:ea typeface="Calibri" pitchFamily="34" charset="-122"/>
                <a:cs typeface="Calibri" pitchFamily="34" charset="-120"/>
              </a:rPr>
              <a:t>Signs of Heat in Females</a:t>
            </a:r>
            <a:endParaRPr lang="en-US" sz="1300" dirty="0"/>
          </a:p>
        </p:txBody>
      </p:sp>
      <p:sp>
        <p:nvSpPr>
          <p:cNvPr id="17" name="Text 15"/>
          <p:cNvSpPr/>
          <p:nvPr/>
        </p:nvSpPr>
        <p:spPr>
          <a:xfrm>
            <a:off x="457200" y="3456432"/>
            <a:ext cx="3840480" cy="301752"/>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Restlessness and making characteristic noises</a:t>
            </a:r>
            <a:endParaRPr lang="en-US" sz="1050" dirty="0"/>
          </a:p>
        </p:txBody>
      </p:sp>
      <p:sp>
        <p:nvSpPr>
          <p:cNvPr id="18" name="Text 16"/>
          <p:cNvSpPr/>
          <p:nvPr/>
        </p:nvSpPr>
        <p:spPr>
          <a:xfrm>
            <a:off x="457200" y="3776472"/>
            <a:ext cx="3840480" cy="301752"/>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Swelling of vulva and mucous discharge</a:t>
            </a:r>
            <a:endParaRPr lang="en-US" sz="1050" dirty="0"/>
          </a:p>
        </p:txBody>
      </p:sp>
      <p:sp>
        <p:nvSpPr>
          <p:cNvPr id="19" name="Text 17"/>
          <p:cNvSpPr/>
          <p:nvPr/>
        </p:nvSpPr>
        <p:spPr>
          <a:xfrm>
            <a:off x="457200" y="4096512"/>
            <a:ext cx="3840480" cy="301752"/>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Frequent urination; sniffing urine of other females</a:t>
            </a:r>
            <a:endParaRPr lang="en-US" sz="1050" dirty="0"/>
          </a:p>
        </p:txBody>
      </p:sp>
      <p:sp>
        <p:nvSpPr>
          <p:cNvPr id="20" name="Text 18"/>
          <p:cNvSpPr/>
          <p:nvPr/>
        </p:nvSpPr>
        <p:spPr>
          <a:xfrm>
            <a:off x="457200" y="4416552"/>
            <a:ext cx="3840480" cy="301752"/>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Reduced milk yield</a:t>
            </a:r>
            <a:endParaRPr lang="en-US" sz="1050" dirty="0"/>
          </a:p>
        </p:txBody>
      </p:sp>
      <p:sp>
        <p:nvSpPr>
          <p:cNvPr id="21" name="Text 19"/>
          <p:cNvSpPr/>
          <p:nvPr/>
        </p:nvSpPr>
        <p:spPr>
          <a:xfrm>
            <a:off x="457200" y="4736592"/>
            <a:ext cx="3840480" cy="301752"/>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Heat repeats every 20–25 days if not conceived</a:t>
            </a:r>
            <a:endParaRPr lang="en-US" sz="1050" dirty="0"/>
          </a:p>
        </p:txBody>
      </p:sp>
      <p:sp>
        <p:nvSpPr>
          <p:cNvPr id="22" name="Shape 20"/>
          <p:cNvSpPr/>
          <p:nvPr/>
        </p:nvSpPr>
        <p:spPr>
          <a:xfrm>
            <a:off x="4617720" y="1261872"/>
            <a:ext cx="4251960" cy="1572768"/>
          </a:xfrm>
          <a:prstGeom prst="rect">
            <a:avLst/>
          </a:prstGeom>
          <a:solidFill>
            <a:srgbClr val="FFFFFF"/>
          </a:solidFill>
          <a:ln w="12700">
            <a:solidFill>
              <a:srgbClr val="C8996A"/>
            </a:solidFill>
            <a:prstDash val="solid"/>
          </a:ln>
          <a:effectLst>
            <a:outerShdw sx="100000" sy="100000" kx="0" ky="0" algn="bl" rotWithShape="0" blurRad="76200" dist="25400" dir="8100000">
              <a:srgbClr val="000000">
                <a:alpha val="12000"/>
              </a:srgbClr>
            </a:outerShdw>
          </a:effectLst>
        </p:spPr>
      </p:sp>
      <p:sp>
        <p:nvSpPr>
          <p:cNvPr id="23" name="Shape 21"/>
          <p:cNvSpPr/>
          <p:nvPr/>
        </p:nvSpPr>
        <p:spPr>
          <a:xfrm>
            <a:off x="4617720" y="1261872"/>
            <a:ext cx="64008" cy="1572768"/>
          </a:xfrm>
          <a:prstGeom prst="rect">
            <a:avLst/>
          </a:prstGeom>
          <a:solidFill>
            <a:srgbClr val="B85C38"/>
          </a:solidFill>
          <a:ln w="12700">
            <a:solidFill>
              <a:srgbClr val="B85C38"/>
            </a:solidFill>
            <a:prstDash val="solid"/>
          </a:ln>
        </p:spPr>
      </p:sp>
      <p:sp>
        <p:nvSpPr>
          <p:cNvPr id="24" name="Text 22"/>
          <p:cNvSpPr/>
          <p:nvPr/>
        </p:nvSpPr>
        <p:spPr>
          <a:xfrm>
            <a:off x="4800600" y="1298448"/>
            <a:ext cx="3931920" cy="347472"/>
          </a:xfrm>
          <a:prstGeom prst="rect">
            <a:avLst/>
          </a:prstGeom>
          <a:noFill/>
          <a:ln/>
        </p:spPr>
        <p:txBody>
          <a:bodyPr wrap="square" lIns="0" tIns="0" rIns="0" bIns="0" rtlCol="0" anchor="ctr"/>
          <a:lstStyle/>
          <a:p>
            <a:pPr indent="0" marL="0">
              <a:buNone/>
            </a:pPr>
            <a:r>
              <a:rPr lang="en-US" sz="1300" b="1" dirty="0">
                <a:solidFill>
                  <a:srgbClr val="B85C38"/>
                </a:solidFill>
                <a:latin typeface="Calibri" pitchFamily="34" charset="0"/>
                <a:ea typeface="Calibri" pitchFamily="34" charset="-122"/>
                <a:cs typeface="Calibri" pitchFamily="34" charset="-120"/>
              </a:rPr>
              <a:t>🐪  Signs of Rut in Bulls</a:t>
            </a:r>
            <a:endParaRPr lang="en-US" sz="1300" dirty="0"/>
          </a:p>
        </p:txBody>
      </p:sp>
      <p:sp>
        <p:nvSpPr>
          <p:cNvPr id="25" name="Text 23"/>
          <p:cNvSpPr/>
          <p:nvPr/>
        </p:nvSpPr>
        <p:spPr>
          <a:xfrm>
            <a:off x="4800600" y="1682496"/>
            <a:ext cx="3931920" cy="237744"/>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Loss of appetite and body condition</a:t>
            </a:r>
            <a:endParaRPr lang="en-US" sz="1050" dirty="0"/>
          </a:p>
        </p:txBody>
      </p:sp>
      <p:sp>
        <p:nvSpPr>
          <p:cNvPr id="26" name="Text 24"/>
          <p:cNvSpPr/>
          <p:nvPr/>
        </p:nvSpPr>
        <p:spPr>
          <a:xfrm>
            <a:off x="4800600" y="1938528"/>
            <a:ext cx="3931920" cy="237744"/>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Unusually aggressive — chases males and humans</a:t>
            </a:r>
            <a:endParaRPr lang="en-US" sz="1050" dirty="0"/>
          </a:p>
        </p:txBody>
      </p:sp>
      <p:sp>
        <p:nvSpPr>
          <p:cNvPr id="27" name="Text 25"/>
          <p:cNvSpPr/>
          <p:nvPr/>
        </p:nvSpPr>
        <p:spPr>
          <a:xfrm>
            <a:off x="4800600" y="2194560"/>
            <a:ext cx="3931920" cy="237744"/>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Frequent urination, splashing urine on back</a:t>
            </a:r>
            <a:endParaRPr lang="en-US" sz="1050" dirty="0"/>
          </a:p>
        </p:txBody>
      </p:sp>
      <p:sp>
        <p:nvSpPr>
          <p:cNvPr id="28" name="Text 26"/>
          <p:cNvSpPr/>
          <p:nvPr/>
        </p:nvSpPr>
        <p:spPr>
          <a:xfrm>
            <a:off x="4800600" y="2450592"/>
            <a:ext cx="3931920" cy="237744"/>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Prolific poll gland secretion; territory marking</a:t>
            </a:r>
            <a:endParaRPr lang="en-US" sz="1050" dirty="0"/>
          </a:p>
        </p:txBody>
      </p:sp>
      <p:sp>
        <p:nvSpPr>
          <p:cNvPr id="29" name="Text 27"/>
          <p:cNvSpPr/>
          <p:nvPr/>
        </p:nvSpPr>
        <p:spPr>
          <a:xfrm>
            <a:off x="4800600" y="2706624"/>
            <a:ext cx="3931920" cy="237744"/>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Soft palatal flap protrudes (pink balloon shape)</a:t>
            </a:r>
            <a:endParaRPr lang="en-US" sz="1050" dirty="0"/>
          </a:p>
        </p:txBody>
      </p:sp>
      <p:sp>
        <p:nvSpPr>
          <p:cNvPr id="30" name="Text 28"/>
          <p:cNvSpPr/>
          <p:nvPr/>
        </p:nvSpPr>
        <p:spPr>
          <a:xfrm>
            <a:off x="4800600" y="2962656"/>
            <a:ext cx="3931920" cy="237744"/>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SEPARATE rutting bulls — may fight to death</a:t>
            </a:r>
            <a:endParaRPr lang="en-US" sz="1050" dirty="0"/>
          </a:p>
        </p:txBody>
      </p:sp>
      <p:sp>
        <p:nvSpPr>
          <p:cNvPr id="31" name="Shape 29"/>
          <p:cNvSpPr/>
          <p:nvPr/>
        </p:nvSpPr>
        <p:spPr>
          <a:xfrm>
            <a:off x="4617720" y="2971800"/>
            <a:ext cx="4251960" cy="1883664"/>
          </a:xfrm>
          <a:prstGeom prst="rect">
            <a:avLst/>
          </a:prstGeom>
          <a:solidFill>
            <a:srgbClr val="FFFFFF"/>
          </a:solidFill>
          <a:ln w="12700">
            <a:solidFill>
              <a:srgbClr val="C8996A"/>
            </a:solidFill>
            <a:prstDash val="solid"/>
          </a:ln>
          <a:effectLst>
            <a:outerShdw sx="100000" sy="100000" kx="0" ky="0" algn="bl" rotWithShape="0" blurRad="76200" dist="25400" dir="8100000">
              <a:srgbClr val="000000">
                <a:alpha val="12000"/>
              </a:srgbClr>
            </a:outerShdw>
          </a:effectLst>
        </p:spPr>
      </p:sp>
      <p:sp>
        <p:nvSpPr>
          <p:cNvPr id="32" name="Shape 30"/>
          <p:cNvSpPr/>
          <p:nvPr/>
        </p:nvSpPr>
        <p:spPr>
          <a:xfrm>
            <a:off x="4617720" y="2971800"/>
            <a:ext cx="64008" cy="1883664"/>
          </a:xfrm>
          <a:prstGeom prst="rect">
            <a:avLst/>
          </a:prstGeom>
          <a:solidFill>
            <a:srgbClr val="1E6B3A"/>
          </a:solidFill>
          <a:ln w="12700">
            <a:solidFill>
              <a:srgbClr val="1E6B3A"/>
            </a:solidFill>
            <a:prstDash val="solid"/>
          </a:ln>
        </p:spPr>
      </p:sp>
      <p:sp>
        <p:nvSpPr>
          <p:cNvPr id="33" name="Text 31"/>
          <p:cNvSpPr/>
          <p:nvPr/>
        </p:nvSpPr>
        <p:spPr>
          <a:xfrm>
            <a:off x="4800600" y="3008376"/>
            <a:ext cx="3931920" cy="347472"/>
          </a:xfrm>
          <a:prstGeom prst="rect">
            <a:avLst/>
          </a:prstGeom>
          <a:noFill/>
          <a:ln/>
        </p:spPr>
        <p:txBody>
          <a:bodyPr wrap="square" lIns="0" tIns="0" rIns="0" bIns="0" rtlCol="0" anchor="ctr"/>
          <a:lstStyle/>
          <a:p>
            <a:pPr indent="0" marL="0">
              <a:buNone/>
            </a:pPr>
            <a:r>
              <a:rPr lang="en-US" sz="1300" b="1" dirty="0">
                <a:solidFill>
                  <a:srgbClr val="1E6B3A"/>
                </a:solidFill>
                <a:latin typeface="Calibri" pitchFamily="34" charset="0"/>
                <a:ea typeface="Calibri" pitchFamily="34" charset="-122"/>
                <a:cs typeface="Calibri" pitchFamily="34" charset="-120"/>
              </a:rPr>
              <a:t>Calving Management</a:t>
            </a:r>
            <a:endParaRPr lang="en-US" sz="1300" dirty="0"/>
          </a:p>
        </p:txBody>
      </p:sp>
      <p:sp>
        <p:nvSpPr>
          <p:cNvPr id="34" name="Text 32"/>
          <p:cNvSpPr/>
          <p:nvPr/>
        </p:nvSpPr>
        <p:spPr>
          <a:xfrm>
            <a:off x="4800600" y="3410712"/>
            <a:ext cx="3931920" cy="237744"/>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Separate camel from herd; keep in boma</a:t>
            </a:r>
            <a:endParaRPr lang="en-US" sz="1050" dirty="0"/>
          </a:p>
        </p:txBody>
      </p:sp>
      <p:sp>
        <p:nvSpPr>
          <p:cNvPr id="35" name="Text 33"/>
          <p:cNvSpPr/>
          <p:nvPr/>
        </p:nvSpPr>
        <p:spPr>
          <a:xfrm>
            <a:off x="4800600" y="3657600"/>
            <a:ext cx="3931920" cy="237744"/>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Remove birth fluids from calf's nose immediately</a:t>
            </a:r>
            <a:endParaRPr lang="en-US" sz="1050" dirty="0"/>
          </a:p>
        </p:txBody>
      </p:sp>
      <p:sp>
        <p:nvSpPr>
          <p:cNvPr id="36" name="Text 34"/>
          <p:cNvSpPr/>
          <p:nvPr/>
        </p:nvSpPr>
        <p:spPr>
          <a:xfrm>
            <a:off x="4800600" y="3904488"/>
            <a:ext cx="3931920" cy="237744"/>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Treat umbilical cord with iodine or salt solution</a:t>
            </a:r>
            <a:endParaRPr lang="en-US" sz="1050" dirty="0"/>
          </a:p>
        </p:txBody>
      </p:sp>
      <p:sp>
        <p:nvSpPr>
          <p:cNvPr id="37" name="Text 35"/>
          <p:cNvSpPr/>
          <p:nvPr/>
        </p:nvSpPr>
        <p:spPr>
          <a:xfrm>
            <a:off x="4800600" y="4151376"/>
            <a:ext cx="3931920" cy="237744"/>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Assist calf to suckle; smear birth fluids on mother's nostrils if she refuses</a:t>
            </a:r>
            <a:endParaRPr lang="en-US" sz="1050" dirty="0"/>
          </a:p>
        </p:txBody>
      </p:sp>
      <p:sp>
        <p:nvSpPr>
          <p:cNvPr id="38" name="Text 36"/>
          <p:cNvSpPr/>
          <p:nvPr/>
        </p:nvSpPr>
        <p:spPr>
          <a:xfrm>
            <a:off x="4800600" y="4398264"/>
            <a:ext cx="3931920" cy="237744"/>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If mother dies before 2 months — calf rarely survives</a:t>
            </a:r>
            <a:endParaRPr lang="en-US" sz="1050" dirty="0"/>
          </a:p>
        </p:txBody>
      </p:sp>
      <p:sp>
        <p:nvSpPr>
          <p:cNvPr id="39" name="Text 37"/>
          <p:cNvSpPr/>
          <p:nvPr/>
        </p:nvSpPr>
        <p:spPr>
          <a:xfrm>
            <a:off x="4800600" y="4645152"/>
            <a:ext cx="3931920" cy="237744"/>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Traditional pregnancy test: raise hand near camel — tail raise + urination = pregnant</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DF6EC"/>
        </a:solidFill>
      </p:bgPr>
    </p:bg>
    <p:spTree>
      <p:nvGrpSpPr>
        <p:cNvPr id="1" name=""/>
        <p:cNvGrpSpPr/>
        <p:nvPr/>
      </p:nvGrpSpPr>
      <p:grpSpPr>
        <a:xfrm>
          <a:off x="0" y="0"/>
          <a:ext cx="0" cy="0"/>
          <a:chOff x="0" y="0"/>
          <a:chExt cx="0" cy="0"/>
        </a:xfrm>
      </p:grpSpPr>
      <p:sp>
        <p:nvSpPr>
          <p:cNvPr id="2" name="Shape 0"/>
          <p:cNvSpPr/>
          <p:nvPr/>
        </p:nvSpPr>
        <p:spPr>
          <a:xfrm>
            <a:off x="0" y="0"/>
            <a:ext cx="9144000" cy="100584"/>
          </a:xfrm>
          <a:prstGeom prst="rect">
            <a:avLst/>
          </a:prstGeom>
          <a:solidFill>
            <a:srgbClr val="1A5F7A"/>
          </a:solidFill>
          <a:ln w="12700">
            <a:solidFill>
              <a:srgbClr val="1A5F7A"/>
            </a:solidFill>
            <a:prstDash val="solid"/>
          </a:ln>
        </p:spPr>
      </p:sp>
      <p:sp>
        <p:nvSpPr>
          <p:cNvPr id="3" name="Shape 1"/>
          <p:cNvSpPr/>
          <p:nvPr/>
        </p:nvSpPr>
        <p:spPr>
          <a:xfrm>
            <a:off x="0" y="100584"/>
            <a:ext cx="73152" cy="5042916"/>
          </a:xfrm>
          <a:prstGeom prst="rect">
            <a:avLst/>
          </a:prstGeom>
          <a:solidFill>
            <a:srgbClr val="B85C38"/>
          </a:solidFill>
          <a:ln w="12700">
            <a:solidFill>
              <a:srgbClr val="B85C38"/>
            </a:solidFill>
            <a:prstDash val="solid"/>
          </a:ln>
        </p:spPr>
      </p:sp>
      <p:sp>
        <p:nvSpPr>
          <p:cNvPr id="4" name="Text 2"/>
          <p:cNvSpPr/>
          <p:nvPr/>
        </p:nvSpPr>
        <p:spPr>
          <a:xfrm>
            <a:off x="320040" y="164592"/>
            <a:ext cx="8229600" cy="640080"/>
          </a:xfrm>
          <a:prstGeom prst="rect">
            <a:avLst/>
          </a:prstGeom>
          <a:noFill/>
          <a:ln/>
        </p:spPr>
        <p:txBody>
          <a:bodyPr wrap="square" lIns="0" tIns="0" rIns="0" bIns="0" rtlCol="0" anchor="ctr"/>
          <a:lstStyle/>
          <a:p>
            <a:pPr indent="0" marL="0">
              <a:buNone/>
            </a:pPr>
            <a:r>
              <a:rPr lang="en-US" sz="3400" b="1" dirty="0">
                <a:solidFill>
                  <a:srgbClr val="1A5F7A"/>
                </a:solidFill>
                <a:latin typeface="Georgia" pitchFamily="34" charset="0"/>
                <a:ea typeface="Georgia" pitchFamily="34" charset="-122"/>
                <a:cs typeface="Georgia" pitchFamily="34" charset="-120"/>
              </a:rPr>
              <a:t>Camel Nutrition &amp; Feeding</a:t>
            </a:r>
            <a:endParaRPr lang="en-US" sz="3400" dirty="0"/>
          </a:p>
        </p:txBody>
      </p:sp>
      <p:sp>
        <p:nvSpPr>
          <p:cNvPr id="5" name="Text 3"/>
          <p:cNvSpPr/>
          <p:nvPr/>
        </p:nvSpPr>
        <p:spPr>
          <a:xfrm>
            <a:off x="320040" y="777240"/>
            <a:ext cx="8229600" cy="347472"/>
          </a:xfrm>
          <a:prstGeom prst="rect">
            <a:avLst/>
          </a:prstGeom>
          <a:noFill/>
          <a:ln/>
        </p:spPr>
        <p:txBody>
          <a:bodyPr wrap="square" lIns="0" tIns="0" rIns="0" bIns="0" rtlCol="0" anchor="ctr"/>
          <a:lstStyle/>
          <a:p>
            <a:pPr indent="0" marL="0">
              <a:buNone/>
            </a:pPr>
            <a:r>
              <a:rPr lang="en-US" sz="1400" i="1" dirty="0">
                <a:solidFill>
                  <a:srgbClr val="7F8C8D"/>
                </a:solidFill>
                <a:latin typeface="Calibri" pitchFamily="34" charset="0"/>
                <a:ea typeface="Calibri" pitchFamily="34" charset="-122"/>
                <a:cs typeface="Calibri" pitchFamily="34" charset="-120"/>
              </a:rPr>
              <a:t>Feeding habits  •  Water requirements  •  Minerals  •  Supplementary feeding</a:t>
            </a:r>
            <a:endParaRPr lang="en-US" sz="1400" dirty="0"/>
          </a:p>
        </p:txBody>
      </p:sp>
      <p:sp>
        <p:nvSpPr>
          <p:cNvPr id="6" name="Shape 4"/>
          <p:cNvSpPr/>
          <p:nvPr/>
        </p:nvSpPr>
        <p:spPr>
          <a:xfrm>
            <a:off x="274320" y="1261872"/>
            <a:ext cx="4251960" cy="1755648"/>
          </a:xfrm>
          <a:prstGeom prst="rect">
            <a:avLst/>
          </a:prstGeom>
          <a:solidFill>
            <a:srgbClr val="FFFFFF"/>
          </a:solidFill>
          <a:ln w="12700">
            <a:solidFill>
              <a:srgbClr val="1A5F7A"/>
            </a:solidFill>
            <a:prstDash val="solid"/>
          </a:ln>
          <a:effectLst>
            <a:outerShdw sx="100000" sy="100000" kx="0" ky="0" algn="bl" rotWithShape="0" blurRad="76200" dist="25400" dir="8100000">
              <a:srgbClr val="000000">
                <a:alpha val="12000"/>
              </a:srgbClr>
            </a:outerShdw>
          </a:effectLst>
        </p:spPr>
      </p:sp>
      <p:sp>
        <p:nvSpPr>
          <p:cNvPr id="7" name="Shape 5"/>
          <p:cNvSpPr/>
          <p:nvPr/>
        </p:nvSpPr>
        <p:spPr>
          <a:xfrm>
            <a:off x="274320" y="1261872"/>
            <a:ext cx="4251960" cy="384048"/>
          </a:xfrm>
          <a:prstGeom prst="rect">
            <a:avLst/>
          </a:prstGeom>
          <a:solidFill>
            <a:srgbClr val="1A5F7A"/>
          </a:solidFill>
          <a:ln w="12700">
            <a:solidFill>
              <a:srgbClr val="1A5F7A"/>
            </a:solidFill>
            <a:prstDash val="solid"/>
          </a:ln>
        </p:spPr>
      </p:sp>
      <p:sp>
        <p:nvSpPr>
          <p:cNvPr id="8" name="Text 6"/>
          <p:cNvSpPr/>
          <p:nvPr/>
        </p:nvSpPr>
        <p:spPr>
          <a:xfrm>
            <a:off x="384048" y="1298448"/>
            <a:ext cx="4005072" cy="32004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  Feeding Habits</a:t>
            </a:r>
            <a:endParaRPr lang="en-US" sz="1300" dirty="0"/>
          </a:p>
        </p:txBody>
      </p:sp>
      <p:sp>
        <p:nvSpPr>
          <p:cNvPr id="9" name="Text 7"/>
          <p:cNvSpPr/>
          <p:nvPr/>
        </p:nvSpPr>
        <p:spPr>
          <a:xfrm>
            <a:off x="384048" y="1700784"/>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Browse up to 3 m — above cattle/sheep reach</a:t>
            </a:r>
            <a:endParaRPr lang="en-US" sz="1050" dirty="0"/>
          </a:p>
        </p:txBody>
      </p:sp>
      <p:sp>
        <p:nvSpPr>
          <p:cNvPr id="10" name="Text 8"/>
          <p:cNvSpPr/>
          <p:nvPr/>
        </p:nvSpPr>
        <p:spPr>
          <a:xfrm>
            <a:off x="384048" y="1956816"/>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Prefer shrubs &amp; trees; survive on grasses if needed</a:t>
            </a:r>
            <a:endParaRPr lang="en-US" sz="1050" dirty="0"/>
          </a:p>
        </p:txBody>
      </p:sp>
      <p:sp>
        <p:nvSpPr>
          <p:cNvPr id="11" name="Text 9"/>
          <p:cNvSpPr/>
          <p:nvPr/>
        </p:nvSpPr>
        <p:spPr>
          <a:xfrm>
            <a:off x="384048" y="2212848"/>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8–10 hours grazing daily to be satisfied</a:t>
            </a:r>
            <a:endParaRPr lang="en-US" sz="1050" dirty="0"/>
          </a:p>
        </p:txBody>
      </p:sp>
      <p:sp>
        <p:nvSpPr>
          <p:cNvPr id="12" name="Text 10"/>
          <p:cNvSpPr/>
          <p:nvPr/>
        </p:nvSpPr>
        <p:spPr>
          <a:xfrm>
            <a:off x="384048" y="2468880"/>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Forages spread over large area — reduces overgrazing</a:t>
            </a:r>
            <a:endParaRPr lang="en-US" sz="1050" dirty="0"/>
          </a:p>
        </p:txBody>
      </p:sp>
      <p:sp>
        <p:nvSpPr>
          <p:cNvPr id="13" name="Text 11"/>
          <p:cNvSpPr/>
          <p:nvPr/>
        </p:nvSpPr>
        <p:spPr>
          <a:xfrm>
            <a:off x="384048" y="2724912"/>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Prefer: Acacia tortilis, Acacia nilotica &amp; salted plants</a:t>
            </a:r>
            <a:endParaRPr lang="en-US" sz="1050" dirty="0"/>
          </a:p>
        </p:txBody>
      </p:sp>
      <p:sp>
        <p:nvSpPr>
          <p:cNvPr id="14" name="Shape 12"/>
          <p:cNvSpPr/>
          <p:nvPr/>
        </p:nvSpPr>
        <p:spPr>
          <a:xfrm>
            <a:off x="4681728" y="1261872"/>
            <a:ext cx="4251960" cy="1755648"/>
          </a:xfrm>
          <a:prstGeom prst="rect">
            <a:avLst/>
          </a:prstGeom>
          <a:solidFill>
            <a:srgbClr val="FFFFFF"/>
          </a:solidFill>
          <a:ln w="12700">
            <a:solidFill>
              <a:srgbClr val="2D8AAD"/>
            </a:solidFill>
            <a:prstDash val="solid"/>
          </a:ln>
          <a:effectLst>
            <a:outerShdw sx="100000" sy="100000" kx="0" ky="0" algn="bl" rotWithShape="0" blurRad="76200" dist="25400" dir="8100000">
              <a:srgbClr val="000000">
                <a:alpha val="12000"/>
              </a:srgbClr>
            </a:outerShdw>
          </a:effectLst>
        </p:spPr>
      </p:sp>
      <p:sp>
        <p:nvSpPr>
          <p:cNvPr id="15" name="Shape 13"/>
          <p:cNvSpPr/>
          <p:nvPr/>
        </p:nvSpPr>
        <p:spPr>
          <a:xfrm>
            <a:off x="4681728" y="1261872"/>
            <a:ext cx="4251960" cy="384048"/>
          </a:xfrm>
          <a:prstGeom prst="rect">
            <a:avLst/>
          </a:prstGeom>
          <a:solidFill>
            <a:srgbClr val="2D8AAD"/>
          </a:solidFill>
          <a:ln w="12700">
            <a:solidFill>
              <a:srgbClr val="2D8AAD"/>
            </a:solidFill>
            <a:prstDash val="solid"/>
          </a:ln>
        </p:spPr>
      </p:sp>
      <p:sp>
        <p:nvSpPr>
          <p:cNvPr id="16" name="Text 14"/>
          <p:cNvSpPr/>
          <p:nvPr/>
        </p:nvSpPr>
        <p:spPr>
          <a:xfrm>
            <a:off x="4791456" y="1298448"/>
            <a:ext cx="4005072" cy="32004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  Water Requirements</a:t>
            </a:r>
            <a:endParaRPr lang="en-US" sz="1300" dirty="0"/>
          </a:p>
        </p:txBody>
      </p:sp>
      <p:sp>
        <p:nvSpPr>
          <p:cNvPr id="17" name="Text 15"/>
          <p:cNvSpPr/>
          <p:nvPr/>
        </p:nvSpPr>
        <p:spPr>
          <a:xfrm>
            <a:off x="4791456" y="1700784"/>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Dry season: water every 5–8 days</a:t>
            </a:r>
            <a:endParaRPr lang="en-US" sz="1050" dirty="0"/>
          </a:p>
        </p:txBody>
      </p:sp>
      <p:sp>
        <p:nvSpPr>
          <p:cNvPr id="18" name="Text 16"/>
          <p:cNvSpPr/>
          <p:nvPr/>
        </p:nvSpPr>
        <p:spPr>
          <a:xfrm>
            <a:off x="4791456" y="1956816"/>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Lactating camels: water at least every 6 days</a:t>
            </a:r>
            <a:endParaRPr lang="en-US" sz="1050" dirty="0"/>
          </a:p>
        </p:txBody>
      </p:sp>
      <p:sp>
        <p:nvSpPr>
          <p:cNvPr id="19" name="Text 17"/>
          <p:cNvSpPr/>
          <p:nvPr/>
        </p:nvSpPr>
        <p:spPr>
          <a:xfrm>
            <a:off x="4791456" y="2212848"/>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Can drink 25% of body weight at one watering</a:t>
            </a:r>
            <a:endParaRPr lang="en-US" sz="1050" dirty="0"/>
          </a:p>
        </p:txBody>
      </p:sp>
      <p:sp>
        <p:nvSpPr>
          <p:cNvPr id="20" name="Text 18"/>
          <p:cNvSpPr/>
          <p:nvPr/>
        </p:nvSpPr>
        <p:spPr>
          <a:xfrm>
            <a:off x="4791456" y="2468880"/>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Skin elasticity test for dehydration — neck skin pull</a:t>
            </a:r>
            <a:endParaRPr lang="en-US" sz="1050" dirty="0"/>
          </a:p>
        </p:txBody>
      </p:sp>
      <p:sp>
        <p:nvSpPr>
          <p:cNvPr id="21" name="Text 19"/>
          <p:cNvSpPr/>
          <p:nvPr/>
        </p:nvSpPr>
        <p:spPr>
          <a:xfrm>
            <a:off x="4791456" y="2724912"/>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Get sufficient water from feed in wet season</a:t>
            </a:r>
            <a:endParaRPr lang="en-US" sz="1050" dirty="0"/>
          </a:p>
        </p:txBody>
      </p:sp>
      <p:sp>
        <p:nvSpPr>
          <p:cNvPr id="22" name="Shape 20"/>
          <p:cNvSpPr/>
          <p:nvPr/>
        </p:nvSpPr>
        <p:spPr>
          <a:xfrm>
            <a:off x="274320" y="3108960"/>
            <a:ext cx="4251960" cy="1755648"/>
          </a:xfrm>
          <a:prstGeom prst="rect">
            <a:avLst/>
          </a:prstGeom>
          <a:solidFill>
            <a:srgbClr val="FFFFFF"/>
          </a:solidFill>
          <a:ln w="12700">
            <a:solidFill>
              <a:srgbClr val="B85C38"/>
            </a:solidFill>
            <a:prstDash val="solid"/>
          </a:ln>
          <a:effectLst>
            <a:outerShdw sx="100000" sy="100000" kx="0" ky="0" algn="bl" rotWithShape="0" blurRad="76200" dist="25400" dir="8100000">
              <a:srgbClr val="000000">
                <a:alpha val="12000"/>
              </a:srgbClr>
            </a:outerShdw>
          </a:effectLst>
        </p:spPr>
      </p:sp>
      <p:sp>
        <p:nvSpPr>
          <p:cNvPr id="23" name="Shape 21"/>
          <p:cNvSpPr/>
          <p:nvPr/>
        </p:nvSpPr>
        <p:spPr>
          <a:xfrm>
            <a:off x="274320" y="3108960"/>
            <a:ext cx="4251960" cy="384048"/>
          </a:xfrm>
          <a:prstGeom prst="rect">
            <a:avLst/>
          </a:prstGeom>
          <a:solidFill>
            <a:srgbClr val="B85C38"/>
          </a:solidFill>
          <a:ln w="12700">
            <a:solidFill>
              <a:srgbClr val="B85C38"/>
            </a:solidFill>
            <a:prstDash val="solid"/>
          </a:ln>
        </p:spPr>
      </p:sp>
      <p:sp>
        <p:nvSpPr>
          <p:cNvPr id="24" name="Text 22"/>
          <p:cNvSpPr/>
          <p:nvPr/>
        </p:nvSpPr>
        <p:spPr>
          <a:xfrm>
            <a:off x="384048" y="3145536"/>
            <a:ext cx="4005072" cy="32004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  Mineral Requirements</a:t>
            </a:r>
            <a:endParaRPr lang="en-US" sz="1300" dirty="0"/>
          </a:p>
        </p:txBody>
      </p:sp>
      <p:sp>
        <p:nvSpPr>
          <p:cNvPr id="25" name="Text 23"/>
          <p:cNvSpPr/>
          <p:nvPr/>
        </p:nvSpPr>
        <p:spPr>
          <a:xfrm>
            <a:off x="384048" y="3547872"/>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Prefer browsing salty / salt-accumulating plants</a:t>
            </a:r>
            <a:endParaRPr lang="en-US" sz="1050" dirty="0"/>
          </a:p>
        </p:txBody>
      </p:sp>
      <p:sp>
        <p:nvSpPr>
          <p:cNvPr id="26" name="Text 24"/>
          <p:cNvSpPr/>
          <p:nvPr/>
        </p:nvSpPr>
        <p:spPr>
          <a:xfrm>
            <a:off x="384048" y="3803904"/>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Pastoralists seek natural salt sources and salt licks</a:t>
            </a:r>
            <a:endParaRPr lang="en-US" sz="1050" dirty="0"/>
          </a:p>
        </p:txBody>
      </p:sp>
      <p:sp>
        <p:nvSpPr>
          <p:cNvPr id="27" name="Text 25"/>
          <p:cNvSpPr/>
          <p:nvPr/>
        </p:nvSpPr>
        <p:spPr>
          <a:xfrm>
            <a:off x="384048" y="4059936"/>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Salt allowance: 30–60 g per day under normal conditions</a:t>
            </a:r>
            <a:endParaRPr lang="en-US" sz="1050" dirty="0"/>
          </a:p>
        </p:txBody>
      </p:sp>
      <p:sp>
        <p:nvSpPr>
          <p:cNvPr id="28" name="Text 26"/>
          <p:cNvSpPr/>
          <p:nvPr/>
        </p:nvSpPr>
        <p:spPr>
          <a:xfrm>
            <a:off x="384048" y="4315968"/>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Mineral deficiency reduces milk, growth &amp; fertility</a:t>
            </a:r>
            <a:endParaRPr lang="en-US" sz="1050" dirty="0"/>
          </a:p>
        </p:txBody>
      </p:sp>
      <p:sp>
        <p:nvSpPr>
          <p:cNvPr id="29" name="Text 27"/>
          <p:cNvSpPr/>
          <p:nvPr/>
        </p:nvSpPr>
        <p:spPr>
          <a:xfrm>
            <a:off x="384048" y="4572000"/>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Note plants toxic to camels: Capparis tomentosa, Solanum spp.</a:t>
            </a:r>
            <a:endParaRPr lang="en-US" sz="1050" dirty="0"/>
          </a:p>
        </p:txBody>
      </p:sp>
      <p:sp>
        <p:nvSpPr>
          <p:cNvPr id="30" name="Shape 28"/>
          <p:cNvSpPr/>
          <p:nvPr/>
        </p:nvSpPr>
        <p:spPr>
          <a:xfrm>
            <a:off x="4681728" y="3108960"/>
            <a:ext cx="4251960" cy="1755648"/>
          </a:xfrm>
          <a:prstGeom prst="rect">
            <a:avLst/>
          </a:prstGeom>
          <a:solidFill>
            <a:srgbClr val="FFFFFF"/>
          </a:solidFill>
          <a:ln w="12700">
            <a:solidFill>
              <a:srgbClr val="D4860A"/>
            </a:solidFill>
            <a:prstDash val="solid"/>
          </a:ln>
          <a:effectLst>
            <a:outerShdw sx="100000" sy="100000" kx="0" ky="0" algn="bl" rotWithShape="0" blurRad="76200" dist="25400" dir="8100000">
              <a:srgbClr val="000000">
                <a:alpha val="12000"/>
              </a:srgbClr>
            </a:outerShdw>
          </a:effectLst>
        </p:spPr>
      </p:sp>
      <p:sp>
        <p:nvSpPr>
          <p:cNvPr id="31" name="Shape 29"/>
          <p:cNvSpPr/>
          <p:nvPr/>
        </p:nvSpPr>
        <p:spPr>
          <a:xfrm>
            <a:off x="4681728" y="3108960"/>
            <a:ext cx="4251960" cy="384048"/>
          </a:xfrm>
          <a:prstGeom prst="rect">
            <a:avLst/>
          </a:prstGeom>
          <a:solidFill>
            <a:srgbClr val="D4860A"/>
          </a:solidFill>
          <a:ln w="12700">
            <a:solidFill>
              <a:srgbClr val="D4860A"/>
            </a:solidFill>
            <a:prstDash val="solid"/>
          </a:ln>
        </p:spPr>
      </p:sp>
      <p:sp>
        <p:nvSpPr>
          <p:cNvPr id="32" name="Text 30"/>
          <p:cNvSpPr/>
          <p:nvPr/>
        </p:nvSpPr>
        <p:spPr>
          <a:xfrm>
            <a:off x="4791456" y="3145536"/>
            <a:ext cx="4005072" cy="32004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  Supplementary Feeding</a:t>
            </a:r>
            <a:endParaRPr lang="en-US" sz="1300" dirty="0"/>
          </a:p>
        </p:txBody>
      </p:sp>
      <p:sp>
        <p:nvSpPr>
          <p:cNvPr id="33" name="Text 31"/>
          <p:cNvSpPr/>
          <p:nvPr/>
        </p:nvSpPr>
        <p:spPr>
          <a:xfrm>
            <a:off x="4791456" y="3547872"/>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Usually not needed — natural vegetation is sufficient</a:t>
            </a:r>
            <a:endParaRPr lang="en-US" sz="1050" dirty="0"/>
          </a:p>
        </p:txBody>
      </p:sp>
      <p:sp>
        <p:nvSpPr>
          <p:cNvPr id="34" name="Text 32"/>
          <p:cNvSpPr/>
          <p:nvPr/>
        </p:nvSpPr>
        <p:spPr>
          <a:xfrm>
            <a:off x="4791456" y="3803904"/>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Required during: drought, late pregnancy, lactation</a:t>
            </a:r>
            <a:endParaRPr lang="en-US" sz="1050" dirty="0"/>
          </a:p>
        </p:txBody>
      </p:sp>
      <p:sp>
        <p:nvSpPr>
          <p:cNvPr id="35" name="Text 33"/>
          <p:cNvSpPr/>
          <p:nvPr/>
        </p:nvSpPr>
        <p:spPr>
          <a:xfrm>
            <a:off x="4791456" y="4059936"/>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Harvest and store acacia pods at beginning of dry-up</a:t>
            </a:r>
            <a:endParaRPr lang="en-US" sz="1050" dirty="0"/>
          </a:p>
        </p:txBody>
      </p:sp>
      <p:sp>
        <p:nvSpPr>
          <p:cNvPr id="36" name="Text 34"/>
          <p:cNvSpPr/>
          <p:nvPr/>
        </p:nvSpPr>
        <p:spPr>
          <a:xfrm>
            <a:off x="4791456" y="4315968"/>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Grass hay, mineral supplements, dairy cubes available</a:t>
            </a:r>
            <a:endParaRPr lang="en-US" sz="1050" dirty="0"/>
          </a:p>
        </p:txBody>
      </p:sp>
      <p:sp>
        <p:nvSpPr>
          <p:cNvPr id="37" name="Text 35"/>
          <p:cNvSpPr/>
          <p:nvPr/>
        </p:nvSpPr>
        <p:spPr>
          <a:xfrm>
            <a:off x="4791456" y="4572000"/>
            <a:ext cx="4005072" cy="246888"/>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 Pakistani breed may need concentrates for high yield</a:t>
            </a:r>
            <a:endParaRPr lang="en-US" sz="1050" dirty="0"/>
          </a:p>
        </p:txBody>
      </p:sp>
      <p:sp>
        <p:nvSpPr>
          <p:cNvPr id="38" name="Text 36"/>
          <p:cNvSpPr/>
          <p:nvPr/>
        </p:nvSpPr>
        <p:spPr>
          <a:xfrm>
            <a:off x="274320" y="4864608"/>
            <a:ext cx="8686800" cy="219456"/>
          </a:xfrm>
          <a:prstGeom prst="rect">
            <a:avLst/>
          </a:prstGeom>
          <a:noFill/>
          <a:ln/>
        </p:spPr>
        <p:txBody>
          <a:bodyPr wrap="square" lIns="0" tIns="0" rIns="0" bIns="0" rtlCol="0" anchor="ctr"/>
          <a:lstStyle/>
          <a:p>
            <a:pPr indent="0" marL="0">
              <a:buNone/>
            </a:pPr>
            <a:r>
              <a:rPr lang="en-US" sz="1100" b="1" dirty="0">
                <a:solidFill>
                  <a:srgbClr val="A93226"/>
                </a:solidFill>
                <a:latin typeface="Calibri" pitchFamily="34" charset="0"/>
                <a:ea typeface="Calibri" pitchFamily="34" charset="-122"/>
                <a:cs typeface="Calibri" pitchFamily="34" charset="-120"/>
              </a:rPr>
              <a:t>⚠  TOXIC PLANTS: Avoid Capparis tomentosa and Solanum spp — both can poison camels.</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C1C2E"/>
        </a:solidFill>
      </p:bgPr>
    </p:bg>
    <p:spTree>
      <p:nvGrpSpPr>
        <p:cNvPr id="1" name=""/>
        <p:cNvGrpSpPr/>
        <p:nvPr/>
      </p:nvGrpSpPr>
      <p:grpSpPr>
        <a:xfrm>
          <a:off x="0" y="0"/>
          <a:ext cx="0" cy="0"/>
          <a:chOff x="0" y="0"/>
          <a:chExt cx="0" cy="0"/>
        </a:xfrm>
      </p:grpSpPr>
      <p:sp>
        <p:nvSpPr>
          <p:cNvPr id="2" name="Shape 0"/>
          <p:cNvSpPr/>
          <p:nvPr/>
        </p:nvSpPr>
        <p:spPr>
          <a:xfrm>
            <a:off x="0" y="0"/>
            <a:ext cx="9144000" cy="100584"/>
          </a:xfrm>
          <a:prstGeom prst="rect">
            <a:avLst/>
          </a:prstGeom>
          <a:solidFill>
            <a:srgbClr val="C8996A"/>
          </a:solidFill>
          <a:ln w="12700">
            <a:solidFill>
              <a:srgbClr val="C8996A"/>
            </a:solidFill>
            <a:prstDash val="solid"/>
          </a:ln>
        </p:spPr>
      </p:sp>
      <p:sp>
        <p:nvSpPr>
          <p:cNvPr id="3" name="Text 1"/>
          <p:cNvSpPr/>
          <p:nvPr/>
        </p:nvSpPr>
        <p:spPr>
          <a:xfrm>
            <a:off x="365760" y="164592"/>
            <a:ext cx="8229600" cy="640080"/>
          </a:xfrm>
          <a:prstGeom prst="rect">
            <a:avLst/>
          </a:prstGeom>
          <a:noFill/>
          <a:ln/>
        </p:spPr>
        <p:txBody>
          <a:bodyPr wrap="square" lIns="0" tIns="0" rIns="0" bIns="0" rtlCol="0" anchor="ctr"/>
          <a:lstStyle/>
          <a:p>
            <a:pPr indent="0" marL="0">
              <a:buNone/>
            </a:pPr>
            <a:r>
              <a:rPr lang="en-US" sz="3400" b="1" dirty="0">
                <a:solidFill>
                  <a:srgbClr val="FFFFFF"/>
                </a:solidFill>
                <a:latin typeface="Georgia" pitchFamily="34" charset="0"/>
                <a:ea typeface="Georgia" pitchFamily="34" charset="-122"/>
                <a:cs typeface="Georgia" pitchFamily="34" charset="-120"/>
              </a:rPr>
              <a:t>Section V: Camel Pests</a:t>
            </a:r>
            <a:endParaRPr lang="en-US" sz="3400" dirty="0"/>
          </a:p>
        </p:txBody>
      </p:sp>
      <p:sp>
        <p:nvSpPr>
          <p:cNvPr id="4" name="Text 2"/>
          <p:cNvSpPr/>
          <p:nvPr/>
        </p:nvSpPr>
        <p:spPr>
          <a:xfrm>
            <a:off x="365760" y="768096"/>
            <a:ext cx="8229600" cy="347472"/>
          </a:xfrm>
          <a:prstGeom prst="rect">
            <a:avLst/>
          </a:prstGeom>
          <a:noFill/>
          <a:ln/>
        </p:spPr>
        <p:txBody>
          <a:bodyPr wrap="square" lIns="0" tIns="0" rIns="0" bIns="0" rtlCol="0" anchor="ctr"/>
          <a:lstStyle/>
          <a:p>
            <a:pPr indent="0" marL="0">
              <a:buNone/>
            </a:pPr>
            <a:r>
              <a:rPr lang="en-US" sz="1400" i="1" dirty="0">
                <a:solidFill>
                  <a:srgbClr val="C8996A"/>
                </a:solidFill>
                <a:latin typeface="Calibri" pitchFamily="34" charset="0"/>
                <a:ea typeface="Calibri" pitchFamily="34" charset="-122"/>
                <a:cs typeface="Calibri" pitchFamily="34" charset="-120"/>
              </a:rPr>
              <a:t>Mange  •  Ticks  •  Gastrointestinal Worms  •  Hydatidosis</a:t>
            </a:r>
            <a:endParaRPr lang="en-US" sz="1400" dirty="0"/>
          </a:p>
        </p:txBody>
      </p:sp>
      <p:sp>
        <p:nvSpPr>
          <p:cNvPr id="5" name="Shape 3"/>
          <p:cNvSpPr/>
          <p:nvPr/>
        </p:nvSpPr>
        <p:spPr>
          <a:xfrm>
            <a:off x="274320" y="1298448"/>
            <a:ext cx="4251960" cy="1719072"/>
          </a:xfrm>
          <a:prstGeom prst="rect">
            <a:avLst/>
          </a:prstGeom>
          <a:solidFill>
            <a:srgbClr val="12121E"/>
          </a:solidFill>
          <a:ln w="19050">
            <a:solidFill>
              <a:srgbClr val="B85C38"/>
            </a:solidFill>
            <a:prstDash val="solid"/>
          </a:ln>
          <a:effectLst>
            <a:outerShdw sx="100000" sy="100000" kx="0" ky="0" algn="bl" rotWithShape="0" blurRad="76200" dist="25400" dir="8100000">
              <a:srgbClr val="000000">
                <a:alpha val="12000"/>
              </a:srgbClr>
            </a:outerShdw>
          </a:effectLst>
        </p:spPr>
      </p:sp>
      <p:sp>
        <p:nvSpPr>
          <p:cNvPr id="6" name="Shape 4"/>
          <p:cNvSpPr/>
          <p:nvPr/>
        </p:nvSpPr>
        <p:spPr>
          <a:xfrm>
            <a:off x="274320" y="1298448"/>
            <a:ext cx="4251960" cy="73152"/>
          </a:xfrm>
          <a:prstGeom prst="rect">
            <a:avLst/>
          </a:prstGeom>
          <a:solidFill>
            <a:srgbClr val="B85C38"/>
          </a:solidFill>
          <a:ln w="12700">
            <a:solidFill>
              <a:srgbClr val="B85C38"/>
            </a:solidFill>
            <a:prstDash val="solid"/>
          </a:ln>
        </p:spPr>
      </p:sp>
      <p:sp>
        <p:nvSpPr>
          <p:cNvPr id="7" name="Text 5"/>
          <p:cNvSpPr/>
          <p:nvPr/>
        </p:nvSpPr>
        <p:spPr>
          <a:xfrm>
            <a:off x="384048" y="1389888"/>
            <a:ext cx="2926080" cy="365760"/>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  Camel Mange</a:t>
            </a:r>
            <a:endParaRPr lang="en-US" sz="1250" dirty="0"/>
          </a:p>
        </p:txBody>
      </p:sp>
      <p:sp>
        <p:nvSpPr>
          <p:cNvPr id="8" name="Text 6"/>
          <p:cNvSpPr/>
          <p:nvPr/>
        </p:nvSpPr>
        <p:spPr>
          <a:xfrm>
            <a:off x="384048" y="1755648"/>
            <a:ext cx="4005072" cy="256032"/>
          </a:xfrm>
          <a:prstGeom prst="rect">
            <a:avLst/>
          </a:prstGeom>
          <a:noFill/>
          <a:ln/>
        </p:spPr>
        <p:txBody>
          <a:bodyPr wrap="square" lIns="0" tIns="0" rIns="0" bIns="0" rtlCol="0" anchor="ctr"/>
          <a:lstStyle/>
          <a:p>
            <a:pPr indent="0" marL="0">
              <a:buNone/>
            </a:pPr>
            <a:r>
              <a:rPr lang="en-US" sz="1000" i="1" dirty="0">
                <a:solidFill>
                  <a:srgbClr val="AAB7B8"/>
                </a:solidFill>
                <a:latin typeface="Calibri" pitchFamily="34" charset="0"/>
                <a:ea typeface="Calibri" pitchFamily="34" charset="-122"/>
                <a:cs typeface="Calibri" pitchFamily="34" charset="-120"/>
              </a:rPr>
              <a:t>Agent: Sarcoptes scabei var. cameli</a:t>
            </a:r>
            <a:endParaRPr lang="en-US" sz="1000" dirty="0"/>
          </a:p>
        </p:txBody>
      </p:sp>
      <p:sp>
        <p:nvSpPr>
          <p:cNvPr id="9" name="Text 7"/>
          <p:cNvSpPr/>
          <p:nvPr/>
        </p:nvSpPr>
        <p:spPr>
          <a:xfrm>
            <a:off x="384048" y="2029968"/>
            <a:ext cx="4005072" cy="246888"/>
          </a:xfrm>
          <a:prstGeom prst="rect">
            <a:avLst/>
          </a:prstGeom>
          <a:noFill/>
          <a:ln/>
        </p:spPr>
        <p:txBody>
          <a:bodyPr wrap="square" lIns="0" tIns="0" rIns="0" bIns="0" rtlCol="0" anchor="ctr"/>
          <a:lstStyle/>
          <a:p>
            <a:pPr indent="0" marL="0">
              <a:buNone/>
            </a:pPr>
            <a:r>
              <a:rPr lang="en-US" sz="1050" dirty="0">
                <a:solidFill>
                  <a:srgbClr val="B85C38"/>
                </a:solidFill>
                <a:latin typeface="Calibri" pitchFamily="34" charset="0"/>
                <a:ea typeface="Calibri" pitchFamily="34" charset="-122"/>
                <a:cs typeface="Calibri" pitchFamily="34" charset="-120"/>
              </a:rPr>
              <a:t>⚠ Severe itching — especially early morning</a:t>
            </a:r>
            <a:endParaRPr lang="en-US" sz="1050" dirty="0"/>
          </a:p>
        </p:txBody>
      </p:sp>
      <p:sp>
        <p:nvSpPr>
          <p:cNvPr id="10" name="Text 8"/>
          <p:cNvSpPr/>
          <p:nvPr/>
        </p:nvSpPr>
        <p:spPr>
          <a:xfrm>
            <a:off x="384048" y="2286000"/>
            <a:ext cx="4005072" cy="246888"/>
          </a:xfrm>
          <a:prstGeom prst="rect">
            <a:avLst/>
          </a:prstGeom>
          <a:noFill/>
          <a:ln/>
        </p:spPr>
        <p:txBody>
          <a:bodyPr wrap="square" lIns="0" tIns="0" rIns="0" bIns="0" rtlCol="0" anchor="ctr"/>
          <a:lstStyle/>
          <a:p>
            <a:pPr indent="0" marL="0">
              <a:buNone/>
            </a:pPr>
            <a:r>
              <a:rPr lang="en-US" sz="1050" dirty="0">
                <a:solidFill>
                  <a:srgbClr val="B85C38"/>
                </a:solidFill>
                <a:latin typeface="Calibri" pitchFamily="34" charset="0"/>
                <a:ea typeface="Calibri" pitchFamily="34" charset="-122"/>
                <a:cs typeface="Calibri" pitchFamily="34" charset="-120"/>
              </a:rPr>
              <a:t>⚠ Hair loss progressing head to body</a:t>
            </a:r>
            <a:endParaRPr lang="en-US" sz="1050" dirty="0"/>
          </a:p>
        </p:txBody>
      </p:sp>
      <p:sp>
        <p:nvSpPr>
          <p:cNvPr id="11" name="Text 9"/>
          <p:cNvSpPr/>
          <p:nvPr/>
        </p:nvSpPr>
        <p:spPr>
          <a:xfrm>
            <a:off x="384048" y="2542032"/>
            <a:ext cx="4005072" cy="246888"/>
          </a:xfrm>
          <a:prstGeom prst="rect">
            <a:avLst/>
          </a:prstGeom>
          <a:noFill/>
          <a:ln/>
        </p:spPr>
        <p:txBody>
          <a:bodyPr wrap="square" lIns="0" tIns="0" rIns="0" bIns="0" rtlCol="0" anchor="ctr"/>
          <a:lstStyle/>
          <a:p>
            <a:pPr indent="0" marL="0">
              <a:buNone/>
            </a:pPr>
            <a:r>
              <a:rPr lang="en-US" sz="1050" dirty="0">
                <a:solidFill>
                  <a:srgbClr val="C8996A"/>
                </a:solidFill>
                <a:latin typeface="Calibri" pitchFamily="34" charset="0"/>
                <a:ea typeface="Calibri" pitchFamily="34" charset="-122"/>
                <a:cs typeface="Calibri" pitchFamily="34" charset="-120"/>
              </a:rPr>
              <a:t>✔ Ivermectin 1% — two doses, 8 days apart</a:t>
            </a:r>
            <a:endParaRPr lang="en-US" sz="1050" dirty="0"/>
          </a:p>
        </p:txBody>
      </p:sp>
      <p:sp>
        <p:nvSpPr>
          <p:cNvPr id="12" name="Text 10"/>
          <p:cNvSpPr/>
          <p:nvPr/>
        </p:nvSpPr>
        <p:spPr>
          <a:xfrm>
            <a:off x="384048" y="2798064"/>
            <a:ext cx="4005072" cy="246888"/>
          </a:xfrm>
          <a:prstGeom prst="rect">
            <a:avLst/>
          </a:prstGeom>
          <a:noFill/>
          <a:ln/>
        </p:spPr>
        <p:txBody>
          <a:bodyPr wrap="square" lIns="0" tIns="0" rIns="0" bIns="0" rtlCol="0" anchor="ctr"/>
          <a:lstStyle/>
          <a:p>
            <a:pPr indent="0" marL="0">
              <a:buNone/>
            </a:pPr>
            <a:r>
              <a:rPr lang="en-US" sz="1050" dirty="0">
                <a:solidFill>
                  <a:srgbClr val="C8996A"/>
                </a:solidFill>
                <a:latin typeface="Calibri" pitchFamily="34" charset="0"/>
                <a:ea typeface="Calibri" pitchFamily="34" charset="-122"/>
                <a:cs typeface="Calibri" pitchFamily="34" charset="-120"/>
              </a:rPr>
              <a:t>✔ Difficult to treat once fully established</a:t>
            </a:r>
            <a:endParaRPr lang="en-US" sz="1050" dirty="0"/>
          </a:p>
        </p:txBody>
      </p:sp>
      <p:sp>
        <p:nvSpPr>
          <p:cNvPr id="13" name="Shape 11"/>
          <p:cNvSpPr/>
          <p:nvPr/>
        </p:nvSpPr>
        <p:spPr>
          <a:xfrm>
            <a:off x="4681728" y="1298448"/>
            <a:ext cx="4251960" cy="1719072"/>
          </a:xfrm>
          <a:prstGeom prst="rect">
            <a:avLst/>
          </a:prstGeom>
          <a:solidFill>
            <a:srgbClr val="12121E"/>
          </a:solidFill>
          <a:ln w="19050">
            <a:solidFill>
              <a:srgbClr val="D4860A"/>
            </a:solidFill>
            <a:prstDash val="solid"/>
          </a:ln>
          <a:effectLst>
            <a:outerShdw sx="100000" sy="100000" kx="0" ky="0" algn="bl" rotWithShape="0" blurRad="76200" dist="25400" dir="8100000">
              <a:srgbClr val="000000">
                <a:alpha val="12000"/>
              </a:srgbClr>
            </a:outerShdw>
          </a:effectLst>
        </p:spPr>
      </p:sp>
      <p:sp>
        <p:nvSpPr>
          <p:cNvPr id="14" name="Shape 12"/>
          <p:cNvSpPr/>
          <p:nvPr/>
        </p:nvSpPr>
        <p:spPr>
          <a:xfrm>
            <a:off x="4681728" y="1298448"/>
            <a:ext cx="4251960" cy="73152"/>
          </a:xfrm>
          <a:prstGeom prst="rect">
            <a:avLst/>
          </a:prstGeom>
          <a:solidFill>
            <a:srgbClr val="D4860A"/>
          </a:solidFill>
          <a:ln w="12700">
            <a:solidFill>
              <a:srgbClr val="D4860A"/>
            </a:solidFill>
            <a:prstDash val="solid"/>
          </a:ln>
        </p:spPr>
      </p:sp>
      <p:sp>
        <p:nvSpPr>
          <p:cNvPr id="15" name="Text 13"/>
          <p:cNvSpPr/>
          <p:nvPr/>
        </p:nvSpPr>
        <p:spPr>
          <a:xfrm>
            <a:off x="4791456" y="1389888"/>
            <a:ext cx="2926080" cy="365760"/>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  Tick Infestation</a:t>
            </a:r>
            <a:endParaRPr lang="en-US" sz="1250" dirty="0"/>
          </a:p>
        </p:txBody>
      </p:sp>
      <p:sp>
        <p:nvSpPr>
          <p:cNvPr id="16" name="Text 14"/>
          <p:cNvSpPr/>
          <p:nvPr/>
        </p:nvSpPr>
        <p:spPr>
          <a:xfrm>
            <a:off x="4791456" y="1755648"/>
            <a:ext cx="4005072" cy="256032"/>
          </a:xfrm>
          <a:prstGeom prst="rect">
            <a:avLst/>
          </a:prstGeom>
          <a:noFill/>
          <a:ln/>
        </p:spPr>
        <p:txBody>
          <a:bodyPr wrap="square" lIns="0" tIns="0" rIns="0" bIns="0" rtlCol="0" anchor="ctr"/>
          <a:lstStyle/>
          <a:p>
            <a:pPr indent="0" marL="0">
              <a:buNone/>
            </a:pPr>
            <a:r>
              <a:rPr lang="en-US" sz="1000" i="1" dirty="0">
                <a:solidFill>
                  <a:srgbClr val="AAB7B8"/>
                </a:solidFill>
                <a:latin typeface="Calibri" pitchFamily="34" charset="0"/>
                <a:ea typeface="Calibri" pitchFamily="34" charset="-122"/>
                <a:cs typeface="Calibri" pitchFamily="34" charset="-120"/>
              </a:rPr>
              <a:t>Agent: Multiple tick species</a:t>
            </a:r>
            <a:endParaRPr lang="en-US" sz="1000" dirty="0"/>
          </a:p>
        </p:txBody>
      </p:sp>
      <p:sp>
        <p:nvSpPr>
          <p:cNvPr id="17" name="Text 15"/>
          <p:cNvSpPr/>
          <p:nvPr/>
        </p:nvSpPr>
        <p:spPr>
          <a:xfrm>
            <a:off x="4791456" y="2029968"/>
            <a:ext cx="4005072" cy="246888"/>
          </a:xfrm>
          <a:prstGeom prst="rect">
            <a:avLst/>
          </a:prstGeom>
          <a:noFill/>
          <a:ln/>
        </p:spPr>
        <p:txBody>
          <a:bodyPr wrap="square" lIns="0" tIns="0" rIns="0" bIns="0" rtlCol="0" anchor="ctr"/>
          <a:lstStyle/>
          <a:p>
            <a:pPr indent="0" marL="0">
              <a:buNone/>
            </a:pPr>
            <a:r>
              <a:rPr lang="en-US" sz="1050" dirty="0">
                <a:solidFill>
                  <a:srgbClr val="B85C38"/>
                </a:solidFill>
                <a:latin typeface="Calibri" pitchFamily="34" charset="0"/>
                <a:ea typeface="Calibri" pitchFamily="34" charset="-122"/>
                <a:cs typeface="Calibri" pitchFamily="34" charset="-120"/>
              </a:rPr>
              <a:t>⚠ Many ticks at tail, neck, armpit, teats</a:t>
            </a:r>
            <a:endParaRPr lang="en-US" sz="1050" dirty="0"/>
          </a:p>
        </p:txBody>
      </p:sp>
      <p:sp>
        <p:nvSpPr>
          <p:cNvPr id="18" name="Text 16"/>
          <p:cNvSpPr/>
          <p:nvPr/>
        </p:nvSpPr>
        <p:spPr>
          <a:xfrm>
            <a:off x="4791456" y="2286000"/>
            <a:ext cx="4005072" cy="246888"/>
          </a:xfrm>
          <a:prstGeom prst="rect">
            <a:avLst/>
          </a:prstGeom>
          <a:noFill/>
          <a:ln/>
        </p:spPr>
        <p:txBody>
          <a:bodyPr wrap="square" lIns="0" tIns="0" rIns="0" bIns="0" rtlCol="0" anchor="ctr"/>
          <a:lstStyle/>
          <a:p>
            <a:pPr indent="0" marL="0">
              <a:buNone/>
            </a:pPr>
            <a:r>
              <a:rPr lang="en-US" sz="1050" dirty="0">
                <a:solidFill>
                  <a:srgbClr val="B85C38"/>
                </a:solidFill>
                <a:latin typeface="Calibri" pitchFamily="34" charset="0"/>
                <a:ea typeface="Calibri" pitchFamily="34" charset="-122"/>
                <a:cs typeface="Calibri" pitchFamily="34" charset="-120"/>
              </a:rPr>
              <a:t>⚠ Anaemia (blood loss), weight loss</a:t>
            </a:r>
            <a:endParaRPr lang="en-US" sz="1050" dirty="0"/>
          </a:p>
        </p:txBody>
      </p:sp>
      <p:sp>
        <p:nvSpPr>
          <p:cNvPr id="19" name="Text 17"/>
          <p:cNvSpPr/>
          <p:nvPr/>
        </p:nvSpPr>
        <p:spPr>
          <a:xfrm>
            <a:off x="4791456" y="2542032"/>
            <a:ext cx="4005072" cy="246888"/>
          </a:xfrm>
          <a:prstGeom prst="rect">
            <a:avLst/>
          </a:prstGeom>
          <a:noFill/>
          <a:ln/>
        </p:spPr>
        <p:txBody>
          <a:bodyPr wrap="square" lIns="0" tIns="0" rIns="0" bIns="0" rtlCol="0" anchor="ctr"/>
          <a:lstStyle/>
          <a:p>
            <a:pPr indent="0" marL="0">
              <a:buNone/>
            </a:pPr>
            <a:r>
              <a:rPr lang="en-US" sz="1050" dirty="0">
                <a:solidFill>
                  <a:srgbClr val="C8996A"/>
                </a:solidFill>
                <a:latin typeface="Calibri" pitchFamily="34" charset="0"/>
                <a:ea typeface="Calibri" pitchFamily="34" charset="-122"/>
                <a:cs typeface="Calibri" pitchFamily="34" charset="-120"/>
              </a:rPr>
              <a:t>✔ Acaricide dip or spray — follow label instructions</a:t>
            </a:r>
            <a:endParaRPr lang="en-US" sz="1050" dirty="0"/>
          </a:p>
        </p:txBody>
      </p:sp>
      <p:sp>
        <p:nvSpPr>
          <p:cNvPr id="20" name="Text 18"/>
          <p:cNvSpPr/>
          <p:nvPr/>
        </p:nvSpPr>
        <p:spPr>
          <a:xfrm>
            <a:off x="4791456" y="2798064"/>
            <a:ext cx="4005072" cy="246888"/>
          </a:xfrm>
          <a:prstGeom prst="rect">
            <a:avLst/>
          </a:prstGeom>
          <a:noFill/>
          <a:ln/>
        </p:spPr>
        <p:txBody>
          <a:bodyPr wrap="square" lIns="0" tIns="0" rIns="0" bIns="0" rtlCol="0" anchor="ctr"/>
          <a:lstStyle/>
          <a:p>
            <a:pPr indent="0" marL="0">
              <a:buNone/>
            </a:pPr>
            <a:r>
              <a:rPr lang="en-US" sz="1050" dirty="0">
                <a:solidFill>
                  <a:srgbClr val="C8996A"/>
                </a:solidFill>
                <a:latin typeface="Calibri" pitchFamily="34" charset="0"/>
                <a:ea typeface="Calibri" pitchFamily="34" charset="-122"/>
                <a:cs typeface="Calibri" pitchFamily="34" charset="-120"/>
              </a:rPr>
              <a:t>✔ Remove ticks by hand in small herds</a:t>
            </a:r>
            <a:endParaRPr lang="en-US" sz="1050" dirty="0"/>
          </a:p>
        </p:txBody>
      </p:sp>
      <p:sp>
        <p:nvSpPr>
          <p:cNvPr id="21" name="Shape 19"/>
          <p:cNvSpPr/>
          <p:nvPr/>
        </p:nvSpPr>
        <p:spPr>
          <a:xfrm>
            <a:off x="274320" y="3099816"/>
            <a:ext cx="4251960" cy="1719072"/>
          </a:xfrm>
          <a:prstGeom prst="rect">
            <a:avLst/>
          </a:prstGeom>
          <a:solidFill>
            <a:srgbClr val="12121E"/>
          </a:solidFill>
          <a:ln w="19050">
            <a:solidFill>
              <a:srgbClr val="2D8AAD"/>
            </a:solidFill>
            <a:prstDash val="solid"/>
          </a:ln>
          <a:effectLst>
            <a:outerShdw sx="100000" sy="100000" kx="0" ky="0" algn="bl" rotWithShape="0" blurRad="76200" dist="25400" dir="8100000">
              <a:srgbClr val="000000">
                <a:alpha val="12000"/>
              </a:srgbClr>
            </a:outerShdw>
          </a:effectLst>
        </p:spPr>
      </p:sp>
      <p:sp>
        <p:nvSpPr>
          <p:cNvPr id="22" name="Shape 20"/>
          <p:cNvSpPr/>
          <p:nvPr/>
        </p:nvSpPr>
        <p:spPr>
          <a:xfrm>
            <a:off x="274320" y="3099816"/>
            <a:ext cx="4251960" cy="73152"/>
          </a:xfrm>
          <a:prstGeom prst="rect">
            <a:avLst/>
          </a:prstGeom>
          <a:solidFill>
            <a:srgbClr val="2D8AAD"/>
          </a:solidFill>
          <a:ln w="12700">
            <a:solidFill>
              <a:srgbClr val="2D8AAD"/>
            </a:solidFill>
            <a:prstDash val="solid"/>
          </a:ln>
        </p:spPr>
      </p:sp>
      <p:sp>
        <p:nvSpPr>
          <p:cNvPr id="23" name="Text 21"/>
          <p:cNvSpPr/>
          <p:nvPr/>
        </p:nvSpPr>
        <p:spPr>
          <a:xfrm>
            <a:off x="384048" y="3191256"/>
            <a:ext cx="2926080" cy="365760"/>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  Gastrointestinal Worms</a:t>
            </a:r>
            <a:endParaRPr lang="en-US" sz="1250" dirty="0"/>
          </a:p>
        </p:txBody>
      </p:sp>
      <p:sp>
        <p:nvSpPr>
          <p:cNvPr id="24" name="Text 22"/>
          <p:cNvSpPr/>
          <p:nvPr/>
        </p:nvSpPr>
        <p:spPr>
          <a:xfrm>
            <a:off x="384048" y="3557016"/>
            <a:ext cx="4005072" cy="256032"/>
          </a:xfrm>
          <a:prstGeom prst="rect">
            <a:avLst/>
          </a:prstGeom>
          <a:noFill/>
          <a:ln/>
        </p:spPr>
        <p:txBody>
          <a:bodyPr wrap="square" lIns="0" tIns="0" rIns="0" bIns="0" rtlCol="0" anchor="ctr"/>
          <a:lstStyle/>
          <a:p>
            <a:pPr indent="0" marL="0">
              <a:buNone/>
            </a:pPr>
            <a:r>
              <a:rPr lang="en-US" sz="1000" i="1" dirty="0">
                <a:solidFill>
                  <a:srgbClr val="AAB7B8"/>
                </a:solidFill>
                <a:latin typeface="Calibri" pitchFamily="34" charset="0"/>
                <a:ea typeface="Calibri" pitchFamily="34" charset="-122"/>
                <a:cs typeface="Calibri" pitchFamily="34" charset="-120"/>
              </a:rPr>
              <a:t>Agent: Various helminths</a:t>
            </a:r>
            <a:endParaRPr lang="en-US" sz="1000" dirty="0"/>
          </a:p>
        </p:txBody>
      </p:sp>
      <p:sp>
        <p:nvSpPr>
          <p:cNvPr id="25" name="Text 23"/>
          <p:cNvSpPr/>
          <p:nvPr/>
        </p:nvSpPr>
        <p:spPr>
          <a:xfrm>
            <a:off x="384048" y="3831336"/>
            <a:ext cx="4005072" cy="246888"/>
          </a:xfrm>
          <a:prstGeom prst="rect">
            <a:avLst/>
          </a:prstGeom>
          <a:noFill/>
          <a:ln/>
        </p:spPr>
        <p:txBody>
          <a:bodyPr wrap="square" lIns="0" tIns="0" rIns="0" bIns="0" rtlCol="0" anchor="ctr"/>
          <a:lstStyle/>
          <a:p>
            <a:pPr indent="0" marL="0">
              <a:buNone/>
            </a:pPr>
            <a:r>
              <a:rPr lang="en-US" sz="1050" dirty="0">
                <a:solidFill>
                  <a:srgbClr val="B85C38"/>
                </a:solidFill>
                <a:latin typeface="Calibri" pitchFamily="34" charset="0"/>
                <a:ea typeface="Calibri" pitchFamily="34" charset="-122"/>
                <a:cs typeface="Calibri" pitchFamily="34" charset="-120"/>
              </a:rPr>
              <a:t>⚠ Diarrhoea (main sign)</a:t>
            </a:r>
            <a:endParaRPr lang="en-US" sz="1050" dirty="0"/>
          </a:p>
        </p:txBody>
      </p:sp>
      <p:sp>
        <p:nvSpPr>
          <p:cNvPr id="26" name="Text 24"/>
          <p:cNvSpPr/>
          <p:nvPr/>
        </p:nvSpPr>
        <p:spPr>
          <a:xfrm>
            <a:off x="384048" y="4087368"/>
            <a:ext cx="4005072" cy="246888"/>
          </a:xfrm>
          <a:prstGeom prst="rect">
            <a:avLst/>
          </a:prstGeom>
          <a:noFill/>
          <a:ln/>
        </p:spPr>
        <p:txBody>
          <a:bodyPr wrap="square" lIns="0" tIns="0" rIns="0" bIns="0" rtlCol="0" anchor="ctr"/>
          <a:lstStyle/>
          <a:p>
            <a:pPr indent="0" marL="0">
              <a:buNone/>
            </a:pPr>
            <a:r>
              <a:rPr lang="en-US" sz="1050" dirty="0">
                <a:solidFill>
                  <a:srgbClr val="B85C38"/>
                </a:solidFill>
                <a:latin typeface="Calibri" pitchFamily="34" charset="0"/>
                <a:ea typeface="Calibri" pitchFamily="34" charset="-122"/>
                <a:cs typeface="Calibri" pitchFamily="34" charset="-120"/>
              </a:rPr>
              <a:t>⚠ Rough hair coat; bloated abomasum</a:t>
            </a:r>
            <a:endParaRPr lang="en-US" sz="1050" dirty="0"/>
          </a:p>
        </p:txBody>
      </p:sp>
      <p:sp>
        <p:nvSpPr>
          <p:cNvPr id="27" name="Text 25"/>
          <p:cNvSpPr/>
          <p:nvPr/>
        </p:nvSpPr>
        <p:spPr>
          <a:xfrm>
            <a:off x="384048" y="4343400"/>
            <a:ext cx="4005072" cy="246888"/>
          </a:xfrm>
          <a:prstGeom prst="rect">
            <a:avLst/>
          </a:prstGeom>
          <a:noFill/>
          <a:ln/>
        </p:spPr>
        <p:txBody>
          <a:bodyPr wrap="square" lIns="0" tIns="0" rIns="0" bIns="0" rtlCol="0" anchor="ctr"/>
          <a:lstStyle/>
          <a:p>
            <a:pPr indent="0" marL="0">
              <a:buNone/>
            </a:pPr>
            <a:r>
              <a:rPr lang="en-US" sz="1050" dirty="0">
                <a:solidFill>
                  <a:srgbClr val="C8996A"/>
                </a:solidFill>
                <a:latin typeface="Calibri" pitchFamily="34" charset="0"/>
                <a:ea typeface="Calibri" pitchFamily="34" charset="-122"/>
                <a:cs typeface="Calibri" pitchFamily="34" charset="-120"/>
              </a:rPr>
              <a:t>✔ Oral dewormers: Albendazole (drench or bolus)</a:t>
            </a:r>
            <a:endParaRPr lang="en-US" sz="1050" dirty="0"/>
          </a:p>
        </p:txBody>
      </p:sp>
      <p:sp>
        <p:nvSpPr>
          <p:cNvPr id="28" name="Text 26"/>
          <p:cNvSpPr/>
          <p:nvPr/>
        </p:nvSpPr>
        <p:spPr>
          <a:xfrm>
            <a:off x="384048" y="4599432"/>
            <a:ext cx="4005072" cy="246888"/>
          </a:xfrm>
          <a:prstGeom prst="rect">
            <a:avLst/>
          </a:prstGeom>
          <a:noFill/>
          <a:ln/>
        </p:spPr>
        <p:txBody>
          <a:bodyPr wrap="square" lIns="0" tIns="0" rIns="0" bIns="0" rtlCol="0" anchor="ctr"/>
          <a:lstStyle/>
          <a:p>
            <a:pPr indent="0" marL="0">
              <a:buNone/>
            </a:pPr>
            <a:r>
              <a:rPr lang="en-US" sz="1050" dirty="0">
                <a:solidFill>
                  <a:srgbClr val="C8996A"/>
                </a:solidFill>
                <a:latin typeface="Calibri" pitchFamily="34" charset="0"/>
                <a:ea typeface="Calibri" pitchFamily="34" charset="-122"/>
                <a:cs typeface="Calibri" pitchFamily="34" charset="-120"/>
              </a:rPr>
              <a:t>✔ Deworm every 3–4 months</a:t>
            </a:r>
            <a:endParaRPr lang="en-US" sz="1050" dirty="0"/>
          </a:p>
        </p:txBody>
      </p:sp>
      <p:sp>
        <p:nvSpPr>
          <p:cNvPr id="29" name="Shape 27"/>
          <p:cNvSpPr/>
          <p:nvPr/>
        </p:nvSpPr>
        <p:spPr>
          <a:xfrm>
            <a:off x="4681728" y="3099816"/>
            <a:ext cx="4251960" cy="1719072"/>
          </a:xfrm>
          <a:prstGeom prst="rect">
            <a:avLst/>
          </a:prstGeom>
          <a:solidFill>
            <a:srgbClr val="12121E"/>
          </a:solidFill>
          <a:ln w="19050">
            <a:solidFill>
              <a:srgbClr val="1E6B3A"/>
            </a:solidFill>
            <a:prstDash val="solid"/>
          </a:ln>
          <a:effectLst>
            <a:outerShdw sx="100000" sy="100000" kx="0" ky="0" algn="bl" rotWithShape="0" blurRad="76200" dist="25400" dir="8100000">
              <a:srgbClr val="000000">
                <a:alpha val="12000"/>
              </a:srgbClr>
            </a:outerShdw>
          </a:effectLst>
        </p:spPr>
      </p:sp>
      <p:sp>
        <p:nvSpPr>
          <p:cNvPr id="30" name="Shape 28"/>
          <p:cNvSpPr/>
          <p:nvPr/>
        </p:nvSpPr>
        <p:spPr>
          <a:xfrm>
            <a:off x="4681728" y="3099816"/>
            <a:ext cx="4251960" cy="73152"/>
          </a:xfrm>
          <a:prstGeom prst="rect">
            <a:avLst/>
          </a:prstGeom>
          <a:solidFill>
            <a:srgbClr val="1E6B3A"/>
          </a:solidFill>
          <a:ln w="12700">
            <a:solidFill>
              <a:srgbClr val="1E6B3A"/>
            </a:solidFill>
            <a:prstDash val="solid"/>
          </a:ln>
        </p:spPr>
      </p:sp>
      <p:sp>
        <p:nvSpPr>
          <p:cNvPr id="31" name="Text 29"/>
          <p:cNvSpPr/>
          <p:nvPr/>
        </p:nvSpPr>
        <p:spPr>
          <a:xfrm>
            <a:off x="4791456" y="3191256"/>
            <a:ext cx="2926080" cy="365760"/>
          </a:xfrm>
          <a:prstGeom prst="rect">
            <a:avLst/>
          </a:prstGeom>
          <a:noFill/>
          <a:ln/>
        </p:spPr>
        <p:txBody>
          <a:bodyPr wrap="square" lIns="0" tIns="0" rIns="0" bIns="0"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  Hydatidosis</a:t>
            </a:r>
            <a:endParaRPr lang="en-US" sz="1250" dirty="0"/>
          </a:p>
        </p:txBody>
      </p:sp>
      <p:sp>
        <p:nvSpPr>
          <p:cNvPr id="32" name="Text 30"/>
          <p:cNvSpPr/>
          <p:nvPr/>
        </p:nvSpPr>
        <p:spPr>
          <a:xfrm>
            <a:off x="4791456" y="3557016"/>
            <a:ext cx="4005072" cy="256032"/>
          </a:xfrm>
          <a:prstGeom prst="rect">
            <a:avLst/>
          </a:prstGeom>
          <a:noFill/>
          <a:ln/>
        </p:spPr>
        <p:txBody>
          <a:bodyPr wrap="square" lIns="0" tIns="0" rIns="0" bIns="0" rtlCol="0" anchor="ctr"/>
          <a:lstStyle/>
          <a:p>
            <a:pPr indent="0" marL="0">
              <a:buNone/>
            </a:pPr>
            <a:r>
              <a:rPr lang="en-US" sz="1000" i="1" dirty="0">
                <a:solidFill>
                  <a:srgbClr val="AAB7B8"/>
                </a:solidFill>
                <a:latin typeface="Calibri" pitchFamily="34" charset="0"/>
                <a:ea typeface="Calibri" pitchFamily="34" charset="-122"/>
                <a:cs typeface="Calibri" pitchFamily="34" charset="-120"/>
              </a:rPr>
              <a:t>Agent: Echinococcus granulosus tapeworm</a:t>
            </a:r>
            <a:endParaRPr lang="en-US" sz="1000" dirty="0"/>
          </a:p>
        </p:txBody>
      </p:sp>
      <p:sp>
        <p:nvSpPr>
          <p:cNvPr id="33" name="Text 31"/>
          <p:cNvSpPr/>
          <p:nvPr/>
        </p:nvSpPr>
        <p:spPr>
          <a:xfrm>
            <a:off x="4791456" y="3831336"/>
            <a:ext cx="4005072" cy="246888"/>
          </a:xfrm>
          <a:prstGeom prst="rect">
            <a:avLst/>
          </a:prstGeom>
          <a:noFill/>
          <a:ln/>
        </p:spPr>
        <p:txBody>
          <a:bodyPr wrap="square" lIns="0" tIns="0" rIns="0" bIns="0" rtlCol="0" anchor="ctr"/>
          <a:lstStyle/>
          <a:p>
            <a:pPr indent="0" marL="0">
              <a:buNone/>
            </a:pPr>
            <a:r>
              <a:rPr lang="en-US" sz="1050" dirty="0">
                <a:solidFill>
                  <a:srgbClr val="B85C38"/>
                </a:solidFill>
                <a:latin typeface="Calibri" pitchFamily="34" charset="0"/>
                <a:ea typeface="Calibri" pitchFamily="34" charset="-122"/>
                <a:cs typeface="Calibri" pitchFamily="34" charset="-120"/>
              </a:rPr>
              <a:t>⚠ Cysts in liver, lungs, other organs (seen at slaughter)</a:t>
            </a:r>
            <a:endParaRPr lang="en-US" sz="1050" dirty="0"/>
          </a:p>
        </p:txBody>
      </p:sp>
      <p:sp>
        <p:nvSpPr>
          <p:cNvPr id="34" name="Text 32"/>
          <p:cNvSpPr/>
          <p:nvPr/>
        </p:nvSpPr>
        <p:spPr>
          <a:xfrm>
            <a:off x="4791456" y="4087368"/>
            <a:ext cx="4005072" cy="246888"/>
          </a:xfrm>
          <a:prstGeom prst="rect">
            <a:avLst/>
          </a:prstGeom>
          <a:noFill/>
          <a:ln/>
        </p:spPr>
        <p:txBody>
          <a:bodyPr wrap="square" lIns="0" tIns="0" rIns="0" bIns="0" rtlCol="0" anchor="ctr"/>
          <a:lstStyle/>
          <a:p>
            <a:pPr indent="0" marL="0">
              <a:buNone/>
            </a:pPr>
            <a:r>
              <a:rPr lang="en-US" sz="1050" dirty="0">
                <a:solidFill>
                  <a:srgbClr val="B85C38"/>
                </a:solidFill>
                <a:latin typeface="Calibri" pitchFamily="34" charset="0"/>
                <a:ea typeface="Calibri" pitchFamily="34" charset="-122"/>
                <a:cs typeface="Calibri" pitchFamily="34" charset="-120"/>
              </a:rPr>
              <a:t>⚠ Chronic weight loss in live camels</a:t>
            </a:r>
            <a:endParaRPr lang="en-US" sz="1050" dirty="0"/>
          </a:p>
        </p:txBody>
      </p:sp>
      <p:sp>
        <p:nvSpPr>
          <p:cNvPr id="35" name="Text 33"/>
          <p:cNvSpPr/>
          <p:nvPr/>
        </p:nvSpPr>
        <p:spPr>
          <a:xfrm>
            <a:off x="4791456" y="4343400"/>
            <a:ext cx="4005072" cy="246888"/>
          </a:xfrm>
          <a:prstGeom prst="rect">
            <a:avLst/>
          </a:prstGeom>
          <a:noFill/>
          <a:ln/>
        </p:spPr>
        <p:txBody>
          <a:bodyPr wrap="square" lIns="0" tIns="0" rIns="0" bIns="0" rtlCol="0" anchor="ctr"/>
          <a:lstStyle/>
          <a:p>
            <a:pPr indent="0" marL="0">
              <a:buNone/>
            </a:pPr>
            <a:r>
              <a:rPr lang="en-US" sz="1050" dirty="0">
                <a:solidFill>
                  <a:srgbClr val="C8996A"/>
                </a:solidFill>
                <a:latin typeface="Calibri" pitchFamily="34" charset="0"/>
                <a:ea typeface="Calibri" pitchFamily="34" charset="-122"/>
                <a:cs typeface="Calibri" pitchFamily="34" charset="-120"/>
              </a:rPr>
              <a:t>✔ Do NOT feed dogs raw organs or offal</a:t>
            </a:r>
            <a:endParaRPr lang="en-US" sz="1050" dirty="0"/>
          </a:p>
        </p:txBody>
      </p:sp>
      <p:sp>
        <p:nvSpPr>
          <p:cNvPr id="36" name="Text 34"/>
          <p:cNvSpPr/>
          <p:nvPr/>
        </p:nvSpPr>
        <p:spPr>
          <a:xfrm>
            <a:off x="4791456" y="4599432"/>
            <a:ext cx="4005072" cy="246888"/>
          </a:xfrm>
          <a:prstGeom prst="rect">
            <a:avLst/>
          </a:prstGeom>
          <a:noFill/>
          <a:ln/>
        </p:spPr>
        <p:txBody>
          <a:bodyPr wrap="square" lIns="0" tIns="0" rIns="0" bIns="0" rtlCol="0" anchor="ctr"/>
          <a:lstStyle/>
          <a:p>
            <a:pPr indent="0" marL="0">
              <a:buNone/>
            </a:pPr>
            <a:r>
              <a:rPr lang="en-US" sz="1050" dirty="0">
                <a:solidFill>
                  <a:srgbClr val="C8996A"/>
                </a:solidFill>
                <a:latin typeface="Calibri" pitchFamily="34" charset="0"/>
                <a:ea typeface="Calibri" pitchFamily="34" charset="-122"/>
                <a:cs typeface="Calibri" pitchFamily="34" charset="-120"/>
              </a:rPr>
              <a:t>✔ Deworm dogs against tapeworms regularly</a:t>
            </a:r>
            <a:endParaRPr lang="en-US" sz="10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DF6EC"/>
        </a:solidFill>
      </p:bgPr>
    </p:bg>
    <p:spTree>
      <p:nvGrpSpPr>
        <p:cNvPr id="1" name=""/>
        <p:cNvGrpSpPr/>
        <p:nvPr/>
      </p:nvGrpSpPr>
      <p:grpSpPr>
        <a:xfrm>
          <a:off x="0" y="0"/>
          <a:ext cx="0" cy="0"/>
          <a:chOff x="0" y="0"/>
          <a:chExt cx="0" cy="0"/>
        </a:xfrm>
      </p:grpSpPr>
      <p:sp>
        <p:nvSpPr>
          <p:cNvPr id="2" name="Shape 0"/>
          <p:cNvSpPr/>
          <p:nvPr/>
        </p:nvSpPr>
        <p:spPr>
          <a:xfrm>
            <a:off x="0" y="0"/>
            <a:ext cx="9144000" cy="100584"/>
          </a:xfrm>
          <a:prstGeom prst="rect">
            <a:avLst/>
          </a:prstGeom>
          <a:solidFill>
            <a:srgbClr val="A93226"/>
          </a:solidFill>
          <a:ln w="12700">
            <a:solidFill>
              <a:srgbClr val="A93226"/>
            </a:solidFill>
            <a:prstDash val="solid"/>
          </a:ln>
        </p:spPr>
      </p:sp>
      <p:sp>
        <p:nvSpPr>
          <p:cNvPr id="3" name="Shape 1"/>
          <p:cNvSpPr/>
          <p:nvPr/>
        </p:nvSpPr>
        <p:spPr>
          <a:xfrm>
            <a:off x="0" y="100584"/>
            <a:ext cx="73152" cy="5042916"/>
          </a:xfrm>
          <a:prstGeom prst="rect">
            <a:avLst/>
          </a:prstGeom>
          <a:solidFill>
            <a:srgbClr val="8B5E3C"/>
          </a:solidFill>
          <a:ln w="12700">
            <a:solidFill>
              <a:srgbClr val="8B5E3C"/>
            </a:solidFill>
            <a:prstDash val="solid"/>
          </a:ln>
        </p:spPr>
      </p:sp>
      <p:sp>
        <p:nvSpPr>
          <p:cNvPr id="4" name="Text 2"/>
          <p:cNvSpPr/>
          <p:nvPr/>
        </p:nvSpPr>
        <p:spPr>
          <a:xfrm>
            <a:off x="320040" y="164592"/>
            <a:ext cx="8229600" cy="640080"/>
          </a:xfrm>
          <a:prstGeom prst="rect">
            <a:avLst/>
          </a:prstGeom>
          <a:noFill/>
          <a:ln/>
        </p:spPr>
        <p:txBody>
          <a:bodyPr wrap="square" lIns="0" tIns="0" rIns="0" bIns="0" rtlCol="0" anchor="ctr"/>
          <a:lstStyle/>
          <a:p>
            <a:pPr indent="0" marL="0">
              <a:buNone/>
            </a:pPr>
            <a:r>
              <a:rPr lang="en-US" sz="3400" b="1" dirty="0">
                <a:solidFill>
                  <a:srgbClr val="A93226"/>
                </a:solidFill>
                <a:latin typeface="Georgia" pitchFamily="34" charset="0"/>
                <a:ea typeface="Georgia" pitchFamily="34" charset="-122"/>
                <a:cs typeface="Georgia" pitchFamily="34" charset="-120"/>
              </a:rPr>
              <a:t>Camel Diseases — Part 1</a:t>
            </a:r>
            <a:endParaRPr lang="en-US" sz="3400" dirty="0"/>
          </a:p>
        </p:txBody>
      </p:sp>
      <p:sp>
        <p:nvSpPr>
          <p:cNvPr id="5" name="Text 3"/>
          <p:cNvSpPr/>
          <p:nvPr/>
        </p:nvSpPr>
        <p:spPr>
          <a:xfrm>
            <a:off x="320040" y="777240"/>
            <a:ext cx="8229600" cy="347472"/>
          </a:xfrm>
          <a:prstGeom prst="rect">
            <a:avLst/>
          </a:prstGeom>
          <a:noFill/>
          <a:ln/>
        </p:spPr>
        <p:txBody>
          <a:bodyPr wrap="square" lIns="0" tIns="0" rIns="0" bIns="0" rtlCol="0" anchor="ctr"/>
          <a:lstStyle/>
          <a:p>
            <a:pPr indent="0" marL="0">
              <a:buNone/>
            </a:pPr>
            <a:r>
              <a:rPr lang="en-US" sz="1400" i="1" dirty="0">
                <a:solidFill>
                  <a:srgbClr val="7F8C8D"/>
                </a:solidFill>
                <a:latin typeface="Calibri" pitchFamily="34" charset="0"/>
                <a:ea typeface="Calibri" pitchFamily="34" charset="-122"/>
                <a:cs typeface="Calibri" pitchFamily="34" charset="-120"/>
              </a:rPr>
              <a:t>Anthrax  •  Camel Pox  •  Rabies  •  Wounds &amp; Abscesses</a:t>
            </a:r>
            <a:endParaRPr lang="en-US" sz="1400" dirty="0"/>
          </a:p>
        </p:txBody>
      </p:sp>
      <p:sp>
        <p:nvSpPr>
          <p:cNvPr id="6" name="Shape 4"/>
          <p:cNvSpPr/>
          <p:nvPr/>
        </p:nvSpPr>
        <p:spPr>
          <a:xfrm>
            <a:off x="274320" y="1261872"/>
            <a:ext cx="4251960" cy="1719072"/>
          </a:xfrm>
          <a:prstGeom prst="rect">
            <a:avLst/>
          </a:prstGeom>
          <a:solidFill>
            <a:srgbClr val="FFFFFF"/>
          </a:solidFill>
          <a:ln w="12700">
            <a:solidFill>
              <a:srgbClr val="A93226"/>
            </a:solidFill>
            <a:prstDash val="solid"/>
          </a:ln>
          <a:effectLst>
            <a:outerShdw sx="100000" sy="100000" kx="0" ky="0" algn="bl" rotWithShape="0" blurRad="76200" dist="25400" dir="8100000">
              <a:srgbClr val="000000">
                <a:alpha val="12000"/>
              </a:srgbClr>
            </a:outerShdw>
          </a:effectLst>
        </p:spPr>
      </p:sp>
      <p:sp>
        <p:nvSpPr>
          <p:cNvPr id="7" name="Shape 5"/>
          <p:cNvSpPr/>
          <p:nvPr/>
        </p:nvSpPr>
        <p:spPr>
          <a:xfrm>
            <a:off x="274320" y="1261872"/>
            <a:ext cx="4251960" cy="384048"/>
          </a:xfrm>
          <a:prstGeom prst="rect">
            <a:avLst/>
          </a:prstGeom>
          <a:solidFill>
            <a:srgbClr val="A93226"/>
          </a:solidFill>
          <a:ln w="12700">
            <a:solidFill>
              <a:srgbClr val="A93226"/>
            </a:solidFill>
            <a:prstDash val="solid"/>
          </a:ln>
        </p:spPr>
      </p:sp>
      <p:sp>
        <p:nvSpPr>
          <p:cNvPr id="8" name="Text 6"/>
          <p:cNvSpPr/>
          <p:nvPr/>
        </p:nvSpPr>
        <p:spPr>
          <a:xfrm>
            <a:off x="384048" y="1298448"/>
            <a:ext cx="2560320" cy="32004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  Anthrax</a:t>
            </a:r>
            <a:endParaRPr lang="en-US" sz="1300" dirty="0"/>
          </a:p>
        </p:txBody>
      </p:sp>
      <p:sp>
        <p:nvSpPr>
          <p:cNvPr id="9" name="Text 7"/>
          <p:cNvSpPr/>
          <p:nvPr/>
        </p:nvSpPr>
        <p:spPr>
          <a:xfrm>
            <a:off x="3017520" y="1298448"/>
            <a:ext cx="1417320" cy="320040"/>
          </a:xfrm>
          <a:prstGeom prst="rect">
            <a:avLst/>
          </a:prstGeom>
          <a:noFill/>
          <a:ln/>
        </p:spPr>
        <p:txBody>
          <a:bodyPr wrap="square" lIns="0" tIns="0" rIns="0" bIns="0" rtlCol="0" anchor="ctr"/>
          <a:lstStyle/>
          <a:p>
            <a:pPr indent="0" marL="0">
              <a:buNone/>
            </a:pPr>
            <a:r>
              <a:rPr lang="en-US" sz="900" i="1" dirty="0">
                <a:solidFill>
                  <a:srgbClr val="CCCCCC"/>
                </a:solidFill>
                <a:latin typeface="Calibri" pitchFamily="34" charset="0"/>
                <a:ea typeface="Calibri" pitchFamily="34" charset="-122"/>
                <a:cs typeface="Calibri" pitchFamily="34" charset="-120"/>
              </a:rPr>
              <a:t>Agent: Bacillus anthracis</a:t>
            </a:r>
            <a:endParaRPr lang="en-US" sz="900" dirty="0"/>
          </a:p>
        </p:txBody>
      </p:sp>
      <p:sp>
        <p:nvSpPr>
          <p:cNvPr id="10" name="Text 8"/>
          <p:cNvSpPr/>
          <p:nvPr/>
        </p:nvSpPr>
        <p:spPr>
          <a:xfrm>
            <a:off x="384048" y="1700784"/>
            <a:ext cx="4005072" cy="658368"/>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Signs: Acute: sudden death. Dark un-clotted tar-like blood from all body openings. Bloat, diarrhoea, fever. Sub-acute: painful swelling of head/neck, oedema of tongue, foamy blood from mouth. Common in dry season.</a:t>
            </a:r>
            <a:endParaRPr lang="en-US" sz="1000" dirty="0"/>
          </a:p>
        </p:txBody>
      </p:sp>
      <p:sp>
        <p:nvSpPr>
          <p:cNvPr id="11" name="Text 9"/>
          <p:cNvSpPr/>
          <p:nvPr/>
        </p:nvSpPr>
        <p:spPr>
          <a:xfrm>
            <a:off x="384048" y="2395728"/>
            <a:ext cx="4005072" cy="512064"/>
          </a:xfrm>
          <a:prstGeom prst="rect">
            <a:avLst/>
          </a:prstGeom>
          <a:noFill/>
          <a:ln/>
        </p:spPr>
        <p:txBody>
          <a:bodyPr wrap="square" lIns="0" tIns="0" rIns="0" bIns="0" rtlCol="0" anchor="ctr"/>
          <a:lstStyle/>
          <a:p>
            <a:pPr indent="0" marL="0">
              <a:buNone/>
            </a:pPr>
            <a:r>
              <a:rPr lang="en-US" sz="1000" dirty="0">
                <a:solidFill>
                  <a:srgbClr val="8B5E3C"/>
                </a:solidFill>
                <a:latin typeface="Calibri" pitchFamily="34" charset="0"/>
                <a:ea typeface="Calibri" pitchFamily="34" charset="-122"/>
                <a:cs typeface="Calibri" pitchFamily="34" charset="-120"/>
              </a:rPr>
              <a:t>Treatment: Penicillin-Streptomycin (double dose) ≥5 days if detected early. DO NOT open the carcass — burn or bury. Human risk: contact, ingestion, or handling hides.</a:t>
            </a:r>
            <a:endParaRPr lang="en-US" sz="1000" dirty="0"/>
          </a:p>
        </p:txBody>
      </p:sp>
      <p:sp>
        <p:nvSpPr>
          <p:cNvPr id="12" name="Shape 10"/>
          <p:cNvSpPr/>
          <p:nvPr/>
        </p:nvSpPr>
        <p:spPr>
          <a:xfrm>
            <a:off x="4681728" y="1261872"/>
            <a:ext cx="4251960" cy="1719072"/>
          </a:xfrm>
          <a:prstGeom prst="rect">
            <a:avLst/>
          </a:prstGeom>
          <a:solidFill>
            <a:srgbClr val="FFFFFF"/>
          </a:solidFill>
          <a:ln w="12700">
            <a:solidFill>
              <a:srgbClr val="B85C38"/>
            </a:solidFill>
            <a:prstDash val="solid"/>
          </a:ln>
          <a:effectLst>
            <a:outerShdw sx="100000" sy="100000" kx="0" ky="0" algn="bl" rotWithShape="0" blurRad="76200" dist="25400" dir="8100000">
              <a:srgbClr val="000000">
                <a:alpha val="12000"/>
              </a:srgbClr>
            </a:outerShdw>
          </a:effectLst>
        </p:spPr>
      </p:sp>
      <p:sp>
        <p:nvSpPr>
          <p:cNvPr id="13" name="Shape 11"/>
          <p:cNvSpPr/>
          <p:nvPr/>
        </p:nvSpPr>
        <p:spPr>
          <a:xfrm>
            <a:off x="4681728" y="1261872"/>
            <a:ext cx="4251960" cy="384048"/>
          </a:xfrm>
          <a:prstGeom prst="rect">
            <a:avLst/>
          </a:prstGeom>
          <a:solidFill>
            <a:srgbClr val="B85C38"/>
          </a:solidFill>
          <a:ln w="12700">
            <a:solidFill>
              <a:srgbClr val="B85C38"/>
            </a:solidFill>
            <a:prstDash val="solid"/>
          </a:ln>
        </p:spPr>
      </p:sp>
      <p:sp>
        <p:nvSpPr>
          <p:cNvPr id="14" name="Text 12"/>
          <p:cNvSpPr/>
          <p:nvPr/>
        </p:nvSpPr>
        <p:spPr>
          <a:xfrm>
            <a:off x="4791456" y="1298448"/>
            <a:ext cx="2560320" cy="32004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  Camel Pox</a:t>
            </a:r>
            <a:endParaRPr lang="en-US" sz="1300" dirty="0"/>
          </a:p>
        </p:txBody>
      </p:sp>
      <p:sp>
        <p:nvSpPr>
          <p:cNvPr id="15" name="Text 13"/>
          <p:cNvSpPr/>
          <p:nvPr/>
        </p:nvSpPr>
        <p:spPr>
          <a:xfrm>
            <a:off x="7424928" y="1298448"/>
            <a:ext cx="1417320" cy="320040"/>
          </a:xfrm>
          <a:prstGeom prst="rect">
            <a:avLst/>
          </a:prstGeom>
          <a:noFill/>
          <a:ln/>
        </p:spPr>
        <p:txBody>
          <a:bodyPr wrap="square" lIns="0" tIns="0" rIns="0" bIns="0" rtlCol="0" anchor="ctr"/>
          <a:lstStyle/>
          <a:p>
            <a:pPr indent="0" marL="0">
              <a:buNone/>
            </a:pPr>
            <a:r>
              <a:rPr lang="en-US" sz="900" i="1" dirty="0">
                <a:solidFill>
                  <a:srgbClr val="CCCCCC"/>
                </a:solidFill>
                <a:latin typeface="Calibri" pitchFamily="34" charset="0"/>
                <a:ea typeface="Calibri" pitchFamily="34" charset="-122"/>
                <a:cs typeface="Calibri" pitchFamily="34" charset="-120"/>
              </a:rPr>
              <a:t>Agent: Poxvirus</a:t>
            </a:r>
            <a:endParaRPr lang="en-US" sz="900" dirty="0"/>
          </a:p>
        </p:txBody>
      </p:sp>
      <p:sp>
        <p:nvSpPr>
          <p:cNvPr id="16" name="Text 14"/>
          <p:cNvSpPr/>
          <p:nvPr/>
        </p:nvSpPr>
        <p:spPr>
          <a:xfrm>
            <a:off x="4791456" y="1700784"/>
            <a:ext cx="4005072" cy="658368"/>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Signs: Severe form: fever, dull, swollen head, pox lesions all over body. Mild form: lesions only around nose, mouth, eyes, under tail. Starts as small red patches → pustules → blisters → may become infected. Healing 4–6 weeks. Most common 1–3 years of age.</a:t>
            </a:r>
            <a:endParaRPr lang="en-US" sz="1000" dirty="0"/>
          </a:p>
        </p:txBody>
      </p:sp>
      <p:sp>
        <p:nvSpPr>
          <p:cNvPr id="17" name="Text 15"/>
          <p:cNvSpPr/>
          <p:nvPr/>
        </p:nvSpPr>
        <p:spPr>
          <a:xfrm>
            <a:off x="4791456" y="2395728"/>
            <a:ext cx="4005072" cy="512064"/>
          </a:xfrm>
          <a:prstGeom prst="rect">
            <a:avLst/>
          </a:prstGeom>
          <a:noFill/>
          <a:ln/>
        </p:spPr>
        <p:txBody>
          <a:bodyPr wrap="square" lIns="0" tIns="0" rIns="0" bIns="0" rtlCol="0" anchor="ctr"/>
          <a:lstStyle/>
          <a:p>
            <a:pPr indent="0" marL="0">
              <a:buNone/>
            </a:pPr>
            <a:r>
              <a:rPr lang="en-US" sz="1000" dirty="0">
                <a:solidFill>
                  <a:srgbClr val="8B5E3C"/>
                </a:solidFill>
                <a:latin typeface="Calibri" pitchFamily="34" charset="0"/>
                <a:ea typeface="Calibri" pitchFamily="34" charset="-122"/>
                <a:cs typeface="Calibri" pitchFamily="34" charset="-120"/>
              </a:rPr>
              <a:t>Treatment: No treatment — viral disease. Supportive care only. Isolate affected animals. Common in wet season.</a:t>
            </a:r>
            <a:endParaRPr lang="en-US" sz="1000" dirty="0"/>
          </a:p>
        </p:txBody>
      </p:sp>
      <p:sp>
        <p:nvSpPr>
          <p:cNvPr id="18" name="Shape 16"/>
          <p:cNvSpPr/>
          <p:nvPr/>
        </p:nvSpPr>
        <p:spPr>
          <a:xfrm>
            <a:off x="274320" y="3063240"/>
            <a:ext cx="4251960" cy="1719072"/>
          </a:xfrm>
          <a:prstGeom prst="rect">
            <a:avLst/>
          </a:prstGeom>
          <a:solidFill>
            <a:srgbClr val="FFFFFF"/>
          </a:solidFill>
          <a:ln w="12700">
            <a:solidFill>
              <a:srgbClr val="7D3C98"/>
            </a:solidFill>
            <a:prstDash val="solid"/>
          </a:ln>
          <a:effectLst>
            <a:outerShdw sx="100000" sy="100000" kx="0" ky="0" algn="bl" rotWithShape="0" blurRad="76200" dist="25400" dir="8100000">
              <a:srgbClr val="000000">
                <a:alpha val="12000"/>
              </a:srgbClr>
            </a:outerShdw>
          </a:effectLst>
        </p:spPr>
      </p:sp>
      <p:sp>
        <p:nvSpPr>
          <p:cNvPr id="19" name="Shape 17"/>
          <p:cNvSpPr/>
          <p:nvPr/>
        </p:nvSpPr>
        <p:spPr>
          <a:xfrm>
            <a:off x="274320" y="3063240"/>
            <a:ext cx="4251960" cy="384048"/>
          </a:xfrm>
          <a:prstGeom prst="rect">
            <a:avLst/>
          </a:prstGeom>
          <a:solidFill>
            <a:srgbClr val="7D3C98"/>
          </a:solidFill>
          <a:ln w="12700">
            <a:solidFill>
              <a:srgbClr val="7D3C98"/>
            </a:solidFill>
            <a:prstDash val="solid"/>
          </a:ln>
        </p:spPr>
      </p:sp>
      <p:sp>
        <p:nvSpPr>
          <p:cNvPr id="20" name="Text 18"/>
          <p:cNvSpPr/>
          <p:nvPr/>
        </p:nvSpPr>
        <p:spPr>
          <a:xfrm>
            <a:off x="384048" y="3099816"/>
            <a:ext cx="2560320" cy="32004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  Rabies</a:t>
            </a:r>
            <a:endParaRPr lang="en-US" sz="1300" dirty="0"/>
          </a:p>
        </p:txBody>
      </p:sp>
      <p:sp>
        <p:nvSpPr>
          <p:cNvPr id="21" name="Text 19"/>
          <p:cNvSpPr/>
          <p:nvPr/>
        </p:nvSpPr>
        <p:spPr>
          <a:xfrm>
            <a:off x="3017520" y="3099816"/>
            <a:ext cx="1417320" cy="320040"/>
          </a:xfrm>
          <a:prstGeom prst="rect">
            <a:avLst/>
          </a:prstGeom>
          <a:noFill/>
          <a:ln/>
        </p:spPr>
        <p:txBody>
          <a:bodyPr wrap="square" lIns="0" tIns="0" rIns="0" bIns="0" rtlCol="0" anchor="ctr"/>
          <a:lstStyle/>
          <a:p>
            <a:pPr indent="0" marL="0">
              <a:buNone/>
            </a:pPr>
            <a:r>
              <a:rPr lang="en-US" sz="900" i="1" dirty="0">
                <a:solidFill>
                  <a:srgbClr val="CCCCCC"/>
                </a:solidFill>
                <a:latin typeface="Calibri" pitchFamily="34" charset="0"/>
                <a:ea typeface="Calibri" pitchFamily="34" charset="-122"/>
                <a:cs typeface="Calibri" pitchFamily="34" charset="-120"/>
              </a:rPr>
              <a:t>Agent: Rabies virus</a:t>
            </a:r>
            <a:endParaRPr lang="en-US" sz="900" dirty="0"/>
          </a:p>
        </p:txBody>
      </p:sp>
      <p:sp>
        <p:nvSpPr>
          <p:cNvPr id="22" name="Text 20"/>
          <p:cNvSpPr/>
          <p:nvPr/>
        </p:nvSpPr>
        <p:spPr>
          <a:xfrm>
            <a:off x="384048" y="3502152"/>
            <a:ext cx="4005072" cy="658368"/>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Signs: Unusual aggression — attacks other camels and humans. Excess salivation, unable to drink or swallow. Bulls: hypersexual behaviour. Progressive weakness, unable to stand. ALL affected animals die — no recovery.</a:t>
            </a:r>
            <a:endParaRPr lang="en-US" sz="1000" dirty="0"/>
          </a:p>
        </p:txBody>
      </p:sp>
      <p:sp>
        <p:nvSpPr>
          <p:cNvPr id="23" name="Text 21"/>
          <p:cNvSpPr/>
          <p:nvPr/>
        </p:nvSpPr>
        <p:spPr>
          <a:xfrm>
            <a:off x="384048" y="4197096"/>
            <a:ext cx="4005072" cy="512064"/>
          </a:xfrm>
          <a:prstGeom prst="rect">
            <a:avLst/>
          </a:prstGeom>
          <a:noFill/>
          <a:ln/>
        </p:spPr>
        <p:txBody>
          <a:bodyPr wrap="square" lIns="0" tIns="0" rIns="0" bIns="0" rtlCol="0" anchor="ctr"/>
          <a:lstStyle/>
          <a:p>
            <a:pPr indent="0" marL="0">
              <a:buNone/>
            </a:pPr>
            <a:r>
              <a:rPr lang="en-US" sz="1000" dirty="0">
                <a:solidFill>
                  <a:srgbClr val="8B5E3C"/>
                </a:solidFill>
                <a:latin typeface="Calibri" pitchFamily="34" charset="0"/>
                <a:ea typeface="Calibri" pitchFamily="34" charset="-122"/>
                <a:cs typeface="Calibri" pitchFamily="34" charset="-120"/>
              </a:rPr>
              <a:t>Treatment: NO treatment — NO recovery. Transmission: bites and saliva of infected animals (dogs most common). Vaccinate dogs regularly. Seek medical care immediately after any animal bite.</a:t>
            </a:r>
            <a:endParaRPr lang="en-US" sz="1000" dirty="0"/>
          </a:p>
        </p:txBody>
      </p:sp>
      <p:sp>
        <p:nvSpPr>
          <p:cNvPr id="24" name="Shape 22"/>
          <p:cNvSpPr/>
          <p:nvPr/>
        </p:nvSpPr>
        <p:spPr>
          <a:xfrm>
            <a:off x="4681728" y="3063240"/>
            <a:ext cx="4251960" cy="1719072"/>
          </a:xfrm>
          <a:prstGeom prst="rect">
            <a:avLst/>
          </a:prstGeom>
          <a:solidFill>
            <a:srgbClr val="FFFFFF"/>
          </a:solidFill>
          <a:ln w="12700">
            <a:solidFill>
              <a:srgbClr val="D4860A"/>
            </a:solidFill>
            <a:prstDash val="solid"/>
          </a:ln>
          <a:effectLst>
            <a:outerShdw sx="100000" sy="100000" kx="0" ky="0" algn="bl" rotWithShape="0" blurRad="76200" dist="25400" dir="8100000">
              <a:srgbClr val="000000">
                <a:alpha val="12000"/>
              </a:srgbClr>
            </a:outerShdw>
          </a:effectLst>
        </p:spPr>
      </p:sp>
      <p:sp>
        <p:nvSpPr>
          <p:cNvPr id="25" name="Shape 23"/>
          <p:cNvSpPr/>
          <p:nvPr/>
        </p:nvSpPr>
        <p:spPr>
          <a:xfrm>
            <a:off x="4681728" y="3063240"/>
            <a:ext cx="4251960" cy="384048"/>
          </a:xfrm>
          <a:prstGeom prst="rect">
            <a:avLst/>
          </a:prstGeom>
          <a:solidFill>
            <a:srgbClr val="D4860A"/>
          </a:solidFill>
          <a:ln w="12700">
            <a:solidFill>
              <a:srgbClr val="D4860A"/>
            </a:solidFill>
            <a:prstDash val="solid"/>
          </a:ln>
        </p:spPr>
      </p:sp>
      <p:sp>
        <p:nvSpPr>
          <p:cNvPr id="26" name="Text 24"/>
          <p:cNvSpPr/>
          <p:nvPr/>
        </p:nvSpPr>
        <p:spPr>
          <a:xfrm>
            <a:off x="4791456" y="3099816"/>
            <a:ext cx="2560320" cy="32004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  Wounds &amp; Abscesses</a:t>
            </a:r>
            <a:endParaRPr lang="en-US" sz="1300" dirty="0"/>
          </a:p>
        </p:txBody>
      </p:sp>
      <p:sp>
        <p:nvSpPr>
          <p:cNvPr id="27" name="Text 25"/>
          <p:cNvSpPr/>
          <p:nvPr/>
        </p:nvSpPr>
        <p:spPr>
          <a:xfrm>
            <a:off x="7424928" y="3099816"/>
            <a:ext cx="1417320" cy="320040"/>
          </a:xfrm>
          <a:prstGeom prst="rect">
            <a:avLst/>
          </a:prstGeom>
          <a:noFill/>
          <a:ln/>
        </p:spPr>
        <p:txBody>
          <a:bodyPr wrap="square" lIns="0" tIns="0" rIns="0" bIns="0" rtlCol="0" anchor="ctr"/>
          <a:lstStyle/>
          <a:p>
            <a:pPr indent="0" marL="0">
              <a:buNone/>
            </a:pPr>
            <a:r>
              <a:rPr lang="en-US" sz="900" i="1" dirty="0">
                <a:solidFill>
                  <a:srgbClr val="CCCCCC"/>
                </a:solidFill>
                <a:latin typeface="Calibri" pitchFamily="34" charset="0"/>
                <a:ea typeface="Calibri" pitchFamily="34" charset="-122"/>
                <a:cs typeface="Calibri" pitchFamily="34" charset="-120"/>
              </a:rPr>
              <a:t>Agent: Bacteria / Flies (Myiasis)</a:t>
            </a:r>
            <a:endParaRPr lang="en-US" sz="900" dirty="0"/>
          </a:p>
        </p:txBody>
      </p:sp>
      <p:sp>
        <p:nvSpPr>
          <p:cNvPr id="28" name="Text 26"/>
          <p:cNvSpPr/>
          <p:nvPr/>
        </p:nvSpPr>
        <p:spPr>
          <a:xfrm>
            <a:off x="4791456" y="3502152"/>
            <a:ext cx="4005072" cy="658368"/>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Signs: Open wounds from thorns, bull fighting, branding, castration, predator attacks. Fly maggots (Cephalopina titillator) infest open wounds — potentially fatal. Abscesses: warm swelling → soft with pus after 3–4 weeks.</a:t>
            </a:r>
            <a:endParaRPr lang="en-US" sz="1000" dirty="0"/>
          </a:p>
        </p:txBody>
      </p:sp>
      <p:sp>
        <p:nvSpPr>
          <p:cNvPr id="29" name="Text 27"/>
          <p:cNvSpPr/>
          <p:nvPr/>
        </p:nvSpPr>
        <p:spPr>
          <a:xfrm>
            <a:off x="4791456" y="4197096"/>
            <a:ext cx="4005072" cy="512064"/>
          </a:xfrm>
          <a:prstGeom prst="rect">
            <a:avLst/>
          </a:prstGeom>
          <a:noFill/>
          <a:ln/>
        </p:spPr>
        <p:txBody>
          <a:bodyPr wrap="square" lIns="0" tIns="0" rIns="0" bIns="0" rtlCol="0" anchor="ctr"/>
          <a:lstStyle/>
          <a:p>
            <a:pPr indent="0" marL="0">
              <a:buNone/>
            </a:pPr>
            <a:r>
              <a:rPr lang="en-US" sz="1000" dirty="0">
                <a:solidFill>
                  <a:srgbClr val="8B5E3C"/>
                </a:solidFill>
                <a:latin typeface="Calibri" pitchFamily="34" charset="0"/>
                <a:ea typeface="Calibri" pitchFamily="34" charset="-122"/>
                <a:cs typeface="Calibri" pitchFamily="34" charset="-120"/>
              </a:rPr>
              <a:t>Treatment: Clean with antiseptic (hydrogen peroxide), apply iodine daily. Penicillin-Streptomycin or OTC 20% LA for infected wounds. For abscesses: cross-cut at low point when soft, flush with H₂O₂, repeat daily.</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DF6EC"/>
        </a:solidFill>
      </p:bgPr>
    </p:bg>
    <p:spTree>
      <p:nvGrpSpPr>
        <p:cNvPr id="1" name=""/>
        <p:cNvGrpSpPr/>
        <p:nvPr/>
      </p:nvGrpSpPr>
      <p:grpSpPr>
        <a:xfrm>
          <a:off x="0" y="0"/>
          <a:ext cx="0" cy="0"/>
          <a:chOff x="0" y="0"/>
          <a:chExt cx="0" cy="0"/>
        </a:xfrm>
      </p:grpSpPr>
      <p:sp>
        <p:nvSpPr>
          <p:cNvPr id="2" name="Shape 0"/>
          <p:cNvSpPr/>
          <p:nvPr/>
        </p:nvSpPr>
        <p:spPr>
          <a:xfrm>
            <a:off x="0" y="0"/>
            <a:ext cx="9144000" cy="100584"/>
          </a:xfrm>
          <a:prstGeom prst="rect">
            <a:avLst/>
          </a:prstGeom>
          <a:solidFill>
            <a:srgbClr val="A93226"/>
          </a:solidFill>
          <a:ln w="12700">
            <a:solidFill>
              <a:srgbClr val="A93226"/>
            </a:solidFill>
            <a:prstDash val="solid"/>
          </a:ln>
        </p:spPr>
      </p:sp>
      <p:sp>
        <p:nvSpPr>
          <p:cNvPr id="3" name="Shape 1"/>
          <p:cNvSpPr/>
          <p:nvPr/>
        </p:nvSpPr>
        <p:spPr>
          <a:xfrm>
            <a:off x="0" y="100584"/>
            <a:ext cx="73152" cy="5042916"/>
          </a:xfrm>
          <a:prstGeom prst="rect">
            <a:avLst/>
          </a:prstGeom>
          <a:solidFill>
            <a:srgbClr val="8B5E3C"/>
          </a:solidFill>
          <a:ln w="12700">
            <a:solidFill>
              <a:srgbClr val="8B5E3C"/>
            </a:solidFill>
            <a:prstDash val="solid"/>
          </a:ln>
        </p:spPr>
      </p:sp>
      <p:sp>
        <p:nvSpPr>
          <p:cNvPr id="4" name="Text 2"/>
          <p:cNvSpPr/>
          <p:nvPr/>
        </p:nvSpPr>
        <p:spPr>
          <a:xfrm>
            <a:off x="320040" y="164592"/>
            <a:ext cx="8229600" cy="640080"/>
          </a:xfrm>
          <a:prstGeom prst="rect">
            <a:avLst/>
          </a:prstGeom>
          <a:noFill/>
          <a:ln/>
        </p:spPr>
        <p:txBody>
          <a:bodyPr wrap="square" lIns="0" tIns="0" rIns="0" bIns="0" rtlCol="0" anchor="ctr"/>
          <a:lstStyle/>
          <a:p>
            <a:pPr indent="0" marL="0">
              <a:buNone/>
            </a:pPr>
            <a:r>
              <a:rPr lang="en-US" sz="3400" b="1" dirty="0">
                <a:solidFill>
                  <a:srgbClr val="A93226"/>
                </a:solidFill>
                <a:latin typeface="Georgia" pitchFamily="34" charset="0"/>
                <a:ea typeface="Georgia" pitchFamily="34" charset="-122"/>
                <a:cs typeface="Georgia" pitchFamily="34" charset="-120"/>
              </a:rPr>
              <a:t>Camel Diseases — Part 2</a:t>
            </a:r>
            <a:endParaRPr lang="en-US" sz="3400" dirty="0"/>
          </a:p>
        </p:txBody>
      </p:sp>
      <p:sp>
        <p:nvSpPr>
          <p:cNvPr id="5" name="Text 3"/>
          <p:cNvSpPr/>
          <p:nvPr/>
        </p:nvSpPr>
        <p:spPr>
          <a:xfrm>
            <a:off x="320040" y="777240"/>
            <a:ext cx="8229600" cy="347472"/>
          </a:xfrm>
          <a:prstGeom prst="rect">
            <a:avLst/>
          </a:prstGeom>
          <a:noFill/>
          <a:ln/>
        </p:spPr>
        <p:txBody>
          <a:bodyPr wrap="square" lIns="0" tIns="0" rIns="0" bIns="0" rtlCol="0" anchor="ctr"/>
          <a:lstStyle/>
          <a:p>
            <a:pPr indent="0" marL="0">
              <a:buNone/>
            </a:pPr>
            <a:r>
              <a:rPr lang="en-US" sz="1400" i="1" dirty="0">
                <a:solidFill>
                  <a:srgbClr val="7F8C8D"/>
                </a:solidFill>
                <a:latin typeface="Calibri" pitchFamily="34" charset="0"/>
                <a:ea typeface="Calibri" pitchFamily="34" charset="-122"/>
                <a:cs typeface="Calibri" pitchFamily="34" charset="-120"/>
              </a:rPr>
              <a:t>Respiratory  •  Diarrhoea  •  Trypanosomosis  •  Rift Valley Fever  •  Mastitis  •  Brucellosis</a:t>
            </a:r>
            <a:endParaRPr lang="en-US" sz="1400" dirty="0"/>
          </a:p>
        </p:txBody>
      </p:sp>
      <p:sp>
        <p:nvSpPr>
          <p:cNvPr id="6" name="Shape 4"/>
          <p:cNvSpPr/>
          <p:nvPr/>
        </p:nvSpPr>
        <p:spPr>
          <a:xfrm>
            <a:off x="274320" y="1261872"/>
            <a:ext cx="4251960" cy="1719072"/>
          </a:xfrm>
          <a:prstGeom prst="rect">
            <a:avLst/>
          </a:prstGeom>
          <a:solidFill>
            <a:srgbClr val="FFFFFF"/>
          </a:solidFill>
          <a:ln w="12700">
            <a:solidFill>
              <a:srgbClr val="1A5F7A"/>
            </a:solidFill>
            <a:prstDash val="solid"/>
          </a:ln>
          <a:effectLst>
            <a:outerShdw sx="100000" sy="100000" kx="0" ky="0" algn="bl" rotWithShape="0" blurRad="76200" dist="25400" dir="8100000">
              <a:srgbClr val="000000">
                <a:alpha val="12000"/>
              </a:srgbClr>
            </a:outerShdw>
          </a:effectLst>
        </p:spPr>
      </p:sp>
      <p:sp>
        <p:nvSpPr>
          <p:cNvPr id="7" name="Shape 5"/>
          <p:cNvSpPr/>
          <p:nvPr/>
        </p:nvSpPr>
        <p:spPr>
          <a:xfrm>
            <a:off x="274320" y="1261872"/>
            <a:ext cx="4251960" cy="384048"/>
          </a:xfrm>
          <a:prstGeom prst="rect">
            <a:avLst/>
          </a:prstGeom>
          <a:solidFill>
            <a:srgbClr val="1A5F7A"/>
          </a:solidFill>
          <a:ln w="12700">
            <a:solidFill>
              <a:srgbClr val="1A5F7A"/>
            </a:solidFill>
            <a:prstDash val="solid"/>
          </a:ln>
        </p:spPr>
      </p:sp>
      <p:sp>
        <p:nvSpPr>
          <p:cNvPr id="8" name="Text 6"/>
          <p:cNvSpPr/>
          <p:nvPr/>
        </p:nvSpPr>
        <p:spPr>
          <a:xfrm>
            <a:off x="384048" y="1298448"/>
            <a:ext cx="2560320" cy="32004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  Trypanosomosis</a:t>
            </a:r>
            <a:endParaRPr lang="en-US" sz="1300" dirty="0"/>
          </a:p>
        </p:txBody>
      </p:sp>
      <p:sp>
        <p:nvSpPr>
          <p:cNvPr id="9" name="Text 7"/>
          <p:cNvSpPr/>
          <p:nvPr/>
        </p:nvSpPr>
        <p:spPr>
          <a:xfrm>
            <a:off x="3017520" y="1298448"/>
            <a:ext cx="1417320" cy="320040"/>
          </a:xfrm>
          <a:prstGeom prst="rect">
            <a:avLst/>
          </a:prstGeom>
          <a:noFill/>
          <a:ln/>
        </p:spPr>
        <p:txBody>
          <a:bodyPr wrap="square" lIns="0" tIns="0" rIns="0" bIns="0" rtlCol="0" anchor="ctr"/>
          <a:lstStyle/>
          <a:p>
            <a:pPr indent="0" marL="0">
              <a:buNone/>
            </a:pPr>
            <a:r>
              <a:rPr lang="en-US" sz="850" i="1" dirty="0">
                <a:solidFill>
                  <a:srgbClr val="CCCCCC"/>
                </a:solidFill>
                <a:latin typeface="Calibri" pitchFamily="34" charset="0"/>
                <a:ea typeface="Calibri" pitchFamily="34" charset="-122"/>
                <a:cs typeface="Calibri" pitchFamily="34" charset="-120"/>
              </a:rPr>
              <a:t>Trypanosoma evansi / congolense / vivax</a:t>
            </a:r>
            <a:endParaRPr lang="en-US" sz="850" dirty="0"/>
          </a:p>
        </p:txBody>
      </p:sp>
      <p:sp>
        <p:nvSpPr>
          <p:cNvPr id="10" name="Text 8"/>
          <p:cNvSpPr/>
          <p:nvPr/>
        </p:nvSpPr>
        <p:spPr>
          <a:xfrm>
            <a:off x="384048" y="1700784"/>
            <a:ext cx="4005072" cy="658368"/>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Signs: Chronic: weight loss, pale mucous membranes, tearing, sleepy appearance, dull coat, reduced milk. Acute: abortion, oedema on abdomen and legs. Blindness in T. evansi CNS form. Up to 100% mortality in severe T. vivax.</a:t>
            </a:r>
            <a:endParaRPr lang="en-US" sz="1000" dirty="0"/>
          </a:p>
        </p:txBody>
      </p:sp>
      <p:sp>
        <p:nvSpPr>
          <p:cNvPr id="11" name="Text 9"/>
          <p:cNvSpPr/>
          <p:nvPr/>
        </p:nvSpPr>
        <p:spPr>
          <a:xfrm>
            <a:off x="384048" y="2395728"/>
            <a:ext cx="4005072" cy="512064"/>
          </a:xfrm>
          <a:prstGeom prst="rect">
            <a:avLst/>
          </a:prstGeom>
          <a:noFill/>
          <a:ln/>
        </p:spPr>
        <p:txBody>
          <a:bodyPr wrap="square" lIns="0" tIns="0" rIns="0" bIns="0" rtlCol="0" anchor="ctr"/>
          <a:lstStyle/>
          <a:p>
            <a:pPr indent="0" marL="0">
              <a:buNone/>
            </a:pPr>
            <a:r>
              <a:rPr lang="en-US" sz="1000" dirty="0">
                <a:solidFill>
                  <a:srgbClr val="8B5E3C"/>
                </a:solidFill>
                <a:latin typeface="Calibri" pitchFamily="34" charset="0"/>
                <a:ea typeface="Calibri" pitchFamily="34" charset="-122"/>
                <a:cs typeface="Calibri" pitchFamily="34" charset="-120"/>
              </a:rPr>
              <a:t>Action: Quinapyramine (Triquin) 0.03 ml/kg subcutaneously. Cymelarsan 0.25 mg/kg IM (deep). Treat as early as possible. Use new needles — avoid abscesses. More common in wet season when fly populations peak.</a:t>
            </a:r>
            <a:endParaRPr lang="en-US" sz="1000" dirty="0"/>
          </a:p>
        </p:txBody>
      </p:sp>
      <p:sp>
        <p:nvSpPr>
          <p:cNvPr id="12" name="Shape 10"/>
          <p:cNvSpPr/>
          <p:nvPr/>
        </p:nvSpPr>
        <p:spPr>
          <a:xfrm>
            <a:off x="4681728" y="1261872"/>
            <a:ext cx="4251960" cy="1719072"/>
          </a:xfrm>
          <a:prstGeom prst="rect">
            <a:avLst/>
          </a:prstGeom>
          <a:solidFill>
            <a:srgbClr val="FFFFFF"/>
          </a:solidFill>
          <a:ln w="12700">
            <a:solidFill>
              <a:srgbClr val="A93226"/>
            </a:solidFill>
            <a:prstDash val="solid"/>
          </a:ln>
          <a:effectLst>
            <a:outerShdw sx="100000" sy="100000" kx="0" ky="0" algn="bl" rotWithShape="0" blurRad="76200" dist="25400" dir="8100000">
              <a:srgbClr val="000000">
                <a:alpha val="12000"/>
              </a:srgbClr>
            </a:outerShdw>
          </a:effectLst>
        </p:spPr>
      </p:sp>
      <p:sp>
        <p:nvSpPr>
          <p:cNvPr id="13" name="Shape 11"/>
          <p:cNvSpPr/>
          <p:nvPr/>
        </p:nvSpPr>
        <p:spPr>
          <a:xfrm>
            <a:off x="4681728" y="1261872"/>
            <a:ext cx="4251960" cy="384048"/>
          </a:xfrm>
          <a:prstGeom prst="rect">
            <a:avLst/>
          </a:prstGeom>
          <a:solidFill>
            <a:srgbClr val="A93226"/>
          </a:solidFill>
          <a:ln w="12700">
            <a:solidFill>
              <a:srgbClr val="A93226"/>
            </a:solidFill>
            <a:prstDash val="solid"/>
          </a:ln>
        </p:spPr>
      </p:sp>
      <p:sp>
        <p:nvSpPr>
          <p:cNvPr id="14" name="Text 12"/>
          <p:cNvSpPr/>
          <p:nvPr/>
        </p:nvSpPr>
        <p:spPr>
          <a:xfrm>
            <a:off x="4791456" y="1298448"/>
            <a:ext cx="2560320" cy="32004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  Rift Valley Fever</a:t>
            </a:r>
            <a:endParaRPr lang="en-US" sz="1300" dirty="0"/>
          </a:p>
        </p:txBody>
      </p:sp>
      <p:sp>
        <p:nvSpPr>
          <p:cNvPr id="15" name="Text 13"/>
          <p:cNvSpPr/>
          <p:nvPr/>
        </p:nvSpPr>
        <p:spPr>
          <a:xfrm>
            <a:off x="7424928" y="1298448"/>
            <a:ext cx="1417320" cy="320040"/>
          </a:xfrm>
          <a:prstGeom prst="rect">
            <a:avLst/>
          </a:prstGeom>
          <a:noFill/>
          <a:ln/>
        </p:spPr>
        <p:txBody>
          <a:bodyPr wrap="square" lIns="0" tIns="0" rIns="0" bIns="0" rtlCol="0" anchor="ctr"/>
          <a:lstStyle/>
          <a:p>
            <a:pPr indent="0" marL="0">
              <a:buNone/>
            </a:pPr>
            <a:r>
              <a:rPr lang="en-US" sz="850" i="1" dirty="0">
                <a:solidFill>
                  <a:srgbClr val="CCCCCC"/>
                </a:solidFill>
                <a:latin typeface="Calibri" pitchFamily="34" charset="0"/>
                <a:ea typeface="Calibri" pitchFamily="34" charset="-122"/>
                <a:cs typeface="Calibri" pitchFamily="34" charset="-120"/>
              </a:rPr>
              <a:t>Phlebovirus (mosquito-transmitted)</a:t>
            </a:r>
            <a:endParaRPr lang="en-US" sz="850" dirty="0"/>
          </a:p>
        </p:txBody>
      </p:sp>
      <p:sp>
        <p:nvSpPr>
          <p:cNvPr id="16" name="Text 14"/>
          <p:cNvSpPr/>
          <p:nvPr/>
        </p:nvSpPr>
        <p:spPr>
          <a:xfrm>
            <a:off x="4791456" y="1700784"/>
            <a:ext cx="4005072" cy="658368"/>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Signs: Mass abortions — up to nearly 100% of herd. Sudden high death rate in newborns — up to 90%. Foetuses of different sizes (abortion at any stage). Occurs every 5–15 years after very heavy prolonged rains.</a:t>
            </a:r>
            <a:endParaRPr lang="en-US" sz="1000" dirty="0"/>
          </a:p>
        </p:txBody>
      </p:sp>
      <p:sp>
        <p:nvSpPr>
          <p:cNvPr id="17" name="Text 15"/>
          <p:cNvSpPr/>
          <p:nvPr/>
        </p:nvSpPr>
        <p:spPr>
          <a:xfrm>
            <a:off x="4791456" y="2395728"/>
            <a:ext cx="4005072" cy="512064"/>
          </a:xfrm>
          <a:prstGeom prst="rect">
            <a:avLst/>
          </a:prstGeom>
          <a:noFill/>
          <a:ln/>
        </p:spPr>
        <p:txBody>
          <a:bodyPr wrap="square" lIns="0" tIns="0" rIns="0" bIns="0" rtlCol="0" anchor="ctr"/>
          <a:lstStyle/>
          <a:p>
            <a:pPr indent="0" marL="0">
              <a:buNone/>
            </a:pPr>
            <a:r>
              <a:rPr lang="en-US" sz="1000" dirty="0">
                <a:solidFill>
                  <a:srgbClr val="8B5E3C"/>
                </a:solidFill>
                <a:latin typeface="Calibri" pitchFamily="34" charset="0"/>
                <a:ea typeface="Calibri" pitchFamily="34" charset="-122"/>
                <a:cs typeface="Calibri" pitchFamily="34" charset="-120"/>
              </a:rPr>
              <a:t>Action: NO treatment — viral disease. Vaccinate in RVF-prone areas BEFORE outbreaks. ⚠ HUMAN RISK: Most dangerous zoonotic disease in Africa alongside Rabies. Kills herders, butchers, vets. NO human treatment available.</a:t>
            </a:r>
            <a:endParaRPr lang="en-US" sz="1000" dirty="0"/>
          </a:p>
        </p:txBody>
      </p:sp>
      <p:sp>
        <p:nvSpPr>
          <p:cNvPr id="18" name="Shape 16"/>
          <p:cNvSpPr/>
          <p:nvPr/>
        </p:nvSpPr>
        <p:spPr>
          <a:xfrm>
            <a:off x="274320" y="3063240"/>
            <a:ext cx="4251960" cy="1719072"/>
          </a:xfrm>
          <a:prstGeom prst="rect">
            <a:avLst/>
          </a:prstGeom>
          <a:solidFill>
            <a:srgbClr val="FFFFFF"/>
          </a:solidFill>
          <a:ln w="12700">
            <a:solidFill>
              <a:srgbClr val="D4860A"/>
            </a:solidFill>
            <a:prstDash val="solid"/>
          </a:ln>
          <a:effectLst>
            <a:outerShdw sx="100000" sy="100000" kx="0" ky="0" algn="bl" rotWithShape="0" blurRad="76200" dist="25400" dir="8100000">
              <a:srgbClr val="000000">
                <a:alpha val="12000"/>
              </a:srgbClr>
            </a:outerShdw>
          </a:effectLst>
        </p:spPr>
      </p:sp>
      <p:sp>
        <p:nvSpPr>
          <p:cNvPr id="19" name="Shape 17"/>
          <p:cNvSpPr/>
          <p:nvPr/>
        </p:nvSpPr>
        <p:spPr>
          <a:xfrm>
            <a:off x="274320" y="3063240"/>
            <a:ext cx="4251960" cy="384048"/>
          </a:xfrm>
          <a:prstGeom prst="rect">
            <a:avLst/>
          </a:prstGeom>
          <a:solidFill>
            <a:srgbClr val="D4860A"/>
          </a:solidFill>
          <a:ln w="12700">
            <a:solidFill>
              <a:srgbClr val="D4860A"/>
            </a:solidFill>
            <a:prstDash val="solid"/>
          </a:ln>
        </p:spPr>
      </p:sp>
      <p:sp>
        <p:nvSpPr>
          <p:cNvPr id="20" name="Text 18"/>
          <p:cNvSpPr/>
          <p:nvPr/>
        </p:nvSpPr>
        <p:spPr>
          <a:xfrm>
            <a:off x="384048" y="3099816"/>
            <a:ext cx="2560320" cy="32004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  Mastitis</a:t>
            </a:r>
            <a:endParaRPr lang="en-US" sz="1300" dirty="0"/>
          </a:p>
        </p:txBody>
      </p:sp>
      <p:sp>
        <p:nvSpPr>
          <p:cNvPr id="21" name="Text 19"/>
          <p:cNvSpPr/>
          <p:nvPr/>
        </p:nvSpPr>
        <p:spPr>
          <a:xfrm>
            <a:off x="3017520" y="3099816"/>
            <a:ext cx="1417320" cy="320040"/>
          </a:xfrm>
          <a:prstGeom prst="rect">
            <a:avLst/>
          </a:prstGeom>
          <a:noFill/>
          <a:ln/>
        </p:spPr>
        <p:txBody>
          <a:bodyPr wrap="square" lIns="0" tIns="0" rIns="0" bIns="0" rtlCol="0" anchor="ctr"/>
          <a:lstStyle/>
          <a:p>
            <a:pPr indent="0" marL="0">
              <a:buNone/>
            </a:pPr>
            <a:r>
              <a:rPr lang="en-US" sz="850" i="1" dirty="0">
                <a:solidFill>
                  <a:srgbClr val="CCCCCC"/>
                </a:solidFill>
                <a:latin typeface="Calibri" pitchFamily="34" charset="0"/>
                <a:ea typeface="Calibri" pitchFamily="34" charset="-122"/>
                <a:cs typeface="Calibri" pitchFamily="34" charset="-120"/>
              </a:rPr>
              <a:t>Bacteria (various)</a:t>
            </a:r>
            <a:endParaRPr lang="en-US" sz="850" dirty="0"/>
          </a:p>
        </p:txBody>
      </p:sp>
      <p:sp>
        <p:nvSpPr>
          <p:cNvPr id="22" name="Text 20"/>
          <p:cNvSpPr/>
          <p:nvPr/>
        </p:nvSpPr>
        <p:spPr>
          <a:xfrm>
            <a:off x="384048" y="3502152"/>
            <a:ext cx="4005072" cy="658368"/>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Signs: One or more swollen, hot, painful udder quarters. Reduced or no milk production. Abnormal milk: yellow/brown, pus-like, watery, with clots or blood. May block teat canal. NOTE: Camel teat has 2–3 openings — each leads to a separate gland.</a:t>
            </a:r>
            <a:endParaRPr lang="en-US" sz="1000" dirty="0"/>
          </a:p>
        </p:txBody>
      </p:sp>
      <p:sp>
        <p:nvSpPr>
          <p:cNvPr id="23" name="Text 21"/>
          <p:cNvSpPr/>
          <p:nvPr/>
        </p:nvSpPr>
        <p:spPr>
          <a:xfrm>
            <a:off x="384048" y="4197096"/>
            <a:ext cx="4005072" cy="512064"/>
          </a:xfrm>
          <a:prstGeom prst="rect">
            <a:avLst/>
          </a:prstGeom>
          <a:noFill/>
          <a:ln/>
        </p:spPr>
        <p:txBody>
          <a:bodyPr wrap="square" lIns="0" tIns="0" rIns="0" bIns="0" rtlCol="0" anchor="ctr"/>
          <a:lstStyle/>
          <a:p>
            <a:pPr indent="0" marL="0">
              <a:buNone/>
            </a:pPr>
            <a:r>
              <a:rPr lang="en-US" sz="1000" dirty="0">
                <a:solidFill>
                  <a:srgbClr val="8B5E3C"/>
                </a:solidFill>
                <a:latin typeface="Calibri" pitchFamily="34" charset="0"/>
                <a:ea typeface="Calibri" pitchFamily="34" charset="-122"/>
                <a:cs typeface="Calibri" pitchFamily="34" charset="-120"/>
              </a:rPr>
              <a:t>Action: Milk affected quarter frequently; allow calf to suckle. Cool and massage swollen quarter. Penicillin-Streptomycin or Sulphonamide (double dose, min 3 days). Intra-mammary treatment NOT recommended for camels. Prevention: always milk youngest camels first.</a:t>
            </a:r>
            <a:endParaRPr lang="en-US" sz="1000" dirty="0"/>
          </a:p>
        </p:txBody>
      </p:sp>
      <p:sp>
        <p:nvSpPr>
          <p:cNvPr id="24" name="Shape 22"/>
          <p:cNvSpPr/>
          <p:nvPr/>
        </p:nvSpPr>
        <p:spPr>
          <a:xfrm>
            <a:off x="4681728" y="3063240"/>
            <a:ext cx="4251960" cy="1719072"/>
          </a:xfrm>
          <a:prstGeom prst="rect">
            <a:avLst/>
          </a:prstGeom>
          <a:solidFill>
            <a:srgbClr val="FFFFFF"/>
          </a:solidFill>
          <a:ln w="12700">
            <a:solidFill>
              <a:srgbClr val="1E6B3A"/>
            </a:solidFill>
            <a:prstDash val="solid"/>
          </a:ln>
          <a:effectLst>
            <a:outerShdw sx="100000" sy="100000" kx="0" ky="0" algn="bl" rotWithShape="0" blurRad="76200" dist="25400" dir="8100000">
              <a:srgbClr val="000000">
                <a:alpha val="12000"/>
              </a:srgbClr>
            </a:outerShdw>
          </a:effectLst>
        </p:spPr>
      </p:sp>
      <p:sp>
        <p:nvSpPr>
          <p:cNvPr id="25" name="Shape 23"/>
          <p:cNvSpPr/>
          <p:nvPr/>
        </p:nvSpPr>
        <p:spPr>
          <a:xfrm>
            <a:off x="4681728" y="3063240"/>
            <a:ext cx="4251960" cy="384048"/>
          </a:xfrm>
          <a:prstGeom prst="rect">
            <a:avLst/>
          </a:prstGeom>
          <a:solidFill>
            <a:srgbClr val="1E6B3A"/>
          </a:solidFill>
          <a:ln w="12700">
            <a:solidFill>
              <a:srgbClr val="1E6B3A"/>
            </a:solidFill>
            <a:prstDash val="solid"/>
          </a:ln>
        </p:spPr>
      </p:sp>
      <p:sp>
        <p:nvSpPr>
          <p:cNvPr id="26" name="Text 24"/>
          <p:cNvSpPr/>
          <p:nvPr/>
        </p:nvSpPr>
        <p:spPr>
          <a:xfrm>
            <a:off x="4791456" y="3099816"/>
            <a:ext cx="2560320" cy="320040"/>
          </a:xfrm>
          <a:prstGeom prst="rect">
            <a:avLst/>
          </a:prstGeom>
          <a:noFill/>
          <a:ln/>
        </p:spPr>
        <p:txBody>
          <a:bodyPr wrap="square" lIns="0" tIns="0" rIns="0" bIns="0"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  Brucellosis</a:t>
            </a:r>
            <a:endParaRPr lang="en-US" sz="1300" dirty="0"/>
          </a:p>
        </p:txBody>
      </p:sp>
      <p:sp>
        <p:nvSpPr>
          <p:cNvPr id="27" name="Text 25"/>
          <p:cNvSpPr/>
          <p:nvPr/>
        </p:nvSpPr>
        <p:spPr>
          <a:xfrm>
            <a:off x="7424928" y="3099816"/>
            <a:ext cx="1417320" cy="320040"/>
          </a:xfrm>
          <a:prstGeom prst="rect">
            <a:avLst/>
          </a:prstGeom>
          <a:noFill/>
          <a:ln/>
        </p:spPr>
        <p:txBody>
          <a:bodyPr wrap="square" lIns="0" tIns="0" rIns="0" bIns="0" rtlCol="0" anchor="ctr"/>
          <a:lstStyle/>
          <a:p>
            <a:pPr indent="0" marL="0">
              <a:buNone/>
            </a:pPr>
            <a:r>
              <a:rPr lang="en-US" sz="850" i="1" dirty="0">
                <a:solidFill>
                  <a:srgbClr val="CCCCCC"/>
                </a:solidFill>
                <a:latin typeface="Calibri" pitchFamily="34" charset="0"/>
                <a:ea typeface="Calibri" pitchFamily="34" charset="-122"/>
                <a:cs typeface="Calibri" pitchFamily="34" charset="-120"/>
              </a:rPr>
              <a:t>Brucella spp.</a:t>
            </a:r>
            <a:endParaRPr lang="en-US" sz="850" dirty="0"/>
          </a:p>
        </p:txBody>
      </p:sp>
      <p:sp>
        <p:nvSpPr>
          <p:cNvPr id="28" name="Text 26"/>
          <p:cNvSpPr/>
          <p:nvPr/>
        </p:nvSpPr>
        <p:spPr>
          <a:xfrm>
            <a:off x="4791456" y="3502152"/>
            <a:ext cx="4005072" cy="658368"/>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Signs: Infected camels APPEAR HEALTHY and give NORMAL MILK — making the risk invisible. Causes abortion in females. Q-Fever: similar transmission. Danger is that handlers often don't know a camel is infected.</a:t>
            </a:r>
            <a:endParaRPr lang="en-US" sz="1000" dirty="0"/>
          </a:p>
        </p:txBody>
      </p:sp>
      <p:sp>
        <p:nvSpPr>
          <p:cNvPr id="29" name="Text 27"/>
          <p:cNvSpPr/>
          <p:nvPr/>
        </p:nvSpPr>
        <p:spPr>
          <a:xfrm>
            <a:off x="4791456" y="4197096"/>
            <a:ext cx="4005072" cy="512064"/>
          </a:xfrm>
          <a:prstGeom prst="rect">
            <a:avLst/>
          </a:prstGeom>
          <a:noFill/>
          <a:ln/>
        </p:spPr>
        <p:txBody>
          <a:bodyPr wrap="square" lIns="0" tIns="0" rIns="0" bIns="0" rtlCol="0" anchor="ctr"/>
          <a:lstStyle/>
          <a:p>
            <a:pPr indent="0" marL="0">
              <a:buNone/>
            </a:pPr>
            <a:r>
              <a:rPr lang="en-US" sz="1000" dirty="0">
                <a:solidFill>
                  <a:srgbClr val="8B5E3C"/>
                </a:solidFill>
                <a:latin typeface="Calibri" pitchFamily="34" charset="0"/>
                <a:ea typeface="Calibri" pitchFamily="34" charset="-122"/>
                <a:cs typeface="Calibri" pitchFamily="34" charset="-120"/>
              </a:rPr>
              <a:t>Action: ⚠ HUMAN RISK: Brucellosis KILLS HUMANS if untreated. Do NOT handle aborted foetus or placenta with bare hands. Always BOIL or PASTEURIZE camel milk before drinking. Report all abortions to veterinary officer. Bury or burn aborted materials.</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Pastoral Camel Husbandry Practices in Kenya</dc:title>
  <dc:subject>PptxGenJS Presentation</dc:subject>
  <dc:creator>PptxGenJS</dc:creator>
  <cp:lastModifiedBy>PptxGenJS</cp:lastModifiedBy>
  <cp:revision>1</cp:revision>
  <dcterms:created xsi:type="dcterms:W3CDTF">2026-05-24T13:22:08Z</dcterms:created>
  <dcterms:modified xsi:type="dcterms:W3CDTF">2026-05-24T13:22:08Z</dcterms:modified>
</cp:coreProperties>
</file>