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68"/>
  </p:notesMasterIdLst>
  <p:handoutMasterIdLst>
    <p:handoutMasterId r:id="rId69"/>
  </p:handoutMasterIdLst>
  <p:sldIdLst>
    <p:sldId id="276" r:id="rId5"/>
    <p:sldId id="257" r:id="rId6"/>
    <p:sldId id="299" r:id="rId7"/>
    <p:sldId id="300" r:id="rId8"/>
    <p:sldId id="301" r:id="rId9"/>
    <p:sldId id="302" r:id="rId10"/>
    <p:sldId id="361"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8" r:id="rId26"/>
    <p:sldId id="319" r:id="rId27"/>
    <p:sldId id="320" r:id="rId28"/>
    <p:sldId id="321" r:id="rId29"/>
    <p:sldId id="322" r:id="rId30"/>
    <p:sldId id="323" r:id="rId31"/>
    <p:sldId id="325" r:id="rId32"/>
    <p:sldId id="326" r:id="rId33"/>
    <p:sldId id="328" r:id="rId34"/>
    <p:sldId id="327" r:id="rId35"/>
    <p:sldId id="329" r:id="rId36"/>
    <p:sldId id="330" r:id="rId37"/>
    <p:sldId id="331" r:id="rId38"/>
    <p:sldId id="332" r:id="rId39"/>
    <p:sldId id="333" r:id="rId40"/>
    <p:sldId id="334" r:id="rId41"/>
    <p:sldId id="337" r:id="rId42"/>
    <p:sldId id="338" r:id="rId43"/>
    <p:sldId id="336" r:id="rId44"/>
    <p:sldId id="344" r:id="rId45"/>
    <p:sldId id="357" r:id="rId46"/>
    <p:sldId id="345" r:id="rId47"/>
    <p:sldId id="353" r:id="rId48"/>
    <p:sldId id="346" r:id="rId49"/>
    <p:sldId id="347" r:id="rId50"/>
    <p:sldId id="360" r:id="rId51"/>
    <p:sldId id="348" r:id="rId52"/>
    <p:sldId id="354" r:id="rId53"/>
    <p:sldId id="349" r:id="rId54"/>
    <p:sldId id="355" r:id="rId55"/>
    <p:sldId id="350" r:id="rId56"/>
    <p:sldId id="356" r:id="rId57"/>
    <p:sldId id="351" r:id="rId58"/>
    <p:sldId id="358" r:id="rId59"/>
    <p:sldId id="352" r:id="rId60"/>
    <p:sldId id="359" r:id="rId61"/>
    <p:sldId id="339" r:id="rId62"/>
    <p:sldId id="340" r:id="rId63"/>
    <p:sldId id="342" r:id="rId64"/>
    <p:sldId id="362" r:id="rId65"/>
    <p:sldId id="341" r:id="rId66"/>
    <p:sldId id="29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062A3-A025-4536-96F5-CAB9C5A73978}" v="1" dt="2025-12-07T13:47:39.755"/>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6327" autoAdjust="0"/>
  </p:normalViewPr>
  <p:slideViewPr>
    <p:cSldViewPr snapToGrid="0">
      <p:cViewPr varScale="1">
        <p:scale>
          <a:sx n="89" d="100"/>
          <a:sy n="89" d="100"/>
        </p:scale>
        <p:origin x="573" y="270"/>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Wachter" userId="18a72199a1f99eb9" providerId="LiveId" clId="{86A062A3-A025-4536-96F5-CAB9C5A73978}"/>
    <pc:docChg chg="modSld">
      <pc:chgData name="Allen Wachter" userId="18a72199a1f99eb9" providerId="LiveId" clId="{86A062A3-A025-4536-96F5-CAB9C5A73978}" dt="2025-12-11T14:50:10.231" v="6" actId="1036"/>
      <pc:docMkLst>
        <pc:docMk/>
      </pc:docMkLst>
      <pc:sldChg chg="modSp mod">
        <pc:chgData name="Allen Wachter" userId="18a72199a1f99eb9" providerId="LiveId" clId="{86A062A3-A025-4536-96F5-CAB9C5A73978}" dt="2025-12-11T14:50:10.231" v="6" actId="1036"/>
        <pc:sldMkLst>
          <pc:docMk/>
          <pc:sldMk cId="4104053383" sldId="304"/>
        </pc:sldMkLst>
        <pc:picChg chg="mod">
          <ac:chgData name="Allen Wachter" userId="18a72199a1f99eb9" providerId="LiveId" clId="{86A062A3-A025-4536-96F5-CAB9C5A73978}" dt="2025-12-11T14:50:10.231" v="6" actId="1036"/>
          <ac:picMkLst>
            <pc:docMk/>
            <pc:sldMk cId="4104053383" sldId="304"/>
            <ac:picMk id="4" creationId="{44151AAE-F7D9-7075-0C4A-C36F27C08000}"/>
          </ac:picMkLst>
        </pc:picChg>
      </pc:sldChg>
      <pc:sldChg chg="addSp modSp mod modAnim">
        <pc:chgData name="Allen Wachter" userId="18a72199a1f99eb9" providerId="LiveId" clId="{86A062A3-A025-4536-96F5-CAB9C5A73978}" dt="2025-12-11T14:49:56.095" v="4" actId="1036"/>
        <pc:sldMkLst>
          <pc:docMk/>
          <pc:sldMk cId="1318278827" sldId="361"/>
        </pc:sldMkLst>
        <pc:spChg chg="mod">
          <ac:chgData name="Allen Wachter" userId="18a72199a1f99eb9" providerId="LiveId" clId="{86A062A3-A025-4536-96F5-CAB9C5A73978}" dt="2025-12-07T13:51:00.256" v="3" actId="1076"/>
          <ac:spMkLst>
            <pc:docMk/>
            <pc:sldMk cId="1318278827" sldId="361"/>
            <ac:spMk id="2" creationId="{2EE17B42-91BC-BAC3-3FF6-24F7386C12FE}"/>
          </ac:spMkLst>
        </pc:spChg>
        <pc:picChg chg="add mod">
          <ac:chgData name="Allen Wachter" userId="18a72199a1f99eb9" providerId="LiveId" clId="{86A062A3-A025-4536-96F5-CAB9C5A73978}" dt="2025-12-07T13:48:00.374" v="2" actId="1076"/>
          <ac:picMkLst>
            <pc:docMk/>
            <pc:sldMk cId="1318278827" sldId="361"/>
            <ac:picMk id="3" creationId="{B10B3F9C-0D62-23BA-EF1A-517CA7B93DA3}"/>
          </ac:picMkLst>
        </pc:picChg>
        <pc:picChg chg="mod">
          <ac:chgData name="Allen Wachter" userId="18a72199a1f99eb9" providerId="LiveId" clId="{86A062A3-A025-4536-96F5-CAB9C5A73978}" dt="2025-12-07T13:47:30.441" v="0" actId="1076"/>
          <ac:picMkLst>
            <pc:docMk/>
            <pc:sldMk cId="1318278827" sldId="361"/>
            <ac:picMk id="4" creationId="{44312CCE-8CC7-6937-0266-92D51F9FEDB3}"/>
          </ac:picMkLst>
        </pc:picChg>
        <pc:picChg chg="mod">
          <ac:chgData name="Allen Wachter" userId="18a72199a1f99eb9" providerId="LiveId" clId="{86A062A3-A025-4536-96F5-CAB9C5A73978}" dt="2025-12-11T14:49:56.095" v="4" actId="1036"/>
          <ac:picMkLst>
            <pc:docMk/>
            <pc:sldMk cId="1318278827" sldId="361"/>
            <ac:picMk id="5" creationId="{F46D67D2-377F-A64E-49FA-FB7B70F1AB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12/11/2025</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12/11/2025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34EC6-989B-0A30-68E5-09BD8DFCA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B7E4D-602F-6FC8-4964-307E1201A4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C6982-37D5-C76B-C9B0-60D807E71D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AC378-8E3F-096F-5845-E8AF2A482494}"/>
              </a:ext>
            </a:extLst>
          </p:cNvPr>
          <p:cNvSpPr>
            <a:spLocks noGrp="1"/>
          </p:cNvSpPr>
          <p:nvPr>
            <p:ph type="sldNum" sz="quarter" idx="5"/>
          </p:nvPr>
        </p:nvSpPr>
        <p:spPr/>
        <p:txBody>
          <a:bodyPr/>
          <a:lstStyle/>
          <a:p>
            <a:fld id="{8D942FC2-A162-47B3-989B-571A62414964}" type="slidenum">
              <a:rPr lang="en-US" smtClean="0"/>
              <a:t>52</a:t>
            </a:fld>
            <a:endParaRPr lang="en-US" dirty="0"/>
          </a:p>
        </p:txBody>
      </p:sp>
    </p:spTree>
    <p:extLst>
      <p:ext uri="{BB962C8B-B14F-4D97-AF65-F5344CB8AC3E}">
        <p14:creationId xmlns:p14="http://schemas.microsoft.com/office/powerpoint/2010/main" val="1452081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72A62-7F12-7FAA-8380-780C90A71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E3886-7176-0013-A41A-11A41DBA1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B12B4-1528-829A-4A3E-A790FBF81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F822B9-CAE1-F6D9-A058-C87B2F2614D2}"/>
              </a:ext>
            </a:extLst>
          </p:cNvPr>
          <p:cNvSpPr>
            <a:spLocks noGrp="1"/>
          </p:cNvSpPr>
          <p:nvPr>
            <p:ph type="sldNum" sz="quarter" idx="5"/>
          </p:nvPr>
        </p:nvSpPr>
        <p:spPr/>
        <p:txBody>
          <a:bodyPr/>
          <a:lstStyle/>
          <a:p>
            <a:fld id="{8D942FC2-A162-47B3-989B-571A62414964}" type="slidenum">
              <a:rPr lang="en-US" smtClean="0"/>
              <a:t>54</a:t>
            </a:fld>
            <a:endParaRPr lang="en-US" dirty="0"/>
          </a:p>
        </p:txBody>
      </p:sp>
    </p:spTree>
    <p:extLst>
      <p:ext uri="{BB962C8B-B14F-4D97-AF65-F5344CB8AC3E}">
        <p14:creationId xmlns:p14="http://schemas.microsoft.com/office/powerpoint/2010/main" val="347918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6D09C-9A71-506C-4FFF-4D539AAEF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2F694D-DD69-1345-964E-A5816264F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CDECD-B716-945A-4208-E6BF398D7B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F1E2E-B47C-6B6C-62EA-8364A3ADA9D7}"/>
              </a:ext>
            </a:extLst>
          </p:cNvPr>
          <p:cNvSpPr>
            <a:spLocks noGrp="1"/>
          </p:cNvSpPr>
          <p:nvPr>
            <p:ph type="sldNum" sz="quarter" idx="5"/>
          </p:nvPr>
        </p:nvSpPr>
        <p:spPr/>
        <p:txBody>
          <a:bodyPr/>
          <a:lstStyle/>
          <a:p>
            <a:fld id="{8D942FC2-A162-47B3-989B-571A62414964}" type="slidenum">
              <a:rPr lang="en-US" smtClean="0"/>
              <a:t>56</a:t>
            </a:fld>
            <a:endParaRPr lang="en-US" dirty="0"/>
          </a:p>
        </p:txBody>
      </p:sp>
    </p:spTree>
    <p:extLst>
      <p:ext uri="{BB962C8B-B14F-4D97-AF65-F5344CB8AC3E}">
        <p14:creationId xmlns:p14="http://schemas.microsoft.com/office/powerpoint/2010/main" val="127991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63</a:t>
            </a:fld>
            <a:endParaRPr lang="en-US" dirty="0"/>
          </a:p>
        </p:txBody>
      </p:sp>
    </p:spTree>
    <p:extLst>
      <p:ext uri="{BB962C8B-B14F-4D97-AF65-F5344CB8AC3E}">
        <p14:creationId xmlns:p14="http://schemas.microsoft.com/office/powerpoint/2010/main" val="5240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38</a:t>
            </a:fld>
            <a:endParaRPr lang="en-US" dirty="0"/>
          </a:p>
        </p:txBody>
      </p:sp>
    </p:spTree>
    <p:extLst>
      <p:ext uri="{BB962C8B-B14F-4D97-AF65-F5344CB8AC3E}">
        <p14:creationId xmlns:p14="http://schemas.microsoft.com/office/powerpoint/2010/main" val="327494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41</a:t>
            </a:fld>
            <a:endParaRPr lang="en-US" dirty="0"/>
          </a:p>
        </p:txBody>
      </p:sp>
    </p:spTree>
    <p:extLst>
      <p:ext uri="{BB962C8B-B14F-4D97-AF65-F5344CB8AC3E}">
        <p14:creationId xmlns:p14="http://schemas.microsoft.com/office/powerpoint/2010/main" val="267583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67E3-1CF8-65A4-CDA4-D4A53DADE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D74AB-433F-DA1F-0777-BE4B98C12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5627C-F72B-35B4-F1AE-96DA8F9606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195B55-6621-B62C-E7FD-ED2033409F7A}"/>
              </a:ext>
            </a:extLst>
          </p:cNvPr>
          <p:cNvSpPr>
            <a:spLocks noGrp="1"/>
          </p:cNvSpPr>
          <p:nvPr>
            <p:ph type="sldNum" sz="quarter" idx="5"/>
          </p:nvPr>
        </p:nvSpPr>
        <p:spPr/>
        <p:txBody>
          <a:bodyPr/>
          <a:lstStyle/>
          <a:p>
            <a:fld id="{8D942FC2-A162-47B3-989B-571A62414964}" type="slidenum">
              <a:rPr lang="en-US" smtClean="0"/>
              <a:t>43</a:t>
            </a:fld>
            <a:endParaRPr lang="en-US" dirty="0"/>
          </a:p>
        </p:txBody>
      </p:sp>
    </p:spTree>
    <p:extLst>
      <p:ext uri="{BB962C8B-B14F-4D97-AF65-F5344CB8AC3E}">
        <p14:creationId xmlns:p14="http://schemas.microsoft.com/office/powerpoint/2010/main" val="78936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4515F-A2AD-7EB8-EA8C-2B2727F0B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963B6-DBC0-E403-8743-EF270603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84A28-1536-9B82-8AFE-C593B4E46D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7E3C3E-FA40-6370-DA90-F85522453298}"/>
              </a:ext>
            </a:extLst>
          </p:cNvPr>
          <p:cNvSpPr>
            <a:spLocks noGrp="1"/>
          </p:cNvSpPr>
          <p:nvPr>
            <p:ph type="sldNum" sz="quarter" idx="5"/>
          </p:nvPr>
        </p:nvSpPr>
        <p:spPr/>
        <p:txBody>
          <a:bodyPr/>
          <a:lstStyle/>
          <a:p>
            <a:fld id="{8D942FC2-A162-47B3-989B-571A62414964}" type="slidenum">
              <a:rPr lang="en-US" smtClean="0"/>
              <a:t>45</a:t>
            </a:fld>
            <a:endParaRPr lang="en-US" dirty="0"/>
          </a:p>
        </p:txBody>
      </p:sp>
    </p:spTree>
    <p:extLst>
      <p:ext uri="{BB962C8B-B14F-4D97-AF65-F5344CB8AC3E}">
        <p14:creationId xmlns:p14="http://schemas.microsoft.com/office/powerpoint/2010/main" val="76461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6BE52-0E6C-06D3-3196-B989D8CE7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60EE6-5352-0C25-FD68-86634993C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2061EA-56DA-BF88-81F0-7908700755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3A420D-485C-9F21-0CC9-83D5FB59200D}"/>
              </a:ext>
            </a:extLst>
          </p:cNvPr>
          <p:cNvSpPr>
            <a:spLocks noGrp="1"/>
          </p:cNvSpPr>
          <p:nvPr>
            <p:ph type="sldNum" sz="quarter" idx="5"/>
          </p:nvPr>
        </p:nvSpPr>
        <p:spPr/>
        <p:txBody>
          <a:bodyPr/>
          <a:lstStyle/>
          <a:p>
            <a:fld id="{8D942FC2-A162-47B3-989B-571A62414964}" type="slidenum">
              <a:rPr lang="en-US" smtClean="0"/>
              <a:t>46</a:t>
            </a:fld>
            <a:endParaRPr lang="en-US" dirty="0"/>
          </a:p>
        </p:txBody>
      </p:sp>
    </p:spTree>
    <p:extLst>
      <p:ext uri="{BB962C8B-B14F-4D97-AF65-F5344CB8AC3E}">
        <p14:creationId xmlns:p14="http://schemas.microsoft.com/office/powerpoint/2010/main" val="167959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0FBA7-C52A-4AB6-5D95-6FB8C0764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84165-9001-D82E-207A-3E9B8F77E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62C27-C082-C55F-372C-0916762C7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D9B317-77B1-77D6-AE13-DABF926331D2}"/>
              </a:ext>
            </a:extLst>
          </p:cNvPr>
          <p:cNvSpPr>
            <a:spLocks noGrp="1"/>
          </p:cNvSpPr>
          <p:nvPr>
            <p:ph type="sldNum" sz="quarter" idx="5"/>
          </p:nvPr>
        </p:nvSpPr>
        <p:spPr/>
        <p:txBody>
          <a:bodyPr/>
          <a:lstStyle/>
          <a:p>
            <a:fld id="{8D942FC2-A162-47B3-989B-571A62414964}" type="slidenum">
              <a:rPr lang="en-US" smtClean="0"/>
              <a:t>48</a:t>
            </a:fld>
            <a:endParaRPr lang="en-US" dirty="0"/>
          </a:p>
        </p:txBody>
      </p:sp>
    </p:spTree>
    <p:extLst>
      <p:ext uri="{BB962C8B-B14F-4D97-AF65-F5344CB8AC3E}">
        <p14:creationId xmlns:p14="http://schemas.microsoft.com/office/powerpoint/2010/main" val="456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360AE-CD9F-308C-8799-59218131A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988B2-9B0B-F6E4-A211-D32DD2D23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40678-C3C1-B095-DAD2-01B05BCD5D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B4929E-77A8-1406-2E1C-062E27290FBB}"/>
              </a:ext>
            </a:extLst>
          </p:cNvPr>
          <p:cNvSpPr>
            <a:spLocks noGrp="1"/>
          </p:cNvSpPr>
          <p:nvPr>
            <p:ph type="sldNum" sz="quarter" idx="5"/>
          </p:nvPr>
        </p:nvSpPr>
        <p:spPr/>
        <p:txBody>
          <a:bodyPr/>
          <a:lstStyle/>
          <a:p>
            <a:fld id="{8D942FC2-A162-47B3-989B-571A62414964}" type="slidenum">
              <a:rPr lang="en-US" smtClean="0"/>
              <a:t>50</a:t>
            </a:fld>
            <a:endParaRPr lang="en-US" dirty="0"/>
          </a:p>
        </p:txBody>
      </p:sp>
    </p:spTree>
    <p:extLst>
      <p:ext uri="{BB962C8B-B14F-4D97-AF65-F5344CB8AC3E}">
        <p14:creationId xmlns:p14="http://schemas.microsoft.com/office/powerpoint/2010/main" val="160458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2761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635711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071377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2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7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53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66709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877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29280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981873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2726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801261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3341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739318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8884154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26" r:id="rId14"/>
  </p:sldLayoutIdLs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RAHxJRrnOrA?start=32&amp;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CziM-SKTus?start=134&amp;feature=oembed" TargetMode="External"/><Relationship Id="rId1" Type="http://schemas.openxmlformats.org/officeDocument/2006/relationships/video" Target="https://www.youtube.com/embed/7KkLYhBCI1I?feature=oembed"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cwL3xQDoic?start=83&amp;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A_eDE_RXgHc?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irsdY7fZUXE?feature=oembe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www.youtube.com/embed/a7ihR91wFZk?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video" Target="https://www.youtube.com/embed/w4g8JTJHN7c?feature=oembe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ko/photo/774059"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UW65VEhPHXg?feature=oemb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rLFA_jwwElg?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hi.wikipedia.org/wiki/%E0%A4%B8%E0%A5%82%E0%A4%85%E0%A4%B0" TargetMode="External"/><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eograph.org.uk/photo/980999" TargetMode="External"/><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taHGVdmmyWo?feature=oembed"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AQaToILiVM?feature=oembed" TargetMode="External"/><Relationship Id="rId1" Type="http://schemas.openxmlformats.org/officeDocument/2006/relationships/video" Target="https://www.youtube.com/embed/XAWerXV8zrI?start=172&amp;feature=oembed"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tF53NPfbnfY?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p:txBody>
          <a:bodyPr>
            <a:normAutofit/>
          </a:bodyPr>
          <a:lstStyle/>
          <a:p>
            <a:r>
              <a:rPr lang="en-US" dirty="0"/>
              <a:t>Pig Production:</a:t>
            </a:r>
            <a:br>
              <a:rPr lang="en-US" dirty="0"/>
            </a:br>
            <a:r>
              <a:rPr lang="en-US" dirty="0"/>
              <a:t> </a:t>
            </a:r>
            <a:br>
              <a:rPr lang="en-US" dirty="0"/>
            </a:br>
            <a:r>
              <a:rPr lang="en-US" dirty="0"/>
              <a:t>Zambia</a:t>
            </a:r>
            <a:br>
              <a:rPr lang="en-US" dirty="0"/>
            </a:br>
            <a:r>
              <a:rPr lang="en-US" dirty="0"/>
              <a:t>initiative for animal husbandry</a:t>
            </a:r>
          </a:p>
        </p:txBody>
      </p:sp>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2" name="Freeform: Shape 11">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4" name="Freeform: Shape 13">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7" name="Rectangle 1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sz="2600" dirty="0"/>
              <a:t>Video on clipping teeth and iron injections</a:t>
            </a:r>
            <a:br>
              <a:rPr lang="en-US" sz="2600" dirty="0"/>
            </a:br>
            <a:endParaRPr lang="en-US" sz="2600" dirty="0"/>
          </a:p>
        </p:txBody>
      </p:sp>
      <p:cxnSp>
        <p:nvCxnSpPr>
          <p:cNvPr id="19" name="Straight Connector 18">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nline Media 6" title="Teeth clipping and Iron injections for the 3 days old piglets || Wonder Afrika">
            <a:hlinkClick r:id="" action="ppaction://media"/>
            <a:extLst>
              <a:ext uri="{FF2B5EF4-FFF2-40B4-BE49-F238E27FC236}">
                <a16:creationId xmlns:a16="http://schemas.microsoft.com/office/drawing/2014/main" id="{B82BB59F-64C7-0F61-8B32-CE601367E75F}"/>
              </a:ext>
            </a:extLst>
          </p:cNvPr>
          <p:cNvPicPr>
            <a:picLocks noGrp="1" noRot="1" noChangeAspect="1"/>
          </p:cNvPicPr>
          <p:nvPr>
            <p:ph idx="1"/>
            <a:videoFile r:link="rId1"/>
          </p:nvPr>
        </p:nvPicPr>
        <p:blipFill>
          <a:blip r:embed="rId3"/>
          <a:stretch>
            <a:fillRect/>
          </a:stretch>
        </p:blipFill>
        <p:spPr>
          <a:xfrm>
            <a:off x="2724804" y="2566194"/>
            <a:ext cx="7040563" cy="3978275"/>
          </a:xfrm>
          <a:prstGeom prst="rect">
            <a:avLst/>
          </a:prstGeom>
        </p:spPr>
      </p:pic>
    </p:spTree>
    <p:extLst>
      <p:ext uri="{BB962C8B-B14F-4D97-AF65-F5344CB8AC3E}">
        <p14:creationId xmlns:p14="http://schemas.microsoft.com/office/powerpoint/2010/main" val="90084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43" name="Straight Connector 1042">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4" name="Group 1043">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045" name="Freeform: Shape 1044">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046" name="Freeform: Shape 1045">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37" name="Straight Connector 1036">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047" name="Rectangle 104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a:t>Video on ear identification</a:t>
            </a:r>
          </a:p>
        </p:txBody>
      </p:sp>
      <p:cxnSp>
        <p:nvCxnSpPr>
          <p:cNvPr id="1048" name="Straight Connector 1047">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nline Media 4" title="Ear tagging of our new pigs at port harcourt">
            <a:hlinkClick r:id="" action="ppaction://media"/>
            <a:extLst>
              <a:ext uri="{FF2B5EF4-FFF2-40B4-BE49-F238E27FC236}">
                <a16:creationId xmlns:a16="http://schemas.microsoft.com/office/drawing/2014/main" id="{5109EFEB-E05E-903F-07F5-DBD50701B3B6}"/>
              </a:ext>
            </a:extLst>
          </p:cNvPr>
          <p:cNvPicPr>
            <a:picLocks noGrp="1" noRot="1" noChangeAspect="1"/>
          </p:cNvPicPr>
          <p:nvPr>
            <p:ph idx="1"/>
            <a:videoFile r:link="rId1"/>
          </p:nvPr>
        </p:nvPicPr>
        <p:blipFill>
          <a:blip r:embed="rId4"/>
          <a:stretch>
            <a:fillRect/>
          </a:stretch>
        </p:blipFill>
        <p:spPr>
          <a:xfrm>
            <a:off x="1322666" y="2843213"/>
            <a:ext cx="1961746" cy="3472117"/>
          </a:xfrm>
          <a:prstGeom prst="rect">
            <a:avLst/>
          </a:prstGeom>
        </p:spPr>
      </p:pic>
      <p:pic>
        <p:nvPicPr>
          <p:cNvPr id="6" name="Online Media 5" title="DIY: how to notch a piglets ears">
            <a:hlinkClick r:id="" action="ppaction://media"/>
            <a:extLst>
              <a:ext uri="{FF2B5EF4-FFF2-40B4-BE49-F238E27FC236}">
                <a16:creationId xmlns:a16="http://schemas.microsoft.com/office/drawing/2014/main" id="{8C26CAD7-EEF3-DF06-5B80-892A21C642C4}"/>
              </a:ext>
            </a:extLst>
          </p:cNvPr>
          <p:cNvPicPr>
            <a:picLocks noRot="1" noChangeAspect="1"/>
          </p:cNvPicPr>
          <p:nvPr>
            <a:videoFile r:link="rId2"/>
          </p:nvPr>
        </p:nvPicPr>
        <p:blipFill>
          <a:blip r:embed="rId5"/>
          <a:stretch>
            <a:fillRect/>
          </a:stretch>
        </p:blipFill>
        <p:spPr>
          <a:xfrm>
            <a:off x="4333975" y="3583628"/>
            <a:ext cx="3524400" cy="1991286"/>
          </a:xfrm>
          <a:prstGeom prst="rect">
            <a:avLst/>
          </a:prstGeom>
        </p:spPr>
      </p:pic>
      <p:pic>
        <p:nvPicPr>
          <p:cNvPr id="1026" name="Picture 2">
            <a:extLst>
              <a:ext uri="{FF2B5EF4-FFF2-40B4-BE49-F238E27FC236}">
                <a16:creationId xmlns:a16="http://schemas.microsoft.com/office/drawing/2014/main" id="{936DFFB8-7014-E728-8284-5CD4774D098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616710" y="887171"/>
            <a:ext cx="3524400" cy="195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27" name="Freeform: Shape 26">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9" name="Freeform: Shape 28">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32" name="Rectangle 31">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lnSpc>
                <a:spcPct val="90000"/>
              </a:lnSpc>
            </a:pPr>
            <a:r>
              <a:rPr lang="en-US" sz="2400"/>
              <a:t>Video on castration of piglets</a:t>
            </a:r>
            <a:br>
              <a:rPr lang="en-US" sz="2400"/>
            </a:br>
            <a:br>
              <a:rPr lang="en-US" sz="2400"/>
            </a:br>
            <a:endParaRPr lang="en-US" sz="2400"/>
          </a:p>
        </p:txBody>
      </p:sp>
      <p:cxnSp>
        <p:nvCxnSpPr>
          <p:cNvPr id="34" name="Straight Connector 33">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nline Media 4" title="Stress Free Piglet Castration [Quick and Easy]">
            <a:hlinkClick r:id="" action="ppaction://media"/>
            <a:extLst>
              <a:ext uri="{FF2B5EF4-FFF2-40B4-BE49-F238E27FC236}">
                <a16:creationId xmlns:a16="http://schemas.microsoft.com/office/drawing/2014/main" id="{36CCAF3E-CD0B-20C5-DCDB-EECCF70AFC3C}"/>
              </a:ext>
            </a:extLst>
          </p:cNvPr>
          <p:cNvPicPr>
            <a:picLocks noGrp="1" noRot="1" noChangeAspect="1"/>
          </p:cNvPicPr>
          <p:nvPr>
            <p:ph idx="1"/>
            <a:videoFile r:link="rId1"/>
          </p:nvPr>
        </p:nvPicPr>
        <p:blipFill>
          <a:blip r:embed="rId3"/>
          <a:stretch>
            <a:fillRect/>
          </a:stretch>
        </p:blipFill>
        <p:spPr>
          <a:xfrm>
            <a:off x="3023506" y="2843213"/>
            <a:ext cx="6145339" cy="3472117"/>
          </a:xfrm>
          <a:prstGeom prst="rect">
            <a:avLst/>
          </a:prstGeom>
        </p:spPr>
      </p:pic>
    </p:spTree>
    <p:extLst>
      <p:ext uri="{BB962C8B-B14F-4D97-AF65-F5344CB8AC3E}">
        <p14:creationId xmlns:p14="http://schemas.microsoft.com/office/powerpoint/2010/main" val="12456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B585-86BC-5C2F-C077-88CD7D9FAE7F}"/>
              </a:ext>
            </a:extLst>
          </p:cNvPr>
          <p:cNvSpPr>
            <a:spLocks noGrp="1"/>
          </p:cNvSpPr>
          <p:nvPr>
            <p:ph type="title"/>
          </p:nvPr>
        </p:nvSpPr>
        <p:spPr/>
        <p:txBody>
          <a:bodyPr/>
          <a:lstStyle/>
          <a:p>
            <a:r>
              <a:rPr lang="en-US" dirty="0"/>
              <a:t>Advantages of producing pigs</a:t>
            </a:r>
          </a:p>
        </p:txBody>
      </p:sp>
      <p:sp>
        <p:nvSpPr>
          <p:cNvPr id="3" name="Content Placeholder 2">
            <a:extLst>
              <a:ext uri="{FF2B5EF4-FFF2-40B4-BE49-F238E27FC236}">
                <a16:creationId xmlns:a16="http://schemas.microsoft.com/office/drawing/2014/main" id="{C494816F-7527-1004-2161-B889A74E8EBF}"/>
              </a:ext>
            </a:extLst>
          </p:cNvPr>
          <p:cNvSpPr>
            <a:spLocks noGrp="1"/>
          </p:cNvSpPr>
          <p:nvPr>
            <p:ph idx="1"/>
          </p:nvPr>
        </p:nvSpPr>
        <p:spPr/>
        <p:txBody>
          <a:bodyPr/>
          <a:lstStyle/>
          <a:p>
            <a:r>
              <a:rPr lang="en-US" dirty="0"/>
              <a:t>Prolificacy and Short gestation period</a:t>
            </a:r>
          </a:p>
          <a:p>
            <a:r>
              <a:rPr lang="en-US" dirty="0"/>
              <a:t>Fast growth (90-100kg by 7-9 months)</a:t>
            </a:r>
          </a:p>
          <a:p>
            <a:r>
              <a:rPr lang="en-US" dirty="0"/>
              <a:t>Not much elaborate housing required</a:t>
            </a:r>
          </a:p>
          <a:p>
            <a:r>
              <a:rPr lang="en-US" dirty="0"/>
              <a:t>High dressing percentage (</a:t>
            </a:r>
            <a:r>
              <a:rPr lang="en-US" dirty="0" err="1"/>
              <a:t>carcasss</a:t>
            </a:r>
            <a:r>
              <a:rPr lang="en-US" dirty="0"/>
              <a:t> weight) Pig 75% ruminant (50%)</a:t>
            </a:r>
          </a:p>
          <a:p>
            <a:r>
              <a:rPr lang="en-US" dirty="0"/>
              <a:t>Manure and biogas</a:t>
            </a:r>
          </a:p>
        </p:txBody>
      </p:sp>
    </p:spTree>
    <p:extLst>
      <p:ext uri="{BB962C8B-B14F-4D97-AF65-F5344CB8AC3E}">
        <p14:creationId xmlns:p14="http://schemas.microsoft.com/office/powerpoint/2010/main" val="117881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7D74D-60AC-5884-2140-17156F71AC56}"/>
              </a:ext>
            </a:extLst>
          </p:cNvPr>
          <p:cNvSpPr>
            <a:spLocks noGrp="1"/>
          </p:cNvSpPr>
          <p:nvPr>
            <p:ph type="title"/>
          </p:nvPr>
        </p:nvSpPr>
        <p:spPr>
          <a:xfrm>
            <a:off x="1080000" y="1011236"/>
            <a:ext cx="4426782" cy="2417763"/>
          </a:xfrm>
        </p:spPr>
        <p:txBody>
          <a:bodyPr anchor="t">
            <a:normAutofit/>
          </a:bodyPr>
          <a:lstStyle/>
          <a:p>
            <a:r>
              <a:rPr lang="en-US" dirty="0"/>
              <a:t>Value chain actors and linkages in </a:t>
            </a:r>
            <a:r>
              <a:rPr lang="en-US" dirty="0" err="1"/>
              <a:t>zambia</a:t>
            </a:r>
            <a:endParaRPr lang="en-US" dirty="0"/>
          </a:p>
        </p:txBody>
      </p:sp>
      <p:grpSp>
        <p:nvGrpSpPr>
          <p:cNvPr id="10" name="Group 9">
            <a:extLst>
              <a:ext uri="{FF2B5EF4-FFF2-40B4-BE49-F238E27FC236}">
                <a16:creationId xmlns:a16="http://schemas.microsoft.com/office/drawing/2014/main" id="{A56BA46D-F038-4819-B996-BEDE44248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3176" y="3831217"/>
            <a:ext cx="1980565" cy="2208479"/>
            <a:chOff x="1103176" y="3831217"/>
            <a:chExt cx="1980565" cy="2208479"/>
          </a:xfrm>
        </p:grpSpPr>
        <p:sp>
          <p:nvSpPr>
            <p:cNvPr id="11" name="Freeform: Shape 10">
              <a:extLst>
                <a:ext uri="{FF2B5EF4-FFF2-40B4-BE49-F238E27FC236}">
                  <a16:creationId xmlns:a16="http://schemas.microsoft.com/office/drawing/2014/main" id="{C019C8D0-3720-4D8A-BCCB-DA91068B1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297758" y="4230168"/>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892991" y="1795123"/>
                  </a:lnTo>
                  <a:lnTo>
                    <a:pt x="763082" y="1694835"/>
                  </a:lnTo>
                  <a:cubicBezTo>
                    <a:pt x="-338018" y="799772"/>
                    <a:pt x="-41719" y="62104"/>
                    <a:pt x="379877" y="3722"/>
                  </a:cubicBezTo>
                  <a:cubicBezTo>
                    <a:pt x="399953" y="942"/>
                    <a:pt x="420313" y="-298"/>
                    <a:pt x="440819" y="59"/>
                  </a:cubicBezTo>
                  <a:close/>
                </a:path>
              </a:pathLst>
            </a:custGeom>
            <a:solidFill>
              <a:schemeClr val="accent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C17AC2-A924-422A-AD03-911B80BEF0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1103176" y="3831217"/>
              <a:ext cx="1785983" cy="2208479"/>
              <a:chOff x="2725201" y="4453039"/>
              <a:chExt cx="1785983" cy="2208479"/>
            </a:xfrm>
          </p:grpSpPr>
          <p:cxnSp>
            <p:nvCxnSpPr>
              <p:cNvPr id="18" name="Straight Connector 17">
                <a:extLst>
                  <a:ext uri="{FF2B5EF4-FFF2-40B4-BE49-F238E27FC236}">
                    <a16:creationId xmlns:a16="http://schemas.microsoft.com/office/drawing/2014/main" id="{A793E9AE-C8D1-485F-AA4B-0B26A62CC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3618192" y="4453039"/>
                <a:ext cx="0" cy="220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B6FF1F-1F9C-44F4-8C43-8F1C269F73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738439" y="5243393"/>
                <a:ext cx="17609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FEBAC472-1B2E-412E-BE4A-D5423B2BE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725201" y="4861779"/>
                <a:ext cx="1785983" cy="1799739"/>
              </a:xfrm>
              <a:custGeom>
                <a:avLst/>
                <a:gdLst>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892991 w 1785983"/>
                  <a:gd name="connsiteY8" fmla="*/ 1795123 h 1799739"/>
                  <a:gd name="connsiteX9" fmla="*/ 763082 w 1785983"/>
                  <a:gd name="connsiteY9" fmla="*/ 1694835 h 1799739"/>
                  <a:gd name="connsiteX10" fmla="*/ 379877 w 1785983"/>
                  <a:gd name="connsiteY10" fmla="*/ 3722 h 1799739"/>
                  <a:gd name="connsiteX11" fmla="*/ 440819 w 1785983"/>
                  <a:gd name="connsiteY11" fmla="*/ 59 h 1799739"/>
                  <a:gd name="connsiteX0" fmla="*/ 440819 w 1785983"/>
                  <a:gd name="connsiteY0" fmla="*/ 59 h 1849891"/>
                  <a:gd name="connsiteX1" fmla="*/ 845918 w 1785983"/>
                  <a:gd name="connsiteY1" fmla="*/ 261596 h 1849891"/>
                  <a:gd name="connsiteX2" fmla="*/ 892992 w 1785983"/>
                  <a:gd name="connsiteY2" fmla="*/ 360758 h 1849891"/>
                  <a:gd name="connsiteX3" fmla="*/ 892992 w 1785983"/>
                  <a:gd name="connsiteY3" fmla="*/ 365372 h 1849891"/>
                  <a:gd name="connsiteX4" fmla="*/ 940065 w 1785983"/>
                  <a:gd name="connsiteY4" fmla="*/ 266212 h 1849891"/>
                  <a:gd name="connsiteX5" fmla="*/ 1406106 w 1785983"/>
                  <a:gd name="connsiteY5" fmla="*/ 8338 h 1849891"/>
                  <a:gd name="connsiteX6" fmla="*/ 1022901 w 1785983"/>
                  <a:gd name="connsiteY6" fmla="*/ 1699451 h 1849891"/>
                  <a:gd name="connsiteX7" fmla="*/ 892991 w 1785983"/>
                  <a:gd name="connsiteY7" fmla="*/ 1799739 h 1849891"/>
                  <a:gd name="connsiteX8" fmla="*/ 838223 w 1785983"/>
                  <a:gd name="connsiteY8" fmla="*/ 1849891 h 1849891"/>
                  <a:gd name="connsiteX9" fmla="*/ 763082 w 1785983"/>
                  <a:gd name="connsiteY9" fmla="*/ 1694835 h 1849891"/>
                  <a:gd name="connsiteX10" fmla="*/ 379877 w 1785983"/>
                  <a:gd name="connsiteY10" fmla="*/ 3722 h 1849891"/>
                  <a:gd name="connsiteX11" fmla="*/ 440819 w 1785983"/>
                  <a:gd name="connsiteY11" fmla="*/ 59 h 1849891"/>
                  <a:gd name="connsiteX0" fmla="*/ 440819 w 1785983"/>
                  <a:gd name="connsiteY0" fmla="*/ 59 h 1799739"/>
                  <a:gd name="connsiteX1" fmla="*/ 845918 w 1785983"/>
                  <a:gd name="connsiteY1" fmla="*/ 261596 h 1799739"/>
                  <a:gd name="connsiteX2" fmla="*/ 892992 w 1785983"/>
                  <a:gd name="connsiteY2" fmla="*/ 360758 h 1799739"/>
                  <a:gd name="connsiteX3" fmla="*/ 892992 w 1785983"/>
                  <a:gd name="connsiteY3" fmla="*/ 365372 h 1799739"/>
                  <a:gd name="connsiteX4" fmla="*/ 940065 w 1785983"/>
                  <a:gd name="connsiteY4" fmla="*/ 266212 h 1799739"/>
                  <a:gd name="connsiteX5" fmla="*/ 1406106 w 1785983"/>
                  <a:gd name="connsiteY5" fmla="*/ 8338 h 1799739"/>
                  <a:gd name="connsiteX6" fmla="*/ 1022901 w 1785983"/>
                  <a:gd name="connsiteY6" fmla="*/ 1699451 h 1799739"/>
                  <a:gd name="connsiteX7" fmla="*/ 892991 w 1785983"/>
                  <a:gd name="connsiteY7" fmla="*/ 1799739 h 1799739"/>
                  <a:gd name="connsiteX8" fmla="*/ 763082 w 1785983"/>
                  <a:gd name="connsiteY8" fmla="*/ 1694835 h 1799739"/>
                  <a:gd name="connsiteX9" fmla="*/ 379877 w 1785983"/>
                  <a:gd name="connsiteY9" fmla="*/ 3722 h 1799739"/>
                  <a:gd name="connsiteX10" fmla="*/ 440819 w 1785983"/>
                  <a:gd name="connsiteY10" fmla="*/ 59 h 179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5983" h="1799739">
                    <a:moveTo>
                      <a:pt x="440819" y="59"/>
                    </a:moveTo>
                    <a:cubicBezTo>
                      <a:pt x="584367" y="2557"/>
                      <a:pt x="735105" y="83293"/>
                      <a:pt x="845918" y="261596"/>
                    </a:cubicBezTo>
                    <a:lnTo>
                      <a:pt x="892992" y="360758"/>
                    </a:lnTo>
                    <a:lnTo>
                      <a:pt x="892992" y="365372"/>
                    </a:lnTo>
                    <a:lnTo>
                      <a:pt x="940065" y="266212"/>
                    </a:lnTo>
                    <a:cubicBezTo>
                      <a:pt x="1066709" y="62437"/>
                      <a:pt x="1245499" y="-13903"/>
                      <a:pt x="1406106" y="8338"/>
                    </a:cubicBezTo>
                    <a:cubicBezTo>
                      <a:pt x="1827702" y="66720"/>
                      <a:pt x="2124001" y="804388"/>
                      <a:pt x="1022901" y="1699451"/>
                    </a:cubicBezTo>
                    <a:lnTo>
                      <a:pt x="892991" y="1799739"/>
                    </a:lnTo>
                    <a:lnTo>
                      <a:pt x="763082" y="1694835"/>
                    </a:lnTo>
                    <a:cubicBezTo>
                      <a:pt x="-338018" y="799772"/>
                      <a:pt x="-41719" y="62104"/>
                      <a:pt x="379877" y="3722"/>
                    </a:cubicBezTo>
                    <a:cubicBezTo>
                      <a:pt x="399953" y="942"/>
                      <a:pt x="420313" y="-298"/>
                      <a:pt x="440819" y="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latin typeface="Bell MT" panose="02020503060305020303" pitchFamily="18" charset="0"/>
                </a:endParaRPr>
              </a:p>
            </p:txBody>
          </p:sp>
          <p:sp>
            <p:nvSpPr>
              <p:cNvPr id="16" name="Rectangle 30">
                <a:extLst>
                  <a:ext uri="{FF2B5EF4-FFF2-40B4-BE49-F238E27FC236}">
                    <a16:creationId xmlns:a16="http://schemas.microsoft.com/office/drawing/2014/main" id="{BA77ECB2-C17A-4FC2-BBA8-9B201AA6A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124232" y="5447997"/>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0">
                <a:extLst>
                  <a:ext uri="{FF2B5EF4-FFF2-40B4-BE49-F238E27FC236}">
                    <a16:creationId xmlns:a16="http://schemas.microsoft.com/office/drawing/2014/main" id="{6E52EEA2-6D0E-43D0-9C49-EF0EC20DE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315029" y="5983110"/>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Content Placeholder 2">
            <a:extLst>
              <a:ext uri="{FF2B5EF4-FFF2-40B4-BE49-F238E27FC236}">
                <a16:creationId xmlns:a16="http://schemas.microsoft.com/office/drawing/2014/main" id="{BC5A7581-9F23-00C1-037E-3571C1489D7B}"/>
              </a:ext>
            </a:extLst>
          </p:cNvPr>
          <p:cNvSpPr>
            <a:spLocks noGrp="1"/>
          </p:cNvSpPr>
          <p:nvPr>
            <p:ph idx="1"/>
          </p:nvPr>
        </p:nvSpPr>
        <p:spPr>
          <a:xfrm>
            <a:off x="6096000" y="987423"/>
            <a:ext cx="5555012" cy="4781552"/>
          </a:xfrm>
        </p:spPr>
        <p:txBody>
          <a:bodyPr>
            <a:normAutofit/>
          </a:bodyPr>
          <a:lstStyle/>
          <a:p>
            <a:pPr>
              <a:lnSpc>
                <a:spcPct val="115000"/>
              </a:lnSpc>
            </a:pPr>
            <a:r>
              <a:rPr lang="en-US" sz="1300" dirty="0"/>
              <a:t>Input suppliers</a:t>
            </a:r>
          </a:p>
          <a:p>
            <a:pPr lvl="1">
              <a:lnSpc>
                <a:spcPct val="115000"/>
              </a:lnSpc>
            </a:pPr>
            <a:r>
              <a:rPr lang="en-US" sz="1300" dirty="0"/>
              <a:t>Group sells feed, drugs, equipment and breeding stock to support process</a:t>
            </a:r>
          </a:p>
          <a:p>
            <a:pPr>
              <a:lnSpc>
                <a:spcPct val="115000"/>
              </a:lnSpc>
            </a:pPr>
            <a:r>
              <a:rPr lang="en-US" sz="1300" dirty="0"/>
              <a:t>Pig Farmers</a:t>
            </a:r>
          </a:p>
          <a:p>
            <a:pPr lvl="1">
              <a:lnSpc>
                <a:spcPct val="115000"/>
              </a:lnSpc>
            </a:pPr>
            <a:r>
              <a:rPr lang="en-US" sz="1300" dirty="0"/>
              <a:t>Most of these farmers practice intensive and semi-intensive system of production:</a:t>
            </a:r>
          </a:p>
          <a:p>
            <a:pPr lvl="1">
              <a:lnSpc>
                <a:spcPct val="115000"/>
              </a:lnSpc>
            </a:pPr>
            <a:r>
              <a:rPr lang="en-US" sz="1300" dirty="0"/>
              <a:t>They provide feed, water and cross the pigs for fattening and sales.  Some farmers sell the live pigs to pig traders.  Some provide slaughter facilities</a:t>
            </a:r>
          </a:p>
          <a:p>
            <a:pPr>
              <a:lnSpc>
                <a:spcPct val="115000"/>
              </a:lnSpc>
            </a:pPr>
            <a:r>
              <a:rPr lang="en-US" sz="1300" dirty="0"/>
              <a:t>Pig Traders</a:t>
            </a:r>
          </a:p>
          <a:p>
            <a:pPr lvl="1">
              <a:lnSpc>
                <a:spcPct val="115000"/>
              </a:lnSpc>
            </a:pPr>
            <a:r>
              <a:rPr lang="en-US" sz="1300" dirty="0"/>
              <a:t>Buy live pigs and send to slaughter </a:t>
            </a:r>
            <a:r>
              <a:rPr lang="en-US" sz="1300" dirty="0" err="1"/>
              <a:t>salbs</a:t>
            </a:r>
            <a:r>
              <a:rPr lang="en-US" sz="1300" dirty="0"/>
              <a:t> and those who sell fresh/processed meats</a:t>
            </a:r>
          </a:p>
          <a:p>
            <a:pPr>
              <a:lnSpc>
                <a:spcPct val="115000"/>
              </a:lnSpc>
            </a:pPr>
            <a:r>
              <a:rPr lang="en-US" sz="1300" dirty="0"/>
              <a:t>Processors</a:t>
            </a:r>
          </a:p>
          <a:p>
            <a:pPr lvl="1">
              <a:lnSpc>
                <a:spcPct val="115000"/>
              </a:lnSpc>
            </a:pPr>
            <a:r>
              <a:rPr lang="en-US" sz="1300" dirty="0"/>
              <a:t>Slaughter slab operators, cut into various parts, sausage, kebabs </a:t>
            </a:r>
            <a:r>
              <a:rPr lang="en-US" sz="1300" dirty="0" err="1"/>
              <a:t>etc</a:t>
            </a:r>
            <a:endParaRPr lang="en-US" sz="1300" dirty="0"/>
          </a:p>
          <a:p>
            <a:pPr>
              <a:lnSpc>
                <a:spcPct val="115000"/>
              </a:lnSpc>
            </a:pPr>
            <a:r>
              <a:rPr lang="en-US" sz="1300" dirty="0"/>
              <a:t>Consumers</a:t>
            </a:r>
          </a:p>
          <a:p>
            <a:pPr lvl="1">
              <a:lnSpc>
                <a:spcPct val="115000"/>
              </a:lnSpc>
            </a:pPr>
            <a:r>
              <a:rPr lang="en-US" sz="1300" dirty="0"/>
              <a:t>Individual and institutional consumers/users</a:t>
            </a:r>
          </a:p>
        </p:txBody>
      </p:sp>
    </p:spTree>
    <p:extLst>
      <p:ext uri="{BB962C8B-B14F-4D97-AF65-F5344CB8AC3E}">
        <p14:creationId xmlns:p14="http://schemas.microsoft.com/office/powerpoint/2010/main" val="344710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EDC1BC-8AC5-62BB-556A-801053B650F5}"/>
              </a:ext>
            </a:extLst>
          </p:cNvPr>
          <p:cNvSpPr>
            <a:spLocks noGrp="1"/>
          </p:cNvSpPr>
          <p:nvPr>
            <p:ph type="title"/>
          </p:nvPr>
        </p:nvSpPr>
        <p:spPr>
          <a:xfrm>
            <a:off x="1080000" y="540000"/>
            <a:ext cx="4426782" cy="1331637"/>
          </a:xfrm>
        </p:spPr>
        <p:txBody>
          <a:bodyPr vert="horz" lIns="0" tIns="0" rIns="0" bIns="0" rtlCol="0" anchor="b" anchorCtr="0">
            <a:normAutofit/>
          </a:bodyPr>
          <a:lstStyle/>
          <a:p>
            <a:pPr algn="ctr">
              <a:lnSpc>
                <a:spcPct val="90000"/>
              </a:lnSpc>
            </a:pPr>
            <a:r>
              <a:rPr lang="en-US" sz="2400"/>
              <a:t>Key husbandry practices and their importance: Breeding stock</a:t>
            </a:r>
          </a:p>
        </p:txBody>
      </p:sp>
      <p:cxnSp>
        <p:nvCxnSpPr>
          <p:cNvPr id="2066" name="Straight Connector 2065">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C66604-530E-10BF-FE6B-3AFEC6EDB6D1}"/>
              </a:ext>
            </a:extLst>
          </p:cNvPr>
          <p:cNvSpPr>
            <a:spLocks noGrp="1"/>
          </p:cNvSpPr>
          <p:nvPr>
            <p:ph sz="half" idx="1"/>
          </p:nvPr>
        </p:nvSpPr>
        <p:spPr>
          <a:xfrm>
            <a:off x="1080000" y="2759076"/>
            <a:ext cx="4460874" cy="3009899"/>
          </a:xfrm>
        </p:spPr>
        <p:txBody>
          <a:bodyPr vert="horz" lIns="0" tIns="0" rIns="0" bIns="0" rtlCol="0" anchor="t" anchorCtr="0">
            <a:normAutofit/>
          </a:bodyPr>
          <a:lstStyle/>
          <a:p>
            <a:pPr>
              <a:lnSpc>
                <a:spcPct val="115000"/>
              </a:lnSpc>
            </a:pPr>
            <a:r>
              <a:rPr lang="en-US" sz="1400"/>
              <a:t>Common breeds in Ghana are large white, landrace and their crosses.</a:t>
            </a:r>
          </a:p>
          <a:p>
            <a:pPr>
              <a:lnSpc>
                <a:spcPct val="115000"/>
              </a:lnSpc>
            </a:pPr>
            <a:r>
              <a:rPr lang="en-US" sz="1400"/>
              <a:t>Large White: Large white pig is large in size and pure white coloration.  It has white or pink skin, dished face and erect ears of pink color</a:t>
            </a:r>
          </a:p>
          <a:p>
            <a:pPr>
              <a:lnSpc>
                <a:spcPct val="115000"/>
              </a:lnSpc>
            </a:pPr>
            <a:r>
              <a:rPr lang="en-US" sz="1400"/>
              <a:t>Landrace: Have white skin and are free from black hair.  They are lop-eared pig with a long middle, light forequarters and excellent ham development</a:t>
            </a:r>
          </a:p>
        </p:txBody>
      </p:sp>
      <p:sp>
        <p:nvSpPr>
          <p:cNvPr id="2068" name="Rectangle 2067">
            <a:extLst>
              <a:ext uri="{FF2B5EF4-FFF2-40B4-BE49-F238E27FC236}">
                <a16:creationId xmlns:a16="http://schemas.microsoft.com/office/drawing/2014/main" id="{C0B9CDC7-5D3C-4184-9491-855E59362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2050" name="Picture 2" descr="Large White - British Pig Association">
            <a:extLst>
              <a:ext uri="{FF2B5EF4-FFF2-40B4-BE49-F238E27FC236}">
                <a16:creationId xmlns:a16="http://schemas.microsoft.com/office/drawing/2014/main" id="{88D171B6-E99E-B0D0-6B9E-4F7C7B3862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68592" y="540000"/>
            <a:ext cx="4125842" cy="275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ritish Landrace - British Pig Association">
            <a:extLst>
              <a:ext uri="{FF2B5EF4-FFF2-40B4-BE49-F238E27FC236}">
                <a16:creationId xmlns:a16="http://schemas.microsoft.com/office/drawing/2014/main" id="{D01817AC-6602-6784-ED8B-2468253F2F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12014" y="3809056"/>
            <a:ext cx="4438998" cy="226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ABADCEE-6893-4CBD-CFB2-4292F276A194}"/>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54C94-7878-1376-4945-892DF89536A9}"/>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a:t>Key husbandry practices and their importance: Breeding stock</a:t>
            </a:r>
          </a:p>
        </p:txBody>
      </p:sp>
      <p:cxnSp>
        <p:nvCxnSpPr>
          <p:cNvPr id="3081" name="Straight Connector 308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749A71-D6E4-62F4-6B1B-652458EB4DCA}"/>
              </a:ext>
            </a:extLst>
          </p:cNvPr>
          <p:cNvSpPr>
            <a:spLocks noGrp="1"/>
          </p:cNvSpPr>
          <p:nvPr>
            <p:ph sz="half" idx="1"/>
          </p:nvPr>
        </p:nvSpPr>
        <p:spPr>
          <a:xfrm>
            <a:off x="540988" y="2759076"/>
            <a:ext cx="3884962" cy="3009899"/>
          </a:xfrm>
        </p:spPr>
        <p:txBody>
          <a:bodyPr vert="horz" lIns="0" tIns="0" rIns="0" bIns="0" rtlCol="0" anchor="t" anchorCtr="0">
            <a:normAutofit/>
          </a:bodyPr>
          <a:lstStyle/>
          <a:p>
            <a:pPr>
              <a:lnSpc>
                <a:spcPct val="115000"/>
              </a:lnSpc>
            </a:pPr>
            <a:r>
              <a:rPr lang="en-US" sz="1300"/>
              <a:t>Ashanti Black Pig: It is a local breed.  It is generally black, small, short-bodied animal with a relatively long and narrow head, and a prolonged snout. </a:t>
            </a:r>
          </a:p>
          <a:p>
            <a:pPr>
              <a:lnSpc>
                <a:spcPct val="115000"/>
              </a:lnSpc>
            </a:pPr>
            <a:r>
              <a:rPr lang="en-US" sz="1300"/>
              <a:t>The breeding stock can be purchased from reputable local farms or research stations.  E. G. Animal Research institute farms, university farms or livestock breeding stations of the animal Production Directorate, Ministry of Food and Agriculture where good breeding systems are know to be practiced. </a:t>
            </a:r>
          </a:p>
        </p:txBody>
      </p:sp>
      <p:sp>
        <p:nvSpPr>
          <p:cNvPr id="3083" name="Rectangle 308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3074" name="Picture 2" descr="meat: Raising pigs in Africa">
            <a:extLst>
              <a:ext uri="{FF2B5EF4-FFF2-40B4-BE49-F238E27FC236}">
                <a16:creationId xmlns:a16="http://schemas.microsoft.com/office/drawing/2014/main" id="{2C6BE13C-C2DB-0C66-E1B9-A57EB064E8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537200" y="1134993"/>
            <a:ext cx="6113812" cy="45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6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61B9920-5647-2B0A-04EE-4650F1680F3A}"/>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C5F7151C-7222-9D4E-6B78-9B93B1B08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F1411-1528-5459-253A-CC8C28A8B23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dirty="0"/>
              <a:t>Key husbandry practices and their importance: Definitions</a:t>
            </a:r>
          </a:p>
        </p:txBody>
      </p:sp>
      <p:cxnSp>
        <p:nvCxnSpPr>
          <p:cNvPr id="3081" name="Straight Connector 3080">
            <a:extLst>
              <a:ext uri="{FF2B5EF4-FFF2-40B4-BE49-F238E27FC236}">
                <a16:creationId xmlns:a16="http://schemas.microsoft.com/office/drawing/2014/main" id="{80C5986F-4081-A8F6-0622-784913912B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A25ADF-EC52-F7C9-132F-7909D77AEB96}"/>
              </a:ext>
            </a:extLst>
          </p:cNvPr>
          <p:cNvSpPr>
            <a:spLocks noGrp="1"/>
          </p:cNvSpPr>
          <p:nvPr>
            <p:ph sz="half" idx="1"/>
          </p:nvPr>
        </p:nvSpPr>
        <p:spPr>
          <a:xfrm>
            <a:off x="540988" y="2759076"/>
            <a:ext cx="3884962" cy="3009899"/>
          </a:xfrm>
        </p:spPr>
        <p:txBody>
          <a:bodyPr vert="horz" lIns="0" tIns="0" rIns="0" bIns="0" rtlCol="0" anchor="t" anchorCtr="0">
            <a:normAutofit/>
          </a:bodyPr>
          <a:lstStyle/>
          <a:p>
            <a:pPr>
              <a:lnSpc>
                <a:spcPct val="115000"/>
              </a:lnSpc>
            </a:pPr>
            <a:r>
              <a:rPr lang="en-US" sz="1300" dirty="0"/>
              <a:t>Boar: Mature male pig that can be used for breeding</a:t>
            </a:r>
          </a:p>
          <a:p>
            <a:pPr>
              <a:lnSpc>
                <a:spcPct val="115000"/>
              </a:lnSpc>
            </a:pPr>
            <a:r>
              <a:rPr lang="en-US" sz="1300" dirty="0"/>
              <a:t>Barrow or hog: male pig castrated before weaning</a:t>
            </a:r>
          </a:p>
          <a:p>
            <a:pPr>
              <a:lnSpc>
                <a:spcPct val="115000"/>
              </a:lnSpc>
            </a:pPr>
            <a:r>
              <a:rPr lang="en-US" sz="1300" dirty="0"/>
              <a:t>Farrowing: act of giving birth to pigs</a:t>
            </a:r>
          </a:p>
          <a:p>
            <a:pPr>
              <a:lnSpc>
                <a:spcPct val="115000"/>
              </a:lnSpc>
            </a:pPr>
            <a:r>
              <a:rPr lang="en-US" sz="1300" dirty="0"/>
              <a:t>Gilt: Female pig about 6 months of age: could be pregnant but never farrowed yet</a:t>
            </a:r>
          </a:p>
          <a:p>
            <a:pPr>
              <a:lnSpc>
                <a:spcPct val="115000"/>
              </a:lnSpc>
            </a:pPr>
            <a:r>
              <a:rPr lang="en-US" sz="1300" dirty="0"/>
              <a:t>Piglet: from day old to about 2 months</a:t>
            </a:r>
          </a:p>
          <a:p>
            <a:pPr>
              <a:lnSpc>
                <a:spcPct val="115000"/>
              </a:lnSpc>
            </a:pPr>
            <a:r>
              <a:rPr lang="en-US" sz="1300" dirty="0"/>
              <a:t>Sow: Mature female pig that has farrowed at least once. </a:t>
            </a:r>
          </a:p>
        </p:txBody>
      </p:sp>
      <p:sp>
        <p:nvSpPr>
          <p:cNvPr id="3083" name="Rectangle 3082">
            <a:extLst>
              <a:ext uri="{FF2B5EF4-FFF2-40B4-BE49-F238E27FC236}">
                <a16:creationId xmlns:a16="http://schemas.microsoft.com/office/drawing/2014/main" id="{164B1DF2-8252-B02D-4FC6-B17E3A4D9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098" name="Picture 2" descr="Image result for black ashanti pig ghana boar">
            <a:extLst>
              <a:ext uri="{FF2B5EF4-FFF2-40B4-BE49-F238E27FC236}">
                <a16:creationId xmlns:a16="http://schemas.microsoft.com/office/drawing/2014/main" id="{86B03028-CE60-A0A2-516E-26EE1B53B5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92925" y="2351087"/>
            <a:ext cx="36861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0573A8-8F8C-AFE1-9E45-96DE71DA922C}"/>
              </a:ext>
            </a:extLst>
          </p:cNvPr>
          <p:cNvSpPr txBox="1"/>
          <p:nvPr/>
        </p:nvSpPr>
        <p:spPr>
          <a:xfrm>
            <a:off x="6785043" y="1245140"/>
            <a:ext cx="3794057" cy="369332"/>
          </a:xfrm>
          <a:prstGeom prst="rect">
            <a:avLst/>
          </a:prstGeom>
          <a:noFill/>
        </p:spPr>
        <p:txBody>
          <a:bodyPr wrap="square" rtlCol="0">
            <a:spAutoFit/>
          </a:bodyPr>
          <a:lstStyle/>
          <a:p>
            <a:r>
              <a:rPr lang="en-US" dirty="0"/>
              <a:t>Name the two age groups of pigs</a:t>
            </a:r>
          </a:p>
        </p:txBody>
      </p:sp>
    </p:spTree>
    <p:extLst>
      <p:ext uri="{BB962C8B-B14F-4D97-AF65-F5344CB8AC3E}">
        <p14:creationId xmlns:p14="http://schemas.microsoft.com/office/powerpoint/2010/main" val="397122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F722225-C199-45CF-4FE3-DDA941A7BFF2}"/>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B48A9D9-D68C-7715-B0D4-D66E7B1DA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7C8CA-BF45-3737-A8B2-4DBC1991D894}"/>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dirty="0"/>
              <a:t>Key husbandry practices and their importance:</a:t>
            </a:r>
            <a:br>
              <a:rPr lang="en-US" sz="2400" b="0" i="0" dirty="0">
                <a:solidFill>
                  <a:schemeClr val="tx1"/>
                </a:solidFill>
                <a:effectLst/>
                <a:latin typeface="Arial" panose="020B0604020202020204" pitchFamily="34" charset="0"/>
              </a:rPr>
            </a:br>
            <a:endParaRPr lang="en-US" sz="2200" dirty="0"/>
          </a:p>
        </p:txBody>
      </p:sp>
      <p:cxnSp>
        <p:nvCxnSpPr>
          <p:cNvPr id="3081" name="Straight Connector 3080">
            <a:extLst>
              <a:ext uri="{FF2B5EF4-FFF2-40B4-BE49-F238E27FC236}">
                <a16:creationId xmlns:a16="http://schemas.microsoft.com/office/drawing/2014/main" id="{B396CB33-AACD-BCCA-333D-B664B514B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F151B5-1BF0-14D9-1D66-D313461FB9A4}"/>
              </a:ext>
            </a:extLst>
          </p:cNvPr>
          <p:cNvSpPr>
            <a:spLocks noGrp="1"/>
          </p:cNvSpPr>
          <p:nvPr>
            <p:ph sz="half" idx="1"/>
          </p:nvPr>
        </p:nvSpPr>
        <p:spPr>
          <a:xfrm>
            <a:off x="540988" y="2759076"/>
            <a:ext cx="3884962" cy="3009899"/>
          </a:xfrm>
        </p:spPr>
        <p:txBody>
          <a:bodyPr vert="horz" lIns="0" tIns="0" rIns="0" bIns="0" rtlCol="0" anchor="t" anchorCtr="0">
            <a:normAutofit/>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Selection of a breeding sow</a:t>
            </a: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have suitable body conformation</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At least 7 pairs of uniform sized evenly spaced teats</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The udder must be firm</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The body must be fair haired and fine skinned</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walk and carry the body well</a:t>
            </a:r>
            <a:endParaRPr lang="en-US" sz="1200" b="0" i="0" dirty="0">
              <a:solidFill>
                <a:schemeClr val="tx1"/>
              </a:solidFill>
              <a:effectLst/>
              <a:latin typeface="Arial" panose="020B0604020202020204" pitchFamily="34" charset="0"/>
            </a:endParaRPr>
          </a:p>
          <a:p>
            <a:pPr>
              <a:lnSpc>
                <a:spcPct val="115000"/>
              </a:lnSpc>
            </a:pPr>
            <a:r>
              <a:rPr lang="en-US" sz="1300" dirty="0">
                <a:solidFill>
                  <a:schemeClr val="tx1"/>
                </a:solidFill>
              </a:rPr>
              <a:t> </a:t>
            </a:r>
          </a:p>
        </p:txBody>
      </p:sp>
      <p:sp>
        <p:nvSpPr>
          <p:cNvPr id="3083" name="Rectangle 3082">
            <a:extLst>
              <a:ext uri="{FF2B5EF4-FFF2-40B4-BE49-F238E27FC236}">
                <a16:creationId xmlns:a16="http://schemas.microsoft.com/office/drawing/2014/main" id="{EEA6AA64-C5CF-75BC-E0FF-BB6C748CA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97A1F20B-2B36-0E10-A98E-8BAB0A8F7C6F}"/>
              </a:ext>
            </a:extLst>
          </p:cNvPr>
          <p:cNvSpPr txBox="1"/>
          <p:nvPr/>
        </p:nvSpPr>
        <p:spPr>
          <a:xfrm>
            <a:off x="6838983" y="1245140"/>
            <a:ext cx="3794057" cy="369332"/>
          </a:xfrm>
          <a:prstGeom prst="rect">
            <a:avLst/>
          </a:prstGeom>
          <a:noFill/>
        </p:spPr>
        <p:txBody>
          <a:bodyPr wrap="square" rtlCol="0">
            <a:spAutoFit/>
          </a:bodyPr>
          <a:lstStyle/>
          <a:p>
            <a:r>
              <a:rPr lang="en-US" dirty="0"/>
              <a:t>What is this breed? What is sex?</a:t>
            </a:r>
          </a:p>
        </p:txBody>
      </p:sp>
      <p:pic>
        <p:nvPicPr>
          <p:cNvPr id="5122" name="Picture 2" descr="British Landrace - British Pig Association">
            <a:extLst>
              <a:ext uri="{FF2B5EF4-FFF2-40B4-BE49-F238E27FC236}">
                <a16:creationId xmlns:a16="http://schemas.microsoft.com/office/drawing/2014/main" id="{940B2029-5E63-A986-E3D7-508BBFF87D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5875" y="2199746"/>
            <a:ext cx="4740275" cy="316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0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34F01F8-EE42-42BA-55D0-54F842886B9F}"/>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3F6F1B6-0C53-48C4-38D5-DB437C894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A2284-2A6D-0D3B-DBBF-782FC0A07798}"/>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200" dirty="0"/>
              <a:t>Key husbandry practices and their importance:</a:t>
            </a:r>
            <a:br>
              <a:rPr lang="en-US" sz="2400" b="0" i="0" dirty="0">
                <a:solidFill>
                  <a:schemeClr val="tx1"/>
                </a:solidFill>
                <a:effectLst/>
                <a:latin typeface="Arial" panose="020B0604020202020204" pitchFamily="34" charset="0"/>
              </a:rPr>
            </a:br>
            <a:endParaRPr lang="en-US" sz="2200" dirty="0"/>
          </a:p>
        </p:txBody>
      </p:sp>
      <p:cxnSp>
        <p:nvCxnSpPr>
          <p:cNvPr id="3081" name="Straight Connector 3080">
            <a:extLst>
              <a:ext uri="{FF2B5EF4-FFF2-40B4-BE49-F238E27FC236}">
                <a16:creationId xmlns:a16="http://schemas.microsoft.com/office/drawing/2014/main" id="{A14123CF-FD7C-8EA2-C5FB-9502AFF4C9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4FD860-5AB0-CFDE-48DD-03CB28E2DA1E}"/>
              </a:ext>
            </a:extLst>
          </p:cNvPr>
          <p:cNvSpPr>
            <a:spLocks noGrp="1"/>
          </p:cNvSpPr>
          <p:nvPr>
            <p:ph sz="half" idx="1"/>
          </p:nvPr>
        </p:nvSpPr>
        <p:spPr>
          <a:xfrm>
            <a:off x="540988" y="2759076"/>
            <a:ext cx="3884962" cy="3009899"/>
          </a:xfrm>
        </p:spPr>
        <p:txBody>
          <a:bodyPr vert="horz" lIns="0" tIns="0" rIns="0" bIns="0" rtlCol="0" anchor="t" anchorCtr="0">
            <a:noAutofit/>
          </a:bodyPr>
          <a:lstStyle/>
          <a:p>
            <a:pPr algn="just"/>
            <a:r>
              <a:rPr lang="en-US" sz="1600" b="0" i="0" dirty="0">
                <a:solidFill>
                  <a:schemeClr val="tx1"/>
                </a:solidFill>
                <a:effectLst/>
                <a:latin typeface="arial" panose="020B0604020202020204" pitchFamily="34" charset="0"/>
              </a:rPr>
              <a:t>Selection of a breeding boar</a:t>
            </a:r>
            <a:endParaRPr lang="en-US" sz="1600" b="0" i="0" dirty="0">
              <a:solidFill>
                <a:schemeClr val="tx1"/>
              </a:solidFill>
              <a:effectLst/>
              <a:latin typeface="Arial" panose="020B0604020202020204" pitchFamily="34" charset="0"/>
            </a:endParaRPr>
          </a:p>
          <a:p>
            <a:pPr algn="just"/>
            <a:r>
              <a:rPr lang="en-US" sz="1200" b="0" i="0" dirty="0">
                <a:solidFill>
                  <a:schemeClr val="tx1"/>
                </a:solidFill>
                <a:effectLst/>
                <a:latin typeface="arial" panose="020B0604020202020204" pitchFamily="34" charset="0"/>
              </a:rPr>
              <a:t>This is important since boars contribute about 50% of the quality of the herd.</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have well developed testicles</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Less restless and good tempered</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walk and carry the body well</a:t>
            </a:r>
            <a:endParaRPr lang="en-US" sz="1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200" b="0" i="0" dirty="0">
                <a:solidFill>
                  <a:schemeClr val="tx1"/>
                </a:solidFill>
                <a:effectLst/>
                <a:latin typeface="arial" panose="020B0604020202020204" pitchFamily="34" charset="0"/>
              </a:rPr>
              <a:t>Must exhibit masculinity (vigorous and active)</a:t>
            </a:r>
            <a:endParaRPr lang="en-US" sz="1200" b="0" i="0" dirty="0">
              <a:solidFill>
                <a:schemeClr val="tx1"/>
              </a:solidFill>
              <a:effectLst/>
              <a:latin typeface="Arial" panose="020B0604020202020204" pitchFamily="34" charset="0"/>
            </a:endParaRPr>
          </a:p>
          <a:p>
            <a:pPr algn="l">
              <a:buFont typeface="Arial" panose="020B0604020202020204" pitchFamily="34" charset="0"/>
              <a:buChar char="•"/>
            </a:pPr>
            <a:r>
              <a:rPr lang="en-US" sz="1200" b="0" i="0" dirty="0">
                <a:solidFill>
                  <a:schemeClr val="tx1"/>
                </a:solidFill>
                <a:effectLst/>
                <a:latin typeface="arial" panose="020B0604020202020204" pitchFamily="34" charset="0"/>
              </a:rPr>
              <a:t>Must have strong legs</a:t>
            </a:r>
            <a:endParaRPr lang="en-US" sz="1200" b="0" i="0" dirty="0">
              <a:solidFill>
                <a:schemeClr val="tx1"/>
              </a:solidFill>
              <a:effectLst/>
              <a:latin typeface="Arial" panose="020B0604020202020204" pitchFamily="34" charset="0"/>
            </a:endParaRPr>
          </a:p>
        </p:txBody>
      </p:sp>
      <p:sp>
        <p:nvSpPr>
          <p:cNvPr id="3083" name="Rectangle 3082">
            <a:extLst>
              <a:ext uri="{FF2B5EF4-FFF2-40B4-BE49-F238E27FC236}">
                <a16:creationId xmlns:a16="http://schemas.microsoft.com/office/drawing/2014/main" id="{8FFAEBFE-9B79-6504-0779-44D76A3FF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F100C466-1C4F-E7DD-375D-5E918B16AB06}"/>
              </a:ext>
            </a:extLst>
          </p:cNvPr>
          <p:cNvSpPr txBox="1"/>
          <p:nvPr/>
        </p:nvSpPr>
        <p:spPr>
          <a:xfrm>
            <a:off x="6838983" y="1245140"/>
            <a:ext cx="3794057" cy="923330"/>
          </a:xfrm>
          <a:prstGeom prst="rect">
            <a:avLst/>
          </a:prstGeom>
          <a:noFill/>
        </p:spPr>
        <p:txBody>
          <a:bodyPr wrap="square" rtlCol="0">
            <a:spAutoFit/>
          </a:bodyPr>
          <a:lstStyle/>
          <a:p>
            <a:r>
              <a:rPr lang="en-US" dirty="0"/>
              <a:t>What is this breed? What is sex? Why does it have small litter size and what can you do about it?</a:t>
            </a:r>
          </a:p>
        </p:txBody>
      </p:sp>
      <p:pic>
        <p:nvPicPr>
          <p:cNvPr id="6148" name="Picture 4" descr="Why Does Your Pig Have Small Litter Size and What You Can Do About It">
            <a:extLst>
              <a:ext uri="{FF2B5EF4-FFF2-40B4-BE49-F238E27FC236}">
                <a16:creationId xmlns:a16="http://schemas.microsoft.com/office/drawing/2014/main" id="{8916C5EE-4F33-787D-7587-4E25D1B101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65875" y="2200831"/>
            <a:ext cx="4740275" cy="315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2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p:txBody>
          <a:bodyPr/>
          <a:lstStyle/>
          <a:p>
            <a:r>
              <a:rPr lang="en-US" dirty="0"/>
              <a:t>Agenda</a:t>
            </a:r>
          </a:p>
        </p:txBody>
      </p:sp>
      <p:sp>
        <p:nvSpPr>
          <p:cNvPr id="13" name="Content Placeholder 12">
            <a:extLst>
              <a:ext uri="{FF2B5EF4-FFF2-40B4-BE49-F238E27FC236}">
                <a16:creationId xmlns:a16="http://schemas.microsoft.com/office/drawing/2014/main" id="{03252AFB-1364-05E7-C423-89DB466EDAD6}"/>
              </a:ext>
            </a:extLst>
          </p:cNvPr>
          <p:cNvSpPr>
            <a:spLocks noGrp="1"/>
          </p:cNvSpPr>
          <p:nvPr>
            <p:ph idx="1"/>
          </p:nvPr>
        </p:nvSpPr>
        <p:spPr>
          <a:xfrm>
            <a:off x="565149" y="2759076"/>
            <a:ext cx="5486399" cy="3865460"/>
          </a:xfrm>
        </p:spPr>
        <p:txBody>
          <a:bodyPr/>
          <a:lstStyle/>
          <a:p>
            <a:r>
              <a:rPr lang="en-US" dirty="0"/>
              <a:t>General Overview of Pig production</a:t>
            </a:r>
          </a:p>
          <a:p>
            <a:r>
              <a:rPr lang="en-US" dirty="0"/>
              <a:t>Pig production parameters</a:t>
            </a:r>
          </a:p>
          <a:p>
            <a:r>
              <a:rPr lang="en-US" dirty="0"/>
              <a:t>Advantages of producing pigs</a:t>
            </a:r>
          </a:p>
          <a:p>
            <a:r>
              <a:rPr lang="en-US" dirty="0"/>
              <a:t>Key Husbandry Practices and Their importance</a:t>
            </a:r>
          </a:p>
          <a:p>
            <a:r>
              <a:rPr lang="en-US" dirty="0"/>
              <a:t>Key Risks along the value chain and mitigation measures</a:t>
            </a:r>
          </a:p>
          <a:p>
            <a:r>
              <a:rPr lang="en-US" dirty="0"/>
              <a:t>Pests , Diseases, Symptoms and Control Measures</a:t>
            </a:r>
          </a:p>
          <a:p>
            <a:r>
              <a:rPr lang="en-US" dirty="0"/>
              <a:t>Market Information of Pigs</a:t>
            </a:r>
          </a:p>
          <a:p>
            <a:r>
              <a:rPr lang="en-US" dirty="0"/>
              <a:t>Enterprise Budget for A Five Sow Unit</a:t>
            </a:r>
          </a:p>
          <a:p>
            <a:endParaRPr lang="en-US" dirty="0"/>
          </a:p>
        </p:txBody>
      </p:sp>
    </p:spTree>
    <p:extLst>
      <p:ext uri="{BB962C8B-B14F-4D97-AF65-F5344CB8AC3E}">
        <p14:creationId xmlns:p14="http://schemas.microsoft.com/office/powerpoint/2010/main" val="414868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0880B02-1DD1-AFEC-EB9E-F8AAC9B2D374}"/>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8F1F466-9CB2-0FD4-31F5-B14DA0C33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ECD55-4B06-1AC6-070B-28D888FD02BB}"/>
              </a:ext>
            </a:extLst>
          </p:cNvPr>
          <p:cNvSpPr>
            <a:spLocks noGrp="1"/>
          </p:cNvSpPr>
          <p:nvPr>
            <p:ph type="title"/>
          </p:nvPr>
        </p:nvSpPr>
        <p:spPr>
          <a:xfrm>
            <a:off x="540988" y="540033"/>
            <a:ext cx="3884962" cy="1331604"/>
          </a:xfrm>
        </p:spPr>
        <p:txBody>
          <a:bodyPr vert="horz" lIns="0" tIns="0" rIns="0" bIns="0" rtlCol="0" anchor="b" anchorCtr="0">
            <a:normAutofit fontScale="90000"/>
          </a:bodyPr>
          <a:lstStyle/>
          <a:p>
            <a:pPr algn="ctr">
              <a:lnSpc>
                <a:spcPct val="90000"/>
              </a:lnSpc>
            </a:pPr>
            <a:r>
              <a:rPr lang="en-US" sz="2200" dirty="0"/>
              <a:t>Key husbandry practices and their importance:</a:t>
            </a:r>
            <a:br>
              <a:rPr lang="en-US" sz="2200" dirty="0"/>
            </a:br>
            <a:r>
              <a:rPr lang="en-US" sz="2200" dirty="0"/>
              <a:t>Preparation for farrowing </a:t>
            </a:r>
            <a:br>
              <a:rPr lang="en-US" sz="2400" b="0" i="0" dirty="0">
                <a:solidFill>
                  <a:schemeClr val="tx1"/>
                </a:solidFill>
                <a:effectLst/>
                <a:latin typeface="Arial" panose="020B0604020202020204" pitchFamily="34" charset="0"/>
              </a:rPr>
            </a:br>
            <a:endParaRPr lang="en-US" sz="2200" dirty="0"/>
          </a:p>
        </p:txBody>
      </p:sp>
      <p:cxnSp>
        <p:nvCxnSpPr>
          <p:cNvPr id="3081" name="Straight Connector 3080">
            <a:extLst>
              <a:ext uri="{FF2B5EF4-FFF2-40B4-BE49-F238E27FC236}">
                <a16:creationId xmlns:a16="http://schemas.microsoft.com/office/drawing/2014/main" id="{5F4F3643-3E6D-6F0C-8EAD-D7DBAB315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E006D9-60DD-79B4-7363-971D899093B1}"/>
              </a:ext>
            </a:extLst>
          </p:cNvPr>
          <p:cNvSpPr>
            <a:spLocks noGrp="1"/>
          </p:cNvSpPr>
          <p:nvPr>
            <p:ph sz="half" idx="1"/>
          </p:nvPr>
        </p:nvSpPr>
        <p:spPr>
          <a:xfrm>
            <a:off x="540988" y="2759076"/>
            <a:ext cx="3884962" cy="3009899"/>
          </a:xfrm>
        </p:spPr>
        <p:txBody>
          <a:bodyPr vert="horz" lIns="0" tIns="0" rIns="0" bIns="0" rtlCol="0" anchor="t" anchorCtr="0">
            <a:noAutofit/>
          </a:bodyPr>
          <a:lstStyle/>
          <a:p>
            <a:pPr algn="just">
              <a:buFont typeface="Arial" panose="020B0604020202020204" pitchFamily="34" charset="0"/>
              <a:buChar char="•"/>
            </a:pPr>
            <a:r>
              <a:rPr lang="en-US" sz="1400" b="0" i="0" dirty="0">
                <a:solidFill>
                  <a:schemeClr val="tx1"/>
                </a:solidFill>
                <a:effectLst/>
                <a:latin typeface="arial" panose="020B0604020202020204" pitchFamily="34" charset="0"/>
              </a:rPr>
              <a:t>14 Days before farrowing, wash sow and spray with acaricide</a:t>
            </a:r>
            <a:endParaRPr lang="en-US" sz="14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400" b="0" i="0" dirty="0">
                <a:solidFill>
                  <a:schemeClr val="tx1"/>
                </a:solidFill>
                <a:effectLst/>
                <a:latin typeface="arial" panose="020B0604020202020204" pitchFamily="34" charset="0"/>
              </a:rPr>
              <a:t>10 days before farrowing give sow dewormer</a:t>
            </a:r>
            <a:endParaRPr lang="en-US" sz="14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400" b="0" i="0" dirty="0">
                <a:solidFill>
                  <a:schemeClr val="tx1"/>
                </a:solidFill>
                <a:effectLst/>
                <a:latin typeface="arial" panose="020B0604020202020204" pitchFamily="34" charset="0"/>
              </a:rPr>
              <a:t>7 days before farrowing wash sow again, spray with acaricide and send it to the farrowing pen which has been prepared</a:t>
            </a:r>
            <a:endParaRPr lang="en-US" sz="1400" b="0" i="0" dirty="0">
              <a:solidFill>
                <a:schemeClr val="tx1"/>
              </a:solidFill>
              <a:effectLst/>
              <a:latin typeface="Arial" panose="020B0604020202020204" pitchFamily="34" charset="0"/>
            </a:endParaRPr>
          </a:p>
          <a:p>
            <a:pPr algn="just">
              <a:buFont typeface="Arial" panose="020B0604020202020204" pitchFamily="34" charset="0"/>
              <a:buChar char="•"/>
            </a:pPr>
            <a:r>
              <a:rPr lang="en-US" sz="1400" b="0" i="0" dirty="0">
                <a:solidFill>
                  <a:schemeClr val="tx1"/>
                </a:solidFill>
                <a:effectLst/>
                <a:latin typeface="arial" panose="020B0604020202020204" pitchFamily="34" charset="0"/>
              </a:rPr>
              <a:t>Provide farrowing crate / rail where possible</a:t>
            </a:r>
            <a:endParaRPr lang="en-US" sz="1400" b="0" i="0" dirty="0">
              <a:solidFill>
                <a:schemeClr val="tx1"/>
              </a:solidFill>
              <a:effectLst/>
              <a:latin typeface="Arial" panose="020B0604020202020204" pitchFamily="34" charset="0"/>
            </a:endParaRPr>
          </a:p>
          <a:p>
            <a:pPr algn="l">
              <a:buFont typeface="Arial" panose="020B0604020202020204" pitchFamily="34" charset="0"/>
              <a:buChar char="•"/>
            </a:pPr>
            <a:r>
              <a:rPr lang="en-US" sz="1400" b="0" i="0" dirty="0">
                <a:solidFill>
                  <a:schemeClr val="tx1"/>
                </a:solidFill>
                <a:effectLst/>
                <a:latin typeface="arial" panose="020B0604020202020204" pitchFamily="34" charset="0"/>
              </a:rPr>
              <a:t>Stockman should be present during farrowing</a:t>
            </a:r>
            <a:endParaRPr lang="en-US" sz="1400" b="0" i="0" dirty="0">
              <a:solidFill>
                <a:schemeClr val="tx1"/>
              </a:solidFill>
              <a:effectLst/>
              <a:latin typeface="Arial" panose="020B0604020202020204" pitchFamily="34" charset="0"/>
            </a:endParaRPr>
          </a:p>
        </p:txBody>
      </p:sp>
      <p:sp>
        <p:nvSpPr>
          <p:cNvPr id="3083" name="Rectangle 3082">
            <a:extLst>
              <a:ext uri="{FF2B5EF4-FFF2-40B4-BE49-F238E27FC236}">
                <a16:creationId xmlns:a16="http://schemas.microsoft.com/office/drawing/2014/main" id="{457A5DD7-0531-0881-01A8-14BCC44FF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CDE74480-E534-4E37-AC23-E2633B78E1C4}"/>
              </a:ext>
            </a:extLst>
          </p:cNvPr>
          <p:cNvSpPr txBox="1"/>
          <p:nvPr/>
        </p:nvSpPr>
        <p:spPr>
          <a:xfrm>
            <a:off x="6838983" y="1245140"/>
            <a:ext cx="3794057" cy="369332"/>
          </a:xfrm>
          <a:prstGeom prst="rect">
            <a:avLst/>
          </a:prstGeom>
          <a:noFill/>
        </p:spPr>
        <p:txBody>
          <a:bodyPr wrap="square" rtlCol="0">
            <a:spAutoFit/>
          </a:bodyPr>
          <a:lstStyle/>
          <a:p>
            <a:r>
              <a:rPr lang="en-US" dirty="0"/>
              <a:t>Farrowing crate</a:t>
            </a:r>
          </a:p>
        </p:txBody>
      </p:sp>
      <p:pic>
        <p:nvPicPr>
          <p:cNvPr id="7170" name="Picture 2" descr="What Are Farrowing Crates and Are They Ethical or Not?">
            <a:extLst>
              <a:ext uri="{FF2B5EF4-FFF2-40B4-BE49-F238E27FC236}">
                <a16:creationId xmlns:a16="http://schemas.microsoft.com/office/drawing/2014/main" id="{B6451FC1-2C66-15F2-486D-1D5AF42A8C9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5017" y="1871637"/>
            <a:ext cx="4019145" cy="21219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to make a wooden farrowing crate - Google Search | pig | Pinterest ...">
            <a:extLst>
              <a:ext uri="{FF2B5EF4-FFF2-40B4-BE49-F238E27FC236}">
                <a16:creationId xmlns:a16="http://schemas.microsoft.com/office/drawing/2014/main" id="{54E4D6A3-6C5D-AEED-2445-8ABBFC4DE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83" y="4139119"/>
            <a:ext cx="4077272" cy="228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02970-8BC2-6AEE-0C67-9CD2F3C9E0AD}"/>
              </a:ext>
            </a:extLst>
          </p:cNvPr>
          <p:cNvSpPr>
            <a:spLocks noGrp="1"/>
          </p:cNvSpPr>
          <p:nvPr>
            <p:ph type="title"/>
          </p:nvPr>
        </p:nvSpPr>
        <p:spPr>
          <a:xfrm>
            <a:off x="540988" y="540033"/>
            <a:ext cx="3884962" cy="1331604"/>
          </a:xfrm>
        </p:spPr>
        <p:txBody>
          <a:bodyPr anchor="b">
            <a:normAutofit fontScale="90000"/>
          </a:bodyPr>
          <a:lstStyle/>
          <a:p>
            <a:pPr algn="ctr"/>
            <a:r>
              <a:rPr lang="en-US" sz="2800" dirty="0"/>
              <a:t>Key husbandry practices and their importance:</a:t>
            </a:r>
            <a:br>
              <a:rPr lang="en-US" sz="2800" dirty="0"/>
            </a:br>
            <a:endParaRPr lang="en-US" dirty="0"/>
          </a:p>
        </p:txBody>
      </p:sp>
      <p:cxnSp>
        <p:nvCxnSpPr>
          <p:cNvPr id="20" name="Straight Connector 19">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9">
            <a:extLst>
              <a:ext uri="{FF2B5EF4-FFF2-40B4-BE49-F238E27FC236}">
                <a16:creationId xmlns:a16="http://schemas.microsoft.com/office/drawing/2014/main" id="{D3DA73F6-2119-BC94-9297-893A236B5B1E}"/>
              </a:ext>
            </a:extLst>
          </p:cNvPr>
          <p:cNvSpPr>
            <a:spLocks noGrp="1"/>
          </p:cNvSpPr>
          <p:nvPr>
            <p:ph idx="1"/>
          </p:nvPr>
        </p:nvSpPr>
        <p:spPr>
          <a:xfrm>
            <a:off x="540988" y="2759076"/>
            <a:ext cx="3884962" cy="3009899"/>
          </a:xfrm>
        </p:spPr>
        <p:txBody>
          <a:bodyPr>
            <a:normAutofit/>
          </a:bodyPr>
          <a:lstStyle/>
          <a:p>
            <a:r>
              <a:rPr lang="en-US" sz="4400" dirty="0"/>
              <a:t>Signs of Farrowing</a:t>
            </a:r>
          </a:p>
        </p:txBody>
      </p:sp>
      <p:pic>
        <p:nvPicPr>
          <p:cNvPr id="6" name="Picture 2" descr="The signs and timeline of imminent farrowing">
            <a:extLst>
              <a:ext uri="{FF2B5EF4-FFF2-40B4-BE49-F238E27FC236}">
                <a16:creationId xmlns:a16="http://schemas.microsoft.com/office/drawing/2014/main" id="{AB4AB7F8-D85B-4A26-7A01-062556474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2300"/>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5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088A-D7CA-A824-EFB3-E4D21CA1EAE9}"/>
              </a:ext>
            </a:extLst>
          </p:cNvPr>
          <p:cNvSpPr>
            <a:spLocks noGrp="1"/>
          </p:cNvSpPr>
          <p:nvPr>
            <p:ph type="title"/>
          </p:nvPr>
        </p:nvSpPr>
        <p:spPr/>
        <p:txBody>
          <a:bodyPr/>
          <a:lstStyle/>
          <a:p>
            <a:r>
              <a:rPr lang="en-US" dirty="0"/>
              <a:t>Leading up to farrowing</a:t>
            </a:r>
          </a:p>
        </p:txBody>
      </p:sp>
      <p:pic>
        <p:nvPicPr>
          <p:cNvPr id="7" name="Online Media 6" title="Checking Sows 6 days from farrowing! #pasturedpigs">
            <a:hlinkClick r:id="" action="ppaction://media"/>
            <a:extLst>
              <a:ext uri="{FF2B5EF4-FFF2-40B4-BE49-F238E27FC236}">
                <a16:creationId xmlns:a16="http://schemas.microsoft.com/office/drawing/2014/main" id="{66DDE9C7-C295-D48F-EB59-5F7A7315D5D5}"/>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21000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088A-D7CA-A824-EFB3-E4D21CA1EAE9}"/>
              </a:ext>
            </a:extLst>
          </p:cNvPr>
          <p:cNvSpPr>
            <a:spLocks noGrp="1"/>
          </p:cNvSpPr>
          <p:nvPr>
            <p:ph type="title"/>
          </p:nvPr>
        </p:nvSpPr>
        <p:spPr/>
        <p:txBody>
          <a:bodyPr/>
          <a:lstStyle/>
          <a:p>
            <a:r>
              <a:rPr lang="en-US" dirty="0"/>
              <a:t>farrowing</a:t>
            </a:r>
          </a:p>
        </p:txBody>
      </p:sp>
      <p:pic>
        <p:nvPicPr>
          <p:cNvPr id="4" name="Online Media 3" title="Raising Pigs 1: Farrowing">
            <a:hlinkClick r:id="" action="ppaction://media"/>
            <a:extLst>
              <a:ext uri="{FF2B5EF4-FFF2-40B4-BE49-F238E27FC236}">
                <a16:creationId xmlns:a16="http://schemas.microsoft.com/office/drawing/2014/main" id="{E165B01B-7C55-F9FE-9B62-7ED9400A28A5}"/>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50196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9AAA-B833-8FE5-90DB-F242D27FE337}"/>
              </a:ext>
            </a:extLst>
          </p:cNvPr>
          <p:cNvSpPr>
            <a:spLocks noGrp="1"/>
          </p:cNvSpPr>
          <p:nvPr>
            <p:ph type="title"/>
          </p:nvPr>
        </p:nvSpPr>
        <p:spPr/>
        <p:txBody>
          <a:bodyPr/>
          <a:lstStyle/>
          <a:p>
            <a:r>
              <a:rPr lang="en-US" dirty="0"/>
              <a:t>Farrowing tips</a:t>
            </a:r>
          </a:p>
        </p:txBody>
      </p:sp>
      <p:sp>
        <p:nvSpPr>
          <p:cNvPr id="3" name="Content Placeholder 2">
            <a:extLst>
              <a:ext uri="{FF2B5EF4-FFF2-40B4-BE49-F238E27FC236}">
                <a16:creationId xmlns:a16="http://schemas.microsoft.com/office/drawing/2014/main" id="{B991F002-BD26-226D-274B-AFDFC7AB4CA9}"/>
              </a:ext>
            </a:extLst>
          </p:cNvPr>
          <p:cNvSpPr>
            <a:spLocks noGrp="1"/>
          </p:cNvSpPr>
          <p:nvPr>
            <p:ph idx="1"/>
          </p:nvPr>
        </p:nvSpPr>
        <p:spPr>
          <a:xfrm>
            <a:off x="1079500" y="1776109"/>
            <a:ext cx="10026650" cy="3978275"/>
          </a:xfrm>
        </p:spPr>
        <p:txBody>
          <a:bodyPr>
            <a:normAutofit fontScale="85000" lnSpcReduction="20000"/>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Cut umbilical cord to a length of 5cm</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Soak navel of each piglet in iodine to prevent inflammation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Assist piglets to suckle colostrum</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Day1-3; give iron injection and clip needle teeth.</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4; provide clean water in a trough in creep area.</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7-10; introduce creep feed</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1-14; castrate males not for breeding and ear tag.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35; start introducing weaning ration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Day 42; remove sow from litter (Weaning)</a:t>
            </a:r>
            <a:endParaRPr lang="en-US" b="0" i="0" dirty="0">
              <a:solidFill>
                <a:schemeClr val="tx1"/>
              </a:solidFill>
              <a:effectLst/>
              <a:latin typeface="Arial" panose="020B0604020202020204" pitchFamily="34" charset="0"/>
            </a:endParaRPr>
          </a:p>
          <a:p>
            <a:pPr algn="l"/>
            <a:r>
              <a:rPr lang="en-US" b="0" i="0" dirty="0">
                <a:solidFill>
                  <a:schemeClr val="tx1"/>
                </a:solidFill>
                <a:effectLst/>
                <a:latin typeface="arial" panose="020B0604020202020204" pitchFamily="34" charset="0"/>
              </a:rPr>
              <a:t>Piglets may remain there or be transferred to a weaner pool</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86707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D2A3-AE5C-484E-1F26-E3CC58A1219C}"/>
              </a:ext>
            </a:extLst>
          </p:cNvPr>
          <p:cNvSpPr>
            <a:spLocks noGrp="1"/>
          </p:cNvSpPr>
          <p:nvPr>
            <p:ph type="title"/>
          </p:nvPr>
        </p:nvSpPr>
        <p:spPr>
          <a:xfrm>
            <a:off x="1079500" y="753894"/>
            <a:ext cx="10026650" cy="912981"/>
          </a:xfrm>
        </p:spPr>
        <p:txBody>
          <a:bodyPr>
            <a:normAutofit/>
          </a:bodyPr>
          <a:lstStyle/>
          <a:p>
            <a:r>
              <a:rPr lang="en-US" dirty="0"/>
              <a:t>Key husbandry practices and their importance </a:t>
            </a:r>
          </a:p>
        </p:txBody>
      </p:sp>
      <p:sp>
        <p:nvSpPr>
          <p:cNvPr id="3" name="Content Placeholder 2">
            <a:extLst>
              <a:ext uri="{FF2B5EF4-FFF2-40B4-BE49-F238E27FC236}">
                <a16:creationId xmlns:a16="http://schemas.microsoft.com/office/drawing/2014/main" id="{88EE2F05-724A-6951-A794-9853D8258B32}"/>
              </a:ext>
            </a:extLst>
          </p:cNvPr>
          <p:cNvSpPr>
            <a:spLocks noGrp="1"/>
          </p:cNvSpPr>
          <p:nvPr>
            <p:ph sz="half" idx="1"/>
          </p:nvPr>
        </p:nvSpPr>
        <p:spPr/>
        <p:txBody>
          <a:bodyPr>
            <a:normAutofit fontScale="62500" lnSpcReduction="20000"/>
          </a:bodyPr>
          <a:lstStyle/>
          <a:p>
            <a:pPr algn="l"/>
            <a:r>
              <a:rPr lang="en-US" b="0" i="0" dirty="0">
                <a:solidFill>
                  <a:schemeClr val="tx1"/>
                </a:solidFill>
                <a:effectLst/>
                <a:latin typeface="arial" panose="020B0604020202020204" pitchFamily="34" charset="0"/>
              </a:rPr>
              <a:t>Quality pig housing is a major contribution to profitability and pig health with lower mortality rates and better growth, increased feed efficiency and lower costs.  </a:t>
            </a:r>
          </a:p>
          <a:p>
            <a:pPr algn="l"/>
            <a:r>
              <a:rPr lang="en-US" b="0" i="0" dirty="0">
                <a:solidFill>
                  <a:schemeClr val="tx1"/>
                </a:solidFill>
                <a:effectLst/>
                <a:latin typeface="arial" panose="020B0604020202020204" pitchFamily="34" charset="0"/>
              </a:rPr>
              <a:t>A good housing structure must offer the following benefits.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Offer protection from extreme weather conditions and predators.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Allows easy management of large numbers in relation to nutrition feeding and watering.</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Allows for high quality and consistent products to be produced.</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Allows for observation, handling and healthcare delivery.</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Facilitates harvest of manure for organic fertilizer and biogas.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Must provide shelter for various classes of animals</a:t>
            </a:r>
            <a:endParaRPr lang="en-US" b="0" i="0" dirty="0">
              <a:solidFill>
                <a:schemeClr val="tx1"/>
              </a:solidFill>
              <a:effectLst/>
              <a:latin typeface="Arial" panose="020B0604020202020204" pitchFamily="34" charset="0"/>
            </a:endParaRPr>
          </a:p>
          <a:p>
            <a:endParaRPr lang="en-US" dirty="0"/>
          </a:p>
        </p:txBody>
      </p:sp>
      <p:pic>
        <p:nvPicPr>
          <p:cNvPr id="5" name="Online Media 4" title="Nest Building Behavior of Pigs before Farrowing - A indication for onset of Farrowing in Pigs">
            <a:hlinkClick r:id="" action="ppaction://media"/>
            <a:extLst>
              <a:ext uri="{FF2B5EF4-FFF2-40B4-BE49-F238E27FC236}">
                <a16:creationId xmlns:a16="http://schemas.microsoft.com/office/drawing/2014/main" id="{32C16F4F-C6D5-6FC4-BFBC-20232B7F697F}"/>
              </a:ext>
            </a:extLst>
          </p:cNvPr>
          <p:cNvPicPr>
            <a:picLocks noGrp="1" noRot="1" noChangeAspect="1"/>
          </p:cNvPicPr>
          <p:nvPr>
            <p:ph sz="half" idx="2"/>
            <a:videoFile r:link="rId1"/>
          </p:nvPr>
        </p:nvPicPr>
        <p:blipFill>
          <a:blip r:embed="rId3"/>
          <a:stretch>
            <a:fillRect/>
          </a:stretch>
        </p:blipFill>
        <p:spPr>
          <a:xfrm>
            <a:off x="6365875" y="2439988"/>
            <a:ext cx="4740275" cy="2678112"/>
          </a:xfrm>
          <a:prstGeom prst="rect">
            <a:avLst/>
          </a:prstGeom>
        </p:spPr>
      </p:pic>
      <p:sp>
        <p:nvSpPr>
          <p:cNvPr id="6" name="TextBox 5">
            <a:extLst>
              <a:ext uri="{FF2B5EF4-FFF2-40B4-BE49-F238E27FC236}">
                <a16:creationId xmlns:a16="http://schemas.microsoft.com/office/drawing/2014/main" id="{9FACB874-9E9C-197F-61D8-8F0E3A545109}"/>
              </a:ext>
            </a:extLst>
          </p:cNvPr>
          <p:cNvSpPr txBox="1"/>
          <p:nvPr/>
        </p:nvSpPr>
        <p:spPr>
          <a:xfrm>
            <a:off x="6736404" y="1666875"/>
            <a:ext cx="3643009" cy="646331"/>
          </a:xfrm>
          <a:prstGeom prst="rect">
            <a:avLst/>
          </a:prstGeom>
          <a:noFill/>
        </p:spPr>
        <p:txBody>
          <a:bodyPr wrap="square" rtlCol="0">
            <a:spAutoFit/>
          </a:bodyPr>
          <a:lstStyle/>
          <a:p>
            <a:r>
              <a:rPr lang="en-US" dirty="0"/>
              <a:t>Describe behavior and tell when will farrow</a:t>
            </a:r>
          </a:p>
        </p:txBody>
      </p:sp>
    </p:spTree>
    <p:extLst>
      <p:ext uri="{BB962C8B-B14F-4D97-AF65-F5344CB8AC3E}">
        <p14:creationId xmlns:p14="http://schemas.microsoft.com/office/powerpoint/2010/main" val="425673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D2A3-AE5C-484E-1F26-E3CC58A1219C}"/>
              </a:ext>
            </a:extLst>
          </p:cNvPr>
          <p:cNvSpPr>
            <a:spLocks noGrp="1"/>
          </p:cNvSpPr>
          <p:nvPr>
            <p:ph type="title"/>
          </p:nvPr>
        </p:nvSpPr>
        <p:spPr>
          <a:xfrm>
            <a:off x="1079500" y="330740"/>
            <a:ext cx="10026650" cy="1336135"/>
          </a:xfrm>
        </p:spPr>
        <p:txBody>
          <a:bodyPr>
            <a:normAutofit fontScale="90000"/>
          </a:bodyPr>
          <a:lstStyle/>
          <a:p>
            <a:r>
              <a:rPr lang="en-US" dirty="0"/>
              <a:t>Key husbandry practices and their </a:t>
            </a:r>
            <a:r>
              <a:rPr lang="en-US" dirty="0" err="1"/>
              <a:t>importance:</a:t>
            </a:r>
            <a:r>
              <a:rPr lang="en-US" b="0" i="0" dirty="0" err="1">
                <a:effectLst/>
                <a:latin typeface="arial" panose="020B0604020202020204" pitchFamily="34" charset="0"/>
              </a:rPr>
              <a:t>Basic</a:t>
            </a:r>
            <a:r>
              <a:rPr lang="en-US" b="0" i="0" dirty="0">
                <a:effectLst/>
                <a:latin typeface="arial" panose="020B0604020202020204" pitchFamily="34" charset="0"/>
              </a:rPr>
              <a:t> requirements for a standard housing</a:t>
            </a:r>
            <a:br>
              <a:rPr lang="en-US"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8EE2F05-724A-6951-A794-9853D8258B32}"/>
              </a:ext>
            </a:extLst>
          </p:cNvPr>
          <p:cNvSpPr>
            <a:spLocks noGrp="1"/>
          </p:cNvSpPr>
          <p:nvPr>
            <p:ph sz="half" idx="1"/>
          </p:nvPr>
        </p:nvSpPr>
        <p:spPr/>
        <p:txBody>
          <a:bodyPr>
            <a:normAutofit fontScale="55000" lnSpcReduction="20000"/>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Positioning of the housing should be oriented length wise in the East to West direction (</a:t>
            </a:r>
            <a:r>
              <a:rPr lang="en-US" b="0" i="0" dirty="0" err="1">
                <a:solidFill>
                  <a:schemeClr val="tx1"/>
                </a:solidFill>
                <a:effectLst/>
                <a:latin typeface="arial" panose="020B0604020202020204" pitchFamily="34" charset="0"/>
              </a:rPr>
              <a:t>ie</a:t>
            </a:r>
            <a:r>
              <a:rPr lang="en-US" b="0" i="0" dirty="0">
                <a:solidFill>
                  <a:schemeClr val="tx1"/>
                </a:solidFill>
                <a:effectLst/>
                <a:latin typeface="arial" panose="020B0604020202020204" pitchFamily="34" charset="0"/>
              </a:rPr>
              <a:t>. against the direction of the sun rise and set) to allow for good shade, ventilation and air circulation within the house.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Provide foot-baths and changing rooms for workers and visitors (Bio-security).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Provide different sections/compartments within the structure (to house the breeding stock, growing animals and sick animals separately).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The house must be structured in a form that movement of humans as well as animals is from the section of young animals to older ones and not the other way round.</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The house must be well secured to prevent undesirable elements such as vectors (pests, rodents and insects) and robbers from entering.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Floor should neither be smooth nor very rough to </a:t>
            </a:r>
            <a:r>
              <a:rPr lang="en-US" b="0" i="0" dirty="0" err="1">
                <a:solidFill>
                  <a:schemeClr val="tx1"/>
                </a:solidFill>
                <a:effectLst/>
                <a:latin typeface="arial" panose="020B0604020202020204" pitchFamily="34" charset="0"/>
              </a:rPr>
              <a:t>harbour</a:t>
            </a:r>
            <a:r>
              <a:rPr lang="en-US" b="0" i="0" dirty="0">
                <a:solidFill>
                  <a:schemeClr val="tx1"/>
                </a:solidFill>
                <a:effectLst/>
                <a:latin typeface="arial" panose="020B0604020202020204" pitchFamily="34" charset="0"/>
              </a:rPr>
              <a:t> pathogens or hamper cleaning.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Floor must slope towards the drainage outlet of the pen for easy flow of liquid substances.</a:t>
            </a:r>
            <a:endParaRPr lang="en-US" b="0" i="0" dirty="0">
              <a:solidFill>
                <a:schemeClr val="tx1"/>
              </a:solidFill>
              <a:effectLst/>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9FACB874-9E9C-197F-61D8-8F0E3A545109}"/>
              </a:ext>
            </a:extLst>
          </p:cNvPr>
          <p:cNvSpPr txBox="1"/>
          <p:nvPr/>
        </p:nvSpPr>
        <p:spPr>
          <a:xfrm>
            <a:off x="6736404" y="1666875"/>
            <a:ext cx="3643009" cy="369332"/>
          </a:xfrm>
          <a:prstGeom prst="rect">
            <a:avLst/>
          </a:prstGeom>
          <a:noFill/>
        </p:spPr>
        <p:txBody>
          <a:bodyPr wrap="square" rtlCol="0">
            <a:spAutoFit/>
          </a:bodyPr>
          <a:lstStyle/>
          <a:p>
            <a:r>
              <a:rPr lang="en-US" dirty="0"/>
              <a:t>What litter and number piglet</a:t>
            </a:r>
          </a:p>
        </p:txBody>
      </p:sp>
      <p:pic>
        <p:nvPicPr>
          <p:cNvPr id="9" name="Content Placeholder 8">
            <a:extLst>
              <a:ext uri="{FF2B5EF4-FFF2-40B4-BE49-F238E27FC236}">
                <a16:creationId xmlns:a16="http://schemas.microsoft.com/office/drawing/2014/main" id="{39097E64-0F6E-0BFE-7719-D6B31A4BD26C}"/>
              </a:ext>
            </a:extLst>
          </p:cNvPr>
          <p:cNvPicPr>
            <a:picLocks noGrp="1" noChangeAspect="1"/>
          </p:cNvPicPr>
          <p:nvPr>
            <p:ph sz="half" idx="2"/>
          </p:nvPr>
        </p:nvPicPr>
        <p:blipFill>
          <a:blip r:embed="rId2"/>
          <a:stretch>
            <a:fillRect/>
          </a:stretch>
        </p:blipFill>
        <p:spPr>
          <a:xfrm>
            <a:off x="6365875" y="2529191"/>
            <a:ext cx="4740275" cy="2749779"/>
          </a:xfrm>
        </p:spPr>
      </p:pic>
    </p:spTree>
    <p:extLst>
      <p:ext uri="{BB962C8B-B14F-4D97-AF65-F5344CB8AC3E}">
        <p14:creationId xmlns:p14="http://schemas.microsoft.com/office/powerpoint/2010/main" val="3814926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45C9-20F3-8600-241F-9F290D0F5AEB}"/>
              </a:ext>
            </a:extLst>
          </p:cNvPr>
          <p:cNvSpPr>
            <a:spLocks noGrp="1"/>
          </p:cNvSpPr>
          <p:nvPr>
            <p:ph type="title"/>
          </p:nvPr>
        </p:nvSpPr>
        <p:spPr>
          <a:xfrm>
            <a:off x="1079500" y="549614"/>
            <a:ext cx="10026650" cy="1117262"/>
          </a:xfrm>
        </p:spPr>
        <p:txBody>
          <a:bodyPr>
            <a:normAutofit/>
          </a:bodyPr>
          <a:lstStyle/>
          <a:p>
            <a:r>
              <a:rPr lang="en-US" dirty="0"/>
              <a:t>Key husbandry practices and their importance</a:t>
            </a:r>
          </a:p>
        </p:txBody>
      </p:sp>
      <p:sp>
        <p:nvSpPr>
          <p:cNvPr id="3" name="Content Placeholder 2">
            <a:extLst>
              <a:ext uri="{FF2B5EF4-FFF2-40B4-BE49-F238E27FC236}">
                <a16:creationId xmlns:a16="http://schemas.microsoft.com/office/drawing/2014/main" id="{E039D247-9432-6D38-9A4B-541C194F6481}"/>
              </a:ext>
            </a:extLst>
          </p:cNvPr>
          <p:cNvSpPr>
            <a:spLocks noGrp="1"/>
          </p:cNvSpPr>
          <p:nvPr>
            <p:ph sz="half" idx="1"/>
          </p:nvPr>
        </p:nvSpPr>
        <p:spPr/>
        <p:txBody>
          <a:bodyPr/>
          <a:lstStyle/>
          <a:p>
            <a:pPr algn="l"/>
            <a:r>
              <a:rPr lang="en-US" b="0" i="0" dirty="0">
                <a:solidFill>
                  <a:schemeClr val="tx1"/>
                </a:solidFill>
                <a:effectLst/>
                <a:latin typeface="arial" panose="020B0604020202020204" pitchFamily="34" charset="0"/>
              </a:rPr>
              <a:t>Indigenous Micro Organism Techniques  (IMO)  </a:t>
            </a:r>
            <a:endParaRPr lang="en-US" b="0" i="0" dirty="0">
              <a:solidFill>
                <a:schemeClr val="tx1"/>
              </a:solidFill>
              <a:effectLst/>
              <a:latin typeface="Arial" panose="020B0604020202020204" pitchFamily="34" charset="0"/>
            </a:endParaRPr>
          </a:p>
          <a:p>
            <a:pPr lvl="1"/>
            <a:r>
              <a:rPr lang="en-US" b="0" i="0" dirty="0">
                <a:solidFill>
                  <a:schemeClr val="tx1"/>
                </a:solidFill>
                <a:effectLst/>
                <a:latin typeface="arial" panose="020B0604020202020204" pitchFamily="34" charset="0"/>
              </a:rPr>
              <a:t>	Benefits</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Reduction of feed cost.</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Elimination of </a:t>
            </a:r>
            <a:r>
              <a:rPr lang="en-US" b="0" i="0" dirty="0" err="1">
                <a:solidFill>
                  <a:schemeClr val="tx1"/>
                </a:solidFill>
                <a:effectLst/>
                <a:latin typeface="arial" panose="020B0604020202020204" pitchFamily="34" charset="0"/>
              </a:rPr>
              <a:t>odour</a:t>
            </a:r>
            <a:r>
              <a:rPr lang="en-US" b="0" i="0" dirty="0">
                <a:solidFill>
                  <a:schemeClr val="tx1"/>
                </a:solidFill>
                <a:effectLst/>
                <a:latin typeface="arial" panose="020B0604020202020204" pitchFamily="34" charset="0"/>
              </a:rPr>
              <a:t> to some extent.</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a:solidFill>
                  <a:schemeClr val="tx1"/>
                </a:solidFill>
                <a:effectLst/>
                <a:latin typeface="arial" panose="020B0604020202020204" pitchFamily="34" charset="0"/>
              </a:rPr>
              <a:t>Heating of the environment of the pigsty.</a:t>
            </a:r>
            <a:endParaRPr lang="en-US" b="0" i="0" dirty="0">
              <a:solidFill>
                <a:schemeClr val="tx1"/>
              </a:solidFill>
              <a:effectLst/>
              <a:latin typeface="Arial" panose="020B0604020202020204" pitchFamily="34" charset="0"/>
            </a:endParaRPr>
          </a:p>
          <a:p>
            <a:pPr lvl="2">
              <a:buFont typeface="Arial" panose="020B0604020202020204" pitchFamily="34" charset="0"/>
              <a:buChar char="•"/>
            </a:pPr>
            <a:r>
              <a:rPr lang="en-US" b="0" i="0" dirty="0" err="1">
                <a:solidFill>
                  <a:schemeClr val="tx1"/>
                </a:solidFill>
                <a:effectLst/>
                <a:latin typeface="arial" panose="020B0604020202020204" pitchFamily="34" charset="0"/>
              </a:rPr>
              <a:t>Minimise</a:t>
            </a:r>
            <a:r>
              <a:rPr lang="en-US" b="0" i="0" dirty="0">
                <a:solidFill>
                  <a:schemeClr val="tx1"/>
                </a:solidFill>
                <a:effectLst/>
                <a:latin typeface="arial" panose="020B0604020202020204" pitchFamily="34" charset="0"/>
              </a:rPr>
              <a:t> use of water.</a:t>
            </a:r>
            <a:endParaRPr lang="en-US" b="0" i="0" dirty="0">
              <a:solidFill>
                <a:schemeClr val="tx1"/>
              </a:solidFill>
              <a:effectLst/>
              <a:latin typeface="Arial" panose="020B0604020202020204" pitchFamily="34" charset="0"/>
            </a:endParaRPr>
          </a:p>
          <a:p>
            <a:endParaRPr lang="en-US" dirty="0"/>
          </a:p>
        </p:txBody>
      </p:sp>
      <p:pic>
        <p:nvPicPr>
          <p:cNvPr id="7" name="Online Media 6" title="How to make a No Smell Pig Pen, Backyard Piggery, IMO Process, Deep Litter System.">
            <a:hlinkClick r:id="" action="ppaction://media"/>
            <a:extLst>
              <a:ext uri="{FF2B5EF4-FFF2-40B4-BE49-F238E27FC236}">
                <a16:creationId xmlns:a16="http://schemas.microsoft.com/office/drawing/2014/main" id="{A189A2F4-792D-4135-2937-2A77F3890EA5}"/>
              </a:ext>
            </a:extLst>
          </p:cNvPr>
          <p:cNvPicPr>
            <a:picLocks noGrp="1" noRot="1" noChangeAspect="1"/>
          </p:cNvPicPr>
          <p:nvPr>
            <p:ph sz="half" idx="2"/>
            <a:videoFile r:link="rId1"/>
          </p:nvPr>
        </p:nvPicPr>
        <p:blipFill>
          <a:blip r:embed="rId3"/>
          <a:stretch>
            <a:fillRect/>
          </a:stretch>
        </p:blipFill>
        <p:spPr>
          <a:xfrm>
            <a:off x="6365875" y="2450746"/>
            <a:ext cx="4740275" cy="2678112"/>
          </a:xfrm>
          <a:prstGeom prst="rect">
            <a:avLst/>
          </a:prstGeom>
        </p:spPr>
      </p:pic>
    </p:spTree>
    <p:extLst>
      <p:ext uri="{BB962C8B-B14F-4D97-AF65-F5344CB8AC3E}">
        <p14:creationId xmlns:p14="http://schemas.microsoft.com/office/powerpoint/2010/main" val="30922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9C7A-5F19-B0B2-714E-BA3EF13AFE56}"/>
              </a:ext>
            </a:extLst>
          </p:cNvPr>
          <p:cNvSpPr>
            <a:spLocks noGrp="1"/>
          </p:cNvSpPr>
          <p:nvPr>
            <p:ph type="title"/>
          </p:nvPr>
        </p:nvSpPr>
        <p:spPr>
          <a:xfrm>
            <a:off x="1079500" y="661482"/>
            <a:ext cx="10026650" cy="1005394"/>
          </a:xfrm>
        </p:spPr>
        <p:txBody>
          <a:bodyPr>
            <a:normAutofit/>
          </a:bodyPr>
          <a:lstStyle/>
          <a:p>
            <a:r>
              <a:rPr lang="en-US" dirty="0"/>
              <a:t>Key husbandry practices and their importance: vaccination</a:t>
            </a:r>
          </a:p>
        </p:txBody>
      </p:sp>
      <p:sp>
        <p:nvSpPr>
          <p:cNvPr id="4" name="Content Placeholder 3">
            <a:extLst>
              <a:ext uri="{FF2B5EF4-FFF2-40B4-BE49-F238E27FC236}">
                <a16:creationId xmlns:a16="http://schemas.microsoft.com/office/drawing/2014/main" id="{1BDB6E31-B658-5EDD-FA18-FBAA2F0799DD}"/>
              </a:ext>
            </a:extLst>
          </p:cNvPr>
          <p:cNvSpPr>
            <a:spLocks noGrp="1"/>
          </p:cNvSpPr>
          <p:nvPr>
            <p:ph sz="half" idx="2"/>
          </p:nvPr>
        </p:nvSpPr>
        <p:spPr/>
        <p:txBody>
          <a:bodyPr>
            <a:normAutofit fontScale="32500" lnSpcReduction="20000"/>
          </a:bodyPr>
          <a:lstStyle/>
          <a:p>
            <a:r>
              <a:rPr lang="en-US" sz="3200" b="1" dirty="0">
                <a:effectLst/>
              </a:rPr>
              <a:t>The Steps:</a:t>
            </a:r>
            <a:endParaRPr lang="en-US" sz="3200" dirty="0">
              <a:effectLst/>
            </a:endParaRPr>
          </a:p>
          <a:p>
            <a:r>
              <a:rPr lang="en-US" sz="3200" dirty="0">
                <a:effectLst/>
              </a:rPr>
              <a:t>To IMO </a:t>
            </a:r>
            <a:r>
              <a:rPr lang="en-US" sz="3200" dirty="0" err="1">
                <a:effectLst/>
              </a:rPr>
              <a:t>misxture</a:t>
            </a:r>
            <a:br>
              <a:rPr lang="en-US" sz="3200" dirty="0">
                <a:effectLst/>
              </a:rPr>
            </a:br>
            <a:endParaRPr lang="en-US" sz="3200" dirty="0">
              <a:effectLst/>
            </a:endParaRPr>
          </a:p>
          <a:p>
            <a:pPr>
              <a:buFont typeface="+mj-lt"/>
              <a:buAutoNum type="arabicPeriod"/>
            </a:pPr>
            <a:r>
              <a:rPr lang="en-US" sz="3200" dirty="0">
                <a:effectLst/>
              </a:rPr>
              <a:t>Cook a kilogram of corn, fancy rice, or sweet potatoes. Once it has cooled, place it in a wooden, earthen, or ceramic container; do not use metal or plastic.</a:t>
            </a:r>
          </a:p>
          <a:p>
            <a:pPr>
              <a:buFont typeface="+mj-lt"/>
              <a:buAutoNum type="arabicPeriod"/>
            </a:pPr>
            <a:r>
              <a:rPr lang="en-US" sz="3200" dirty="0">
                <a:effectLst/>
              </a:rPr>
              <a:t>Cover the mouth of the container completely with a cloth or paper, fixed in place with a rubber band to prevent water or small insects from getting in.</a:t>
            </a:r>
          </a:p>
          <a:p>
            <a:pPr>
              <a:buFont typeface="+mj-lt"/>
              <a:buAutoNum type="arabicPeriod"/>
            </a:pPr>
            <a:r>
              <a:rPr lang="en-US" sz="3200" dirty="0">
                <a:effectLst/>
              </a:rPr>
              <a:t>Place the covered container somewhere that is protected from potential rain, such as beneath a tree or on the ground covered in a thick layer of leaves, and leave it there for three days.</a:t>
            </a:r>
          </a:p>
          <a:p>
            <a:pPr>
              <a:buFont typeface="+mj-lt"/>
              <a:buAutoNum type="arabicPeriod"/>
            </a:pPr>
            <a:r>
              <a:rPr lang="en-US" sz="3200" dirty="0">
                <a:effectLst/>
              </a:rPr>
              <a:t>After whitish moldy filaments have formed, transfer the entire contents of the container to a larger glass or earthen jar and add one kilo of brown sugar or more molasses, preferably organic in nature.</a:t>
            </a:r>
          </a:p>
          <a:p>
            <a:pPr>
              <a:buFont typeface="+mj-lt"/>
              <a:buAutoNum type="arabicPeriod"/>
            </a:pPr>
            <a:r>
              <a:rPr lang="en-US" sz="3200" dirty="0">
                <a:effectLst/>
              </a:rPr>
              <a:t>Cover the jar with a clean cloth or paper, fixed with a rubber band. Keep it in a dark place and let it ferment for seven days until it appears muddy.</a:t>
            </a:r>
          </a:p>
          <a:p>
            <a:pPr>
              <a:buFont typeface="+mj-lt"/>
              <a:buAutoNum type="arabicPeriod"/>
            </a:pPr>
            <a:r>
              <a:rPr lang="en-US" sz="3200" dirty="0">
                <a:effectLst/>
              </a:rPr>
              <a:t>This is your IMO concoction.</a:t>
            </a:r>
          </a:p>
          <a:p>
            <a:br>
              <a:rPr lang="en-US" dirty="0">
                <a:effectLst/>
              </a:rPr>
            </a:br>
            <a:endParaRPr lang="en-US" dirty="0"/>
          </a:p>
        </p:txBody>
      </p:sp>
      <p:sp>
        <p:nvSpPr>
          <p:cNvPr id="5" name="TextBox 4">
            <a:extLst>
              <a:ext uri="{FF2B5EF4-FFF2-40B4-BE49-F238E27FC236}">
                <a16:creationId xmlns:a16="http://schemas.microsoft.com/office/drawing/2014/main" id="{F220CB89-62FE-1211-7A76-9368C84F99B6}"/>
              </a:ext>
            </a:extLst>
          </p:cNvPr>
          <p:cNvSpPr txBox="1"/>
          <p:nvPr/>
        </p:nvSpPr>
        <p:spPr>
          <a:xfrm>
            <a:off x="1342417" y="2344366"/>
            <a:ext cx="4260715" cy="646331"/>
          </a:xfrm>
          <a:prstGeom prst="rect">
            <a:avLst/>
          </a:prstGeom>
          <a:noFill/>
        </p:spPr>
        <p:txBody>
          <a:bodyPr wrap="square" rtlCol="0">
            <a:spAutoFit/>
          </a:bodyPr>
          <a:lstStyle/>
          <a:p>
            <a:r>
              <a:rPr lang="en-US" dirty="0"/>
              <a:t>Vaccination is not normally done in Ghana </a:t>
            </a:r>
          </a:p>
        </p:txBody>
      </p:sp>
    </p:spTree>
    <p:extLst>
      <p:ext uri="{BB962C8B-B14F-4D97-AF65-F5344CB8AC3E}">
        <p14:creationId xmlns:p14="http://schemas.microsoft.com/office/powerpoint/2010/main" val="3214366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62D9001-A057-EC18-CC8C-9B6953A0496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0A071A-D745-B43E-CA64-35C61C1CE96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1500"/>
              <a:t>Key husbandry practices and their importance:servicing</a:t>
            </a:r>
          </a:p>
        </p:txBody>
      </p:sp>
      <p:cxnSp>
        <p:nvCxnSpPr>
          <p:cNvPr id="13"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04E721-256B-8BB0-827F-2B6EE56ADA99}"/>
              </a:ext>
            </a:extLst>
          </p:cNvPr>
          <p:cNvSpPr>
            <a:spLocks noGrp="1"/>
          </p:cNvSpPr>
          <p:nvPr>
            <p:ph sz="half" idx="2"/>
          </p:nvPr>
        </p:nvSpPr>
        <p:spPr>
          <a:xfrm>
            <a:off x="-2652218" y="3658885"/>
            <a:ext cx="3884962" cy="3009899"/>
          </a:xfrm>
        </p:spPr>
        <p:txBody>
          <a:bodyPr vert="horz" lIns="0" tIns="0" rIns="0" bIns="0" rtlCol="0" anchor="t" anchorCtr="0">
            <a:normAutofit/>
          </a:bodyPr>
          <a:lstStyle/>
          <a:p>
            <a:pPr>
              <a:lnSpc>
                <a:spcPct val="115000"/>
              </a:lnSpc>
            </a:pPr>
            <a:r>
              <a:rPr lang="en-US" sz="500" b="1" dirty="0">
                <a:effectLst/>
              </a:rPr>
              <a:t> </a:t>
            </a:r>
            <a:endParaRPr lang="en-US" sz="500" dirty="0">
              <a:effectLst/>
            </a:endParaRPr>
          </a:p>
          <a:p>
            <a:pPr>
              <a:lnSpc>
                <a:spcPct val="115000"/>
              </a:lnSpc>
            </a:pPr>
            <a:br>
              <a:rPr lang="en-US" sz="500" dirty="0">
                <a:effectLst/>
              </a:rPr>
            </a:br>
            <a:endParaRPr lang="en-US" sz="500" dirty="0"/>
          </a:p>
        </p:txBody>
      </p:sp>
      <p:sp>
        <p:nvSpPr>
          <p:cNvPr id="15" name="Rectangle 14">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5" name="TextBox 4">
            <a:extLst>
              <a:ext uri="{FF2B5EF4-FFF2-40B4-BE49-F238E27FC236}">
                <a16:creationId xmlns:a16="http://schemas.microsoft.com/office/drawing/2014/main" id="{9A63016D-30D3-CD09-D45B-DC28228E9358}"/>
              </a:ext>
            </a:extLst>
          </p:cNvPr>
          <p:cNvSpPr txBox="1"/>
          <p:nvPr/>
        </p:nvSpPr>
        <p:spPr>
          <a:xfrm>
            <a:off x="1342417" y="2344366"/>
            <a:ext cx="4260715" cy="369332"/>
          </a:xfrm>
          <a:prstGeom prst="rect">
            <a:avLst/>
          </a:prstGeom>
          <a:noFill/>
        </p:spPr>
        <p:txBody>
          <a:bodyPr wrap="square" rtlCol="0">
            <a:spAutoFit/>
          </a:bodyPr>
          <a:lstStyle/>
          <a:p>
            <a:pPr>
              <a:spcAft>
                <a:spcPts val="600"/>
              </a:spcAft>
            </a:pPr>
            <a:r>
              <a:rPr lang="en-US" dirty="0"/>
              <a:t> </a:t>
            </a:r>
            <a:endParaRPr lang="en-US"/>
          </a:p>
        </p:txBody>
      </p:sp>
      <p:graphicFrame>
        <p:nvGraphicFramePr>
          <p:cNvPr id="6" name="Table 5">
            <a:extLst>
              <a:ext uri="{FF2B5EF4-FFF2-40B4-BE49-F238E27FC236}">
                <a16:creationId xmlns:a16="http://schemas.microsoft.com/office/drawing/2014/main" id="{E044F259-6707-ABB5-22CF-101550608637}"/>
              </a:ext>
            </a:extLst>
          </p:cNvPr>
          <p:cNvGraphicFramePr>
            <a:graphicFrameLocks noGrp="1"/>
          </p:cNvGraphicFramePr>
          <p:nvPr>
            <p:extLst>
              <p:ext uri="{D42A27DB-BD31-4B8C-83A1-F6EECF244321}">
                <p14:modId xmlns:p14="http://schemas.microsoft.com/office/powerpoint/2010/main" val="2797715195"/>
              </p:ext>
            </p:extLst>
          </p:nvPr>
        </p:nvGraphicFramePr>
        <p:xfrm>
          <a:off x="5537200" y="1003002"/>
          <a:ext cx="6113812" cy="4849342"/>
        </p:xfrm>
        <a:graphic>
          <a:graphicData uri="http://schemas.openxmlformats.org/drawingml/2006/table">
            <a:tbl>
              <a:tblPr/>
              <a:tblGrid>
                <a:gridCol w="6113812">
                  <a:extLst>
                    <a:ext uri="{9D8B030D-6E8A-4147-A177-3AD203B41FA5}">
                      <a16:colId xmlns:a16="http://schemas.microsoft.com/office/drawing/2014/main" val="2073560554"/>
                    </a:ext>
                  </a:extLst>
                </a:gridCol>
              </a:tblGrid>
              <a:tr h="4849342">
                <a:tc>
                  <a:txBody>
                    <a:bodyPr/>
                    <a:lstStyle/>
                    <a:p>
                      <a:pPr algn="just" fontAlgn="t"/>
                      <a:br>
                        <a:rPr lang="en-US" sz="1800" dirty="0">
                          <a:solidFill>
                            <a:srgbClr val="000000"/>
                          </a:solidFill>
                          <a:effectLst/>
                          <a:latin typeface="arial" panose="020B0604020202020204" pitchFamily="34" charset="0"/>
                        </a:rPr>
                      </a:br>
                      <a:r>
                        <a:rPr lang="en-US" sz="1800" dirty="0">
                          <a:solidFill>
                            <a:srgbClr val="000000"/>
                          </a:solidFill>
                          <a:effectLst/>
                          <a:latin typeface="arial" panose="020B0604020202020204" pitchFamily="34" charset="0"/>
                        </a:rPr>
                        <a:t>Pigs can be bred throughout the year however very high temperatures can prevent or delay ovulation and in severe cases cause abortions. The boar reaches sexual maturity at 6 months with a weight of 60-110kg. At this age, use sparingly i.e. mating twice a week until 12 months old when it could be given 4-6 services per week.</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Serve twice per service at 12hrs intervals to ensure good fertilization</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Boar should be replaced after 20- 30 month</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One boar can serve 2-25 sows but it is often desirable to keep two boars even in smaller units.</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Young boars should be separated from gilts at 4 months old.</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Keep them in good lean condition to produce maximum amount of live sperm.</a:t>
                      </a:r>
                      <a:endParaRPr lang="en-US" sz="1800" dirty="0">
                        <a:solidFill>
                          <a:srgbClr val="000000"/>
                        </a:solidFill>
                        <a:effectLst/>
                      </a:endParaRPr>
                    </a:p>
                    <a:p>
                      <a:pPr fontAlgn="t">
                        <a:buFont typeface="Arial" panose="020B0604020202020204" pitchFamily="34" charset="0"/>
                        <a:buChar char="•"/>
                      </a:pPr>
                      <a:r>
                        <a:rPr lang="en-US" sz="1800" dirty="0">
                          <a:solidFill>
                            <a:srgbClr val="000000"/>
                          </a:solidFill>
                          <a:effectLst/>
                          <a:latin typeface="arial" panose="020B0604020202020204" pitchFamily="34" charset="0"/>
                        </a:rPr>
                        <a:t>Allow regular exercise and visual contact with sow.</a:t>
                      </a:r>
                      <a:endParaRPr lang="en-US" sz="1800" dirty="0">
                        <a:solidFill>
                          <a:srgbClr val="000000"/>
                        </a:solidFill>
                        <a:effectLst/>
                      </a:endParaRPr>
                    </a:p>
                  </a:txBody>
                  <a:tcPr marL="93636" marR="93636" marT="46818" marB="46818">
                    <a:lnL w="4763" cap="flat" cmpd="sng" algn="ctr">
                      <a:solidFill>
                        <a:srgbClr val="DEE2E6"/>
                      </a:solidFill>
                      <a:prstDash val="solid"/>
                      <a:round/>
                      <a:headEnd type="none" w="med" len="med"/>
                      <a:tailEnd type="none" w="med" len="med"/>
                    </a:lnL>
                    <a:lnR w="4763" cap="flat" cmpd="sng" algn="ctr">
                      <a:solidFill>
                        <a:srgbClr val="DEE2E6"/>
                      </a:solidFill>
                      <a:prstDash val="solid"/>
                      <a:round/>
                      <a:headEnd type="none" w="med" len="med"/>
                      <a:tailEnd type="none" w="med" len="med"/>
                    </a:lnR>
                    <a:lnT w="4763" cap="flat" cmpd="sng" algn="ctr">
                      <a:solidFill>
                        <a:srgbClr val="DEE2E6"/>
                      </a:solidFill>
                      <a:prstDash val="solid"/>
                      <a:round/>
                      <a:headEnd type="none" w="med" len="med"/>
                      <a:tailEnd type="none" w="med" len="med"/>
                    </a:lnT>
                    <a:lnB w="4763"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70624150"/>
                  </a:ext>
                </a:extLst>
              </a:tr>
            </a:tbl>
          </a:graphicData>
        </a:graphic>
      </p:graphicFrame>
      <p:pic>
        <p:nvPicPr>
          <p:cNvPr id="12290" name="Picture 2">
            <a:extLst>
              <a:ext uri="{FF2B5EF4-FFF2-40B4-BE49-F238E27FC236}">
                <a16:creationId xmlns:a16="http://schemas.microsoft.com/office/drawing/2014/main" id="{F9244F60-8E1D-28A9-358D-761676431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72" y="2529032"/>
            <a:ext cx="4115594" cy="357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4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3197-575A-04C7-2CB3-75DB1F869AC4}"/>
              </a:ext>
            </a:extLst>
          </p:cNvPr>
          <p:cNvSpPr>
            <a:spLocks noGrp="1"/>
          </p:cNvSpPr>
          <p:nvPr>
            <p:ph type="title"/>
          </p:nvPr>
        </p:nvSpPr>
        <p:spPr/>
        <p:txBody>
          <a:bodyPr/>
          <a:lstStyle/>
          <a:p>
            <a:r>
              <a:rPr lang="en-US" dirty="0"/>
              <a:t>General Overview of Pig Production</a:t>
            </a:r>
          </a:p>
        </p:txBody>
      </p:sp>
      <p:sp>
        <p:nvSpPr>
          <p:cNvPr id="3" name="Content Placeholder 2">
            <a:extLst>
              <a:ext uri="{FF2B5EF4-FFF2-40B4-BE49-F238E27FC236}">
                <a16:creationId xmlns:a16="http://schemas.microsoft.com/office/drawing/2014/main" id="{989426E0-8D2B-7E77-B949-E0F746D679EE}"/>
              </a:ext>
            </a:extLst>
          </p:cNvPr>
          <p:cNvSpPr>
            <a:spLocks noGrp="1"/>
          </p:cNvSpPr>
          <p:nvPr>
            <p:ph sz="half" idx="1"/>
          </p:nvPr>
        </p:nvSpPr>
        <p:spPr/>
        <p:txBody>
          <a:bodyPr>
            <a:normAutofit lnSpcReduction="10000"/>
          </a:bodyPr>
          <a:lstStyle/>
          <a:p>
            <a:r>
              <a:rPr lang="en-US" dirty="0"/>
              <a:t>Source of animal protein, vitamins, minerals, energy, employment and income for the various actors along the value chain</a:t>
            </a:r>
          </a:p>
          <a:p>
            <a:r>
              <a:rPr lang="en-US" dirty="0"/>
              <a:t>Short reproductive cycle, very prolific, and increase meat production within a short time</a:t>
            </a:r>
          </a:p>
          <a:p>
            <a:r>
              <a:rPr lang="en-US" dirty="0"/>
              <a:t>Rates of returns is relatively high</a:t>
            </a:r>
          </a:p>
          <a:p>
            <a:r>
              <a:rPr lang="en-US" dirty="0"/>
              <a:t>Growth rate is also high if given right feed ration and proper husbandry</a:t>
            </a:r>
          </a:p>
        </p:txBody>
      </p:sp>
      <p:pic>
        <p:nvPicPr>
          <p:cNvPr id="6" name="Content Placeholder 5">
            <a:extLst>
              <a:ext uri="{FF2B5EF4-FFF2-40B4-BE49-F238E27FC236}">
                <a16:creationId xmlns:a16="http://schemas.microsoft.com/office/drawing/2014/main" id="{E7932790-4359-533E-79A1-63E5DF2736F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a:stretch/>
        </p:blipFill>
        <p:spPr>
          <a:xfrm>
            <a:off x="6640512" y="2208212"/>
            <a:ext cx="4191000" cy="3143250"/>
          </a:xfrm>
        </p:spPr>
      </p:pic>
    </p:spTree>
    <p:extLst>
      <p:ext uri="{BB962C8B-B14F-4D97-AF65-F5344CB8AC3E}">
        <p14:creationId xmlns:p14="http://schemas.microsoft.com/office/powerpoint/2010/main" val="2607348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0F15-52B4-1569-711D-541C75D03421}"/>
              </a:ext>
            </a:extLst>
          </p:cNvPr>
          <p:cNvSpPr>
            <a:spLocks noGrp="1"/>
          </p:cNvSpPr>
          <p:nvPr>
            <p:ph type="title"/>
          </p:nvPr>
        </p:nvSpPr>
        <p:spPr>
          <a:xfrm>
            <a:off x="1079500" y="797668"/>
            <a:ext cx="10026650" cy="869207"/>
          </a:xfrm>
        </p:spPr>
        <p:txBody>
          <a:bodyPr>
            <a:normAutofit/>
          </a:bodyPr>
          <a:lstStyle/>
          <a:p>
            <a:r>
              <a:rPr lang="en-US" dirty="0"/>
              <a:t>Key husbandry practices and their importance: Servicing</a:t>
            </a:r>
          </a:p>
        </p:txBody>
      </p:sp>
      <p:sp>
        <p:nvSpPr>
          <p:cNvPr id="3" name="Content Placeholder 2">
            <a:extLst>
              <a:ext uri="{FF2B5EF4-FFF2-40B4-BE49-F238E27FC236}">
                <a16:creationId xmlns:a16="http://schemas.microsoft.com/office/drawing/2014/main" id="{3131AC2C-E295-0456-EB58-CD3440EA47DE}"/>
              </a:ext>
            </a:extLst>
          </p:cNvPr>
          <p:cNvSpPr>
            <a:spLocks noGrp="1"/>
          </p:cNvSpPr>
          <p:nvPr>
            <p:ph idx="1"/>
          </p:nvPr>
        </p:nvSpPr>
        <p:spPr/>
        <p:txBody>
          <a:bodyPr>
            <a:normAutofit fontScale="92500"/>
          </a:bodyPr>
          <a:lstStyle/>
          <a:p>
            <a:pPr algn="just"/>
            <a:r>
              <a:rPr lang="en-US" b="0" i="0" dirty="0">
                <a:solidFill>
                  <a:schemeClr val="tx1"/>
                </a:solidFill>
                <a:effectLst/>
                <a:latin typeface="arial" panose="020B0604020202020204" pitchFamily="34" charset="0"/>
              </a:rPr>
              <a:t>Gilts reach sexual maturity at 6 months; however, mate them between 7-9 months i.e. after two to three heat periods (to take advantage of multiple ovulations) with a live weight of 90-100kg.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Sow comes on heat regularly every 18- 21 days and must be served within this period.</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Ovulation occurs during this period and the heat lasts for 2-3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During the 24 hour heat peak period, allow boar to service sow twice at 12-14hour intervals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After service remove sow to its original pen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Observe again if sow returns to heat the next 18- 21 days and serve again</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889089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BD1B-7122-8649-54ED-2DA4A9316532}"/>
              </a:ext>
            </a:extLst>
          </p:cNvPr>
          <p:cNvSpPr>
            <a:spLocks noGrp="1"/>
          </p:cNvSpPr>
          <p:nvPr>
            <p:ph type="title"/>
          </p:nvPr>
        </p:nvSpPr>
        <p:spPr>
          <a:xfrm>
            <a:off x="1079500" y="612844"/>
            <a:ext cx="10026650" cy="1054032"/>
          </a:xfrm>
        </p:spPr>
        <p:txBody>
          <a:bodyPr>
            <a:normAutofit/>
          </a:bodyPr>
          <a:lstStyle/>
          <a:p>
            <a:r>
              <a:rPr lang="en-US" dirty="0"/>
              <a:t>Key Management Practices and their importance: </a:t>
            </a:r>
          </a:p>
        </p:txBody>
      </p:sp>
      <p:pic>
        <p:nvPicPr>
          <p:cNvPr id="4" name="Online Media 3" title="Heat Detection in Gilts and Sows | Pig Improvement Company">
            <a:hlinkClick r:id="" action="ppaction://media"/>
            <a:extLst>
              <a:ext uri="{FF2B5EF4-FFF2-40B4-BE49-F238E27FC236}">
                <a16:creationId xmlns:a16="http://schemas.microsoft.com/office/drawing/2014/main" id="{AE342F8D-407D-C9F3-D0D9-65FA4CB27B97}"/>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16902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D691-C510-20C2-9C7E-63041B7EA300}"/>
              </a:ext>
            </a:extLst>
          </p:cNvPr>
          <p:cNvSpPr>
            <a:spLocks noGrp="1"/>
          </p:cNvSpPr>
          <p:nvPr>
            <p:ph type="title"/>
          </p:nvPr>
        </p:nvSpPr>
        <p:spPr>
          <a:xfrm>
            <a:off x="1079500" y="535022"/>
            <a:ext cx="10026650" cy="1131854"/>
          </a:xfrm>
        </p:spPr>
        <p:txBody>
          <a:bodyPr>
            <a:normAutofit/>
          </a:bodyPr>
          <a:lstStyle/>
          <a:p>
            <a:r>
              <a:rPr lang="en-US" dirty="0"/>
              <a:t>Key husbandry practices and their importance: Signs of estrus</a:t>
            </a:r>
          </a:p>
        </p:txBody>
      </p:sp>
      <p:sp>
        <p:nvSpPr>
          <p:cNvPr id="3" name="Content Placeholder 2">
            <a:extLst>
              <a:ext uri="{FF2B5EF4-FFF2-40B4-BE49-F238E27FC236}">
                <a16:creationId xmlns:a16="http://schemas.microsoft.com/office/drawing/2014/main" id="{02C8327A-4468-6912-651B-F156BBCB6B6F}"/>
              </a:ext>
            </a:extLst>
          </p:cNvPr>
          <p:cNvSpPr>
            <a:spLocks noGrp="1"/>
          </p:cNvSpPr>
          <p:nvPr>
            <p:ph idx="1"/>
          </p:nvPr>
        </p:nvSpPr>
        <p:spPr/>
        <p:txBody>
          <a:bodyPr/>
          <a:lstStyle/>
          <a:p>
            <a:pPr algn="just"/>
            <a:r>
              <a:rPr lang="en-US" b="0" i="0" dirty="0">
                <a:solidFill>
                  <a:schemeClr val="tx1"/>
                </a:solidFill>
                <a:effectLst/>
                <a:latin typeface="arial" panose="020B0604020202020204" pitchFamily="34" charset="0"/>
              </a:rPr>
              <a:t>Signs of heat</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General restlessness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Vulva turns red and is swollen</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Slimy mucus discharge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Tendency to mount and be mounted by others.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Sow stands still when pressure is applied on its back</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This is the ideal time to send the sow to the boar for mating</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99800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CBF39-F695-7E04-9C1A-0A898A3E7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DD584-6F2B-A972-4501-BE7E713838B3}"/>
              </a:ext>
            </a:extLst>
          </p:cNvPr>
          <p:cNvSpPr>
            <a:spLocks noGrp="1"/>
          </p:cNvSpPr>
          <p:nvPr>
            <p:ph type="title"/>
          </p:nvPr>
        </p:nvSpPr>
        <p:spPr>
          <a:xfrm>
            <a:off x="1079500" y="535022"/>
            <a:ext cx="10026650" cy="1131854"/>
          </a:xfrm>
        </p:spPr>
        <p:txBody>
          <a:bodyPr>
            <a:normAutofit fontScale="90000"/>
          </a:bodyPr>
          <a:lstStyle/>
          <a:p>
            <a:r>
              <a:rPr lang="en-US" dirty="0"/>
              <a:t>Key husbandry practices and their importance: Other reproductive parameters in pigs</a:t>
            </a:r>
          </a:p>
        </p:txBody>
      </p:sp>
      <p:sp>
        <p:nvSpPr>
          <p:cNvPr id="3" name="Content Placeholder 2">
            <a:extLst>
              <a:ext uri="{FF2B5EF4-FFF2-40B4-BE49-F238E27FC236}">
                <a16:creationId xmlns:a16="http://schemas.microsoft.com/office/drawing/2014/main" id="{156668D3-3E0E-7697-08A3-8D80C1AEC4CF}"/>
              </a:ext>
            </a:extLst>
          </p:cNvPr>
          <p:cNvSpPr>
            <a:spLocks noGrp="1"/>
          </p:cNvSpPr>
          <p:nvPr>
            <p:ph idx="1"/>
          </p:nvPr>
        </p:nvSpPr>
        <p:spPr/>
        <p:txBody>
          <a:bodyPr/>
          <a:lstStyle/>
          <a:p>
            <a:pPr marL="0" indent="0" algn="just">
              <a:buNone/>
            </a:pP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Gestation period = 112-115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Weaning of piglets = 42-56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Period of rest for sow after weaning  = 4 days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Litter size = between 8 -16</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Reproductive rate (litter index) = 2 times in a year</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925179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95EC-39EA-EB80-E521-7D29F5ACA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F53C4-7BF3-868D-2547-93511B332ED8}"/>
              </a:ext>
            </a:extLst>
          </p:cNvPr>
          <p:cNvSpPr>
            <a:spLocks noGrp="1"/>
          </p:cNvSpPr>
          <p:nvPr>
            <p:ph type="title"/>
          </p:nvPr>
        </p:nvSpPr>
        <p:spPr>
          <a:xfrm>
            <a:off x="1079500" y="535022"/>
            <a:ext cx="10026650" cy="1131854"/>
          </a:xfrm>
        </p:spPr>
        <p:txBody>
          <a:bodyPr>
            <a:normAutofit fontScale="90000"/>
          </a:bodyPr>
          <a:lstStyle/>
          <a:p>
            <a:r>
              <a:rPr lang="en-US" dirty="0"/>
              <a:t>Key husbandry practices and their importance: feed advice for sow before and after service</a:t>
            </a:r>
          </a:p>
        </p:txBody>
      </p:sp>
      <p:sp>
        <p:nvSpPr>
          <p:cNvPr id="3" name="Content Placeholder 2">
            <a:extLst>
              <a:ext uri="{FF2B5EF4-FFF2-40B4-BE49-F238E27FC236}">
                <a16:creationId xmlns:a16="http://schemas.microsoft.com/office/drawing/2014/main" id="{1525911B-BB5B-83B2-F9DC-2C5846B8BCE6}"/>
              </a:ext>
            </a:extLst>
          </p:cNvPr>
          <p:cNvSpPr>
            <a:spLocks noGrp="1"/>
          </p:cNvSpPr>
          <p:nvPr>
            <p:ph idx="1"/>
          </p:nvPr>
        </p:nvSpPr>
        <p:spPr/>
        <p:txBody>
          <a:bodyPr/>
          <a:lstStyle/>
          <a:p>
            <a:pPr marL="0" indent="0" algn="just">
              <a:buNone/>
            </a:pPr>
            <a:endParaRPr lang="en-US" b="0" i="0" dirty="0">
              <a:solidFill>
                <a:srgbClr val="000000"/>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10 days before servicing, give the sow an extra 1-2kg of feed/day.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Continue for 1 week after servicing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During the last month of pregnancy feed sow an extra 0.5 kg per day</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536968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2CBB-0EF8-7390-DF19-7DF4DA0775AD}"/>
              </a:ext>
            </a:extLst>
          </p:cNvPr>
          <p:cNvSpPr>
            <a:spLocks noGrp="1"/>
          </p:cNvSpPr>
          <p:nvPr>
            <p:ph type="title"/>
          </p:nvPr>
        </p:nvSpPr>
        <p:spPr>
          <a:xfrm>
            <a:off x="1079500" y="316150"/>
            <a:ext cx="10026650" cy="1350726"/>
          </a:xfrm>
        </p:spPr>
        <p:txBody>
          <a:bodyPr>
            <a:normAutofit/>
          </a:bodyPr>
          <a:lstStyle/>
          <a:p>
            <a:r>
              <a:rPr lang="en-US" dirty="0"/>
              <a:t>Key husbandry practices and their importance: management of weaned piglets</a:t>
            </a:r>
          </a:p>
        </p:txBody>
      </p:sp>
      <p:sp>
        <p:nvSpPr>
          <p:cNvPr id="3" name="Content Placeholder 2">
            <a:extLst>
              <a:ext uri="{FF2B5EF4-FFF2-40B4-BE49-F238E27FC236}">
                <a16:creationId xmlns:a16="http://schemas.microsoft.com/office/drawing/2014/main" id="{3CFC66ED-41AC-D588-1905-A13CD88D4D2B}"/>
              </a:ext>
            </a:extLst>
          </p:cNvPr>
          <p:cNvSpPr>
            <a:spLocks noGrp="1"/>
          </p:cNvSpPr>
          <p:nvPr>
            <p:ph sz="half" idx="1"/>
          </p:nvPr>
        </p:nvSpPr>
        <p:spPr/>
        <p:txBody>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Feed pigs twice daily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Provide water ad libitum (at all times)</a:t>
            </a:r>
            <a:endParaRPr lang="en-US" b="0" i="0" dirty="0">
              <a:solidFill>
                <a:schemeClr val="tx1"/>
              </a:solidFill>
              <a:effectLst/>
              <a:latin typeface="Arial" panose="020B0604020202020204" pitchFamily="34" charset="0"/>
            </a:endParaRPr>
          </a:p>
          <a:p>
            <a:pPr algn="l">
              <a:buFont typeface="Arial" panose="020B0604020202020204" pitchFamily="34" charset="0"/>
              <a:buChar char="•"/>
            </a:pPr>
            <a:r>
              <a:rPr lang="en-US" b="0" i="0" dirty="0">
                <a:solidFill>
                  <a:schemeClr val="tx1"/>
                </a:solidFill>
                <a:effectLst/>
                <a:latin typeface="arial" panose="020B0604020202020204" pitchFamily="34" charset="0"/>
              </a:rPr>
              <a:t>Weighing should be done every month and recorded against pigs ear tag number</a:t>
            </a:r>
            <a:endParaRPr lang="en-US" b="0" i="0" dirty="0">
              <a:solidFill>
                <a:schemeClr val="tx1"/>
              </a:solidFill>
              <a:effectLst/>
              <a:latin typeface="Arial" panose="020B0604020202020204" pitchFamily="34" charset="0"/>
            </a:endParaRPr>
          </a:p>
          <a:p>
            <a:endParaRPr lang="en-US" dirty="0"/>
          </a:p>
        </p:txBody>
      </p:sp>
      <p:pic>
        <p:nvPicPr>
          <p:cNvPr id="13314" name="Picture 2" descr="Hot Sale Pig Ear Punch Hole Plier Ear Marking Pliers for Veterinary ...">
            <a:extLst>
              <a:ext uri="{FF2B5EF4-FFF2-40B4-BE49-F238E27FC236}">
                <a16:creationId xmlns:a16="http://schemas.microsoft.com/office/drawing/2014/main" id="{EB0720EF-461F-DC08-60BB-BE8E9B9F2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285" y="205902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A2DFC4A-DC25-DDF0-DBD8-0923C3B31E09}"/>
              </a:ext>
            </a:extLst>
          </p:cNvPr>
          <p:cNvSpPr>
            <a:spLocks noGrp="1"/>
          </p:cNvSpPr>
          <p:nvPr>
            <p:ph sz="half" idx="2"/>
          </p:nvPr>
        </p:nvSpPr>
        <p:spPr>
          <a:xfrm>
            <a:off x="6366000" y="1522380"/>
            <a:ext cx="4740150" cy="4246596"/>
          </a:xfrm>
        </p:spPr>
        <p:txBody>
          <a:bodyPr/>
          <a:lstStyle/>
          <a:p>
            <a:r>
              <a:rPr lang="en-US" dirty="0"/>
              <a:t>What is this tool?</a:t>
            </a:r>
          </a:p>
        </p:txBody>
      </p:sp>
    </p:spTree>
    <p:extLst>
      <p:ext uri="{BB962C8B-B14F-4D97-AF65-F5344CB8AC3E}">
        <p14:creationId xmlns:p14="http://schemas.microsoft.com/office/powerpoint/2010/main" val="412746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AB63-87B9-1927-4C53-1030DFFB90F0}"/>
              </a:ext>
            </a:extLst>
          </p:cNvPr>
          <p:cNvSpPr>
            <a:spLocks noGrp="1"/>
          </p:cNvSpPr>
          <p:nvPr>
            <p:ph type="title"/>
          </p:nvPr>
        </p:nvSpPr>
        <p:spPr>
          <a:xfrm>
            <a:off x="1079500" y="744166"/>
            <a:ext cx="10026650" cy="922709"/>
          </a:xfrm>
        </p:spPr>
        <p:txBody>
          <a:bodyPr>
            <a:normAutofit/>
          </a:bodyPr>
          <a:lstStyle/>
          <a:p>
            <a:r>
              <a:rPr lang="en-US" dirty="0"/>
              <a:t>Key husbandry practices and their importance: culling</a:t>
            </a:r>
          </a:p>
        </p:txBody>
      </p:sp>
      <p:sp>
        <p:nvSpPr>
          <p:cNvPr id="3" name="Content Placeholder 2">
            <a:extLst>
              <a:ext uri="{FF2B5EF4-FFF2-40B4-BE49-F238E27FC236}">
                <a16:creationId xmlns:a16="http://schemas.microsoft.com/office/drawing/2014/main" id="{A3C1915A-9AA6-8196-C605-28C6DCE89A97}"/>
              </a:ext>
            </a:extLst>
          </p:cNvPr>
          <p:cNvSpPr>
            <a:spLocks noGrp="1"/>
          </p:cNvSpPr>
          <p:nvPr>
            <p:ph sz="half" idx="1"/>
          </p:nvPr>
        </p:nvSpPr>
        <p:spPr/>
        <p:txBody>
          <a:bodyPr>
            <a:normAutofit fontScale="85000" lnSpcReduction="20000"/>
          </a:bodyPr>
          <a:lstStyle/>
          <a:p>
            <a:pPr algn="just"/>
            <a:r>
              <a:rPr lang="en-US" b="0" i="0" dirty="0">
                <a:solidFill>
                  <a:schemeClr val="tx1"/>
                </a:solidFill>
                <a:effectLst/>
                <a:latin typeface="arial" panose="020B0604020202020204" pitchFamily="34" charset="0"/>
              </a:rPr>
              <a:t>Reasons for culling a sow</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Failure to conceive after service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Failure to come on heat</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Small litter size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Old age, lameness or disease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Poor record of piglets born or reared</a:t>
            </a:r>
            <a:endParaRPr lang="en-US" b="0" i="0" dirty="0">
              <a:solidFill>
                <a:schemeClr val="tx1"/>
              </a:solidFill>
              <a:effectLst/>
              <a:latin typeface="Arial" panose="020B0604020202020204" pitchFamily="34" charset="0"/>
            </a:endParaRPr>
          </a:p>
          <a:p>
            <a:pPr algn="just"/>
            <a:r>
              <a:rPr lang="en-US" b="0" i="0" dirty="0">
                <a:solidFill>
                  <a:srgbClr val="000000"/>
                </a:solidFill>
                <a:effectLst/>
                <a:latin typeface="arial" panose="020B0604020202020204" pitchFamily="34" charset="0"/>
              </a:rPr>
              <a:t> </a:t>
            </a:r>
            <a:endParaRPr lang="en-US" b="0" i="0" dirty="0">
              <a:solidFill>
                <a:srgbClr val="000000"/>
              </a:solidFill>
              <a:effectLst/>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D9FA8691-C2F6-7A2F-42F9-79568B31C20C}"/>
              </a:ext>
            </a:extLst>
          </p:cNvPr>
          <p:cNvSpPr>
            <a:spLocks noGrp="1"/>
          </p:cNvSpPr>
          <p:nvPr>
            <p:ph sz="half" idx="2"/>
          </p:nvPr>
        </p:nvSpPr>
        <p:spPr/>
        <p:txBody>
          <a:bodyPr>
            <a:normAutofit fontScale="85000" lnSpcReduction="20000"/>
          </a:bodyPr>
          <a:lstStyle/>
          <a:p>
            <a:pPr algn="just"/>
            <a:r>
              <a:rPr lang="en-US" b="0" i="0" dirty="0">
                <a:solidFill>
                  <a:schemeClr val="tx1"/>
                </a:solidFill>
                <a:effectLst/>
                <a:latin typeface="arial" panose="020B0604020202020204" pitchFamily="34" charset="0"/>
              </a:rPr>
              <a:t>Reasons for culling a boar</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Lack of virility and fertility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Lack of libido</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Reluctance to service sow</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Reduced performance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Lameness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Disposition </a:t>
            </a:r>
            <a:r>
              <a:rPr lang="en-US" b="0" i="0" dirty="0" err="1">
                <a:solidFill>
                  <a:schemeClr val="tx1"/>
                </a:solidFill>
                <a:effectLst/>
                <a:latin typeface="arial" panose="020B0604020202020204" pitchFamily="34" charset="0"/>
              </a:rPr>
              <a:t>ie</a:t>
            </a:r>
            <a:r>
              <a:rPr lang="en-US" b="0" i="0" dirty="0">
                <a:solidFill>
                  <a:schemeClr val="tx1"/>
                </a:solidFill>
                <a:effectLst/>
                <a:latin typeface="arial" panose="020B0604020202020204" pitchFamily="34" charset="0"/>
              </a:rPr>
              <a:t> dangerous and aggressive</a:t>
            </a:r>
            <a:endParaRPr lang="en-US" b="0" i="0" dirty="0">
              <a:solidFill>
                <a:schemeClr val="tx1"/>
              </a:solidFill>
              <a:effectLst/>
              <a:latin typeface="Arial" panose="020B0604020202020204" pitchFamily="34" charset="0"/>
            </a:endParaRPr>
          </a:p>
          <a:p>
            <a:pPr algn="l"/>
            <a:r>
              <a:rPr lang="en-US" b="0" i="0" dirty="0">
                <a:solidFill>
                  <a:schemeClr val="tx1"/>
                </a:solidFill>
                <a:effectLst/>
                <a:latin typeface="arial" panose="020B0604020202020204" pitchFamily="34" charset="0"/>
              </a:rPr>
              <a:t>Replacement stock can be selected from weaned piglets. Sows and Boars must be replaced after three years depending on their reproduction performance</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05346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02F0-E669-643B-87C4-69ECFFD01BF2}"/>
              </a:ext>
            </a:extLst>
          </p:cNvPr>
          <p:cNvSpPr>
            <a:spLocks noGrp="1"/>
          </p:cNvSpPr>
          <p:nvPr>
            <p:ph type="title"/>
          </p:nvPr>
        </p:nvSpPr>
        <p:spPr/>
        <p:txBody>
          <a:bodyPr>
            <a:normAutofit fontScale="90000"/>
          </a:bodyPr>
          <a:lstStyle/>
          <a:p>
            <a:r>
              <a:rPr lang="en-US" dirty="0"/>
              <a:t>Normal walking: if not normal then lame</a:t>
            </a:r>
          </a:p>
        </p:txBody>
      </p:sp>
      <p:pic>
        <p:nvPicPr>
          <p:cNvPr id="4" name="Online Media 3" title="PIG LAMENESS">
            <a:hlinkClick r:id="" action="ppaction://media"/>
            <a:extLst>
              <a:ext uri="{FF2B5EF4-FFF2-40B4-BE49-F238E27FC236}">
                <a16:creationId xmlns:a16="http://schemas.microsoft.com/office/drawing/2014/main" id="{BF7EF761-50FF-6D2F-C0F2-B528595144DA}"/>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183417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3231-E51E-A346-5AFA-31BB3E17CA02}"/>
              </a:ext>
            </a:extLst>
          </p:cNvPr>
          <p:cNvSpPr>
            <a:spLocks noGrp="1"/>
          </p:cNvSpPr>
          <p:nvPr>
            <p:ph type="title"/>
          </p:nvPr>
        </p:nvSpPr>
        <p:spPr>
          <a:xfrm>
            <a:off x="1079500" y="807396"/>
            <a:ext cx="10026650" cy="859479"/>
          </a:xfrm>
        </p:spPr>
        <p:txBody>
          <a:bodyPr>
            <a:normAutofit/>
          </a:bodyPr>
          <a:lstStyle/>
          <a:p>
            <a:r>
              <a:rPr lang="en-US" dirty="0"/>
              <a:t>Key husbandry practices and their importance: Biosecurity measures</a:t>
            </a:r>
          </a:p>
        </p:txBody>
      </p:sp>
      <p:sp>
        <p:nvSpPr>
          <p:cNvPr id="3" name="Content Placeholder 2">
            <a:extLst>
              <a:ext uri="{FF2B5EF4-FFF2-40B4-BE49-F238E27FC236}">
                <a16:creationId xmlns:a16="http://schemas.microsoft.com/office/drawing/2014/main" id="{F568B033-FACC-F802-171A-37894866BD38}"/>
              </a:ext>
            </a:extLst>
          </p:cNvPr>
          <p:cNvSpPr>
            <a:spLocks noGrp="1"/>
          </p:cNvSpPr>
          <p:nvPr>
            <p:ph sz="half" idx="1"/>
          </p:nvPr>
        </p:nvSpPr>
        <p:spPr/>
        <p:txBody>
          <a:bodyPr>
            <a:noAutofit/>
          </a:bodyPr>
          <a:lstStyle/>
          <a:p>
            <a:r>
              <a:rPr lang="en-US" b="0" i="0" dirty="0">
                <a:solidFill>
                  <a:schemeClr val="tx1"/>
                </a:solidFill>
                <a:effectLst/>
                <a:latin typeface="arial" panose="020B0604020202020204" pitchFamily="34" charset="0"/>
              </a:rPr>
              <a:t>This is the set of practical measures taken to prevent the entrance of infection into a farm and control the spread of infection within that farm. The goal of a biosecurity </a:t>
            </a:r>
            <a:r>
              <a:rPr lang="en-US" b="0" i="0" dirty="0" err="1">
                <a:solidFill>
                  <a:schemeClr val="tx1"/>
                </a:solidFill>
                <a:effectLst/>
                <a:latin typeface="arial" panose="020B0604020202020204" pitchFamily="34" charset="0"/>
              </a:rPr>
              <a:t>programme</a:t>
            </a:r>
            <a:r>
              <a:rPr lang="en-US" b="0" i="0" dirty="0">
                <a:solidFill>
                  <a:schemeClr val="tx1"/>
                </a:solidFill>
                <a:effectLst/>
                <a:latin typeface="arial" panose="020B0604020202020204" pitchFamily="34" charset="0"/>
              </a:rPr>
              <a:t> is to keep out pathogens that the herd has not been exposed to and to minimize the impact of endemic pathogens.</a:t>
            </a:r>
            <a:endParaRPr lang="en-US" dirty="0">
              <a:solidFill>
                <a:schemeClr val="tx1"/>
              </a:solidFill>
            </a:endParaRPr>
          </a:p>
        </p:txBody>
      </p:sp>
      <p:sp>
        <p:nvSpPr>
          <p:cNvPr id="4" name="Content Placeholder 3">
            <a:extLst>
              <a:ext uri="{FF2B5EF4-FFF2-40B4-BE49-F238E27FC236}">
                <a16:creationId xmlns:a16="http://schemas.microsoft.com/office/drawing/2014/main" id="{A8BA41F4-A410-BD2B-BE36-C100EE733DC0}"/>
              </a:ext>
            </a:extLst>
          </p:cNvPr>
          <p:cNvSpPr>
            <a:spLocks noGrp="1"/>
          </p:cNvSpPr>
          <p:nvPr>
            <p:ph sz="half" idx="2"/>
          </p:nvPr>
        </p:nvSpPr>
        <p:spPr/>
        <p:txBody>
          <a:bodyPr>
            <a:normAutofit fontScale="55000" lnSpcReduction="20000"/>
          </a:bodyPr>
          <a:lstStyle/>
          <a:p>
            <a:pPr algn="just">
              <a:buFont typeface="Arial" panose="020B0604020202020204" pitchFamily="34" charset="0"/>
              <a:buChar char="•"/>
            </a:pPr>
            <a:r>
              <a:rPr lang="en-US" b="0" i="0" dirty="0">
                <a:solidFill>
                  <a:schemeClr val="tx1"/>
                </a:solidFill>
                <a:effectLst/>
                <a:latin typeface="arial" panose="020B0604020202020204" pitchFamily="34" charset="0"/>
              </a:rPr>
              <a:t>Provide footbath at the entrance of the building.</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Clean pen with water and disinfectant daily to prevent build-up of micro-organisms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Clean feed and water troughs daily</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Ensure efficient disposal of manure and waste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Farm equipment and tools should always be washed and disinfected after use</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Ensure control of rodents and  birds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Always quarantine new stock for 14 days before they are added to the stock</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Reduce visitors to the barest minimum</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Isolate all sick animals and contact the nearest veterinary clinic to obtain accurate diagnosis and effective treatment of diseases.</a:t>
            </a:r>
            <a:endParaRPr lang="en-US" b="0" i="0" dirty="0">
              <a:solidFill>
                <a:schemeClr val="tx1"/>
              </a:solidFill>
              <a:effectLst/>
              <a:latin typeface="Arial" panose="020B0604020202020204" pitchFamily="34" charset="0"/>
            </a:endParaRPr>
          </a:p>
          <a:p>
            <a:pPr algn="just">
              <a:buFont typeface="Arial" panose="020B0604020202020204" pitchFamily="34" charset="0"/>
              <a:buChar char="•"/>
            </a:pPr>
            <a:r>
              <a:rPr lang="en-US" b="0" i="0" dirty="0">
                <a:solidFill>
                  <a:schemeClr val="tx1"/>
                </a:solidFill>
                <a:effectLst/>
                <a:latin typeface="arial" panose="020B0604020202020204" pitchFamily="34" charset="0"/>
              </a:rPr>
              <a:t>Dispose of infected animals by slaughter, burial or burning</a:t>
            </a:r>
            <a:endParaRPr lang="en-US"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664379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349" name="Rectangle 14348">
            <a:extLst>
              <a:ext uri="{FF2B5EF4-FFF2-40B4-BE49-F238E27FC236}">
                <a16:creationId xmlns:a16="http://schemas.microsoft.com/office/drawing/2014/main" id="{369F5FE0-EBCF-4A14-AF3D-1ADCD644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9C265-4091-9805-2D0F-BD773F7FB1B4}"/>
              </a:ext>
            </a:extLst>
          </p:cNvPr>
          <p:cNvSpPr>
            <a:spLocks noGrp="1"/>
          </p:cNvSpPr>
          <p:nvPr>
            <p:ph type="title"/>
          </p:nvPr>
        </p:nvSpPr>
        <p:spPr>
          <a:xfrm>
            <a:off x="1080000" y="1011236"/>
            <a:ext cx="4426782" cy="1292662"/>
          </a:xfrm>
        </p:spPr>
        <p:txBody>
          <a:bodyPr vert="horz" lIns="0" tIns="0" rIns="0" bIns="0" rtlCol="0" anchor="t" anchorCtr="0">
            <a:normAutofit/>
          </a:bodyPr>
          <a:lstStyle/>
          <a:p>
            <a:pPr>
              <a:lnSpc>
                <a:spcPct val="90000"/>
              </a:lnSpc>
            </a:pPr>
            <a:r>
              <a:rPr lang="en-US" sz="1500"/>
              <a:t>Key husbandry practices and their importance: Preparation for market/slaugheter eg fattening</a:t>
            </a:r>
          </a:p>
        </p:txBody>
      </p:sp>
      <p:pic>
        <p:nvPicPr>
          <p:cNvPr id="14338" name="Picture 2" descr="Rearing of SVVU T17 Pig- A Source of Better Livelihood for Rural ...">
            <a:extLst>
              <a:ext uri="{FF2B5EF4-FFF2-40B4-BE49-F238E27FC236}">
                <a16:creationId xmlns:a16="http://schemas.microsoft.com/office/drawing/2014/main" id="{CAD63118-C774-DA3F-2114-ACC421AE0C7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79499" y="2843213"/>
            <a:ext cx="3215122" cy="29257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3D7EFA-2B2A-38CB-15F9-C7B8BCFCA10F}"/>
              </a:ext>
            </a:extLst>
          </p:cNvPr>
          <p:cNvSpPr>
            <a:spLocks noGrp="1"/>
          </p:cNvSpPr>
          <p:nvPr>
            <p:ph sz="half" idx="1"/>
          </p:nvPr>
        </p:nvSpPr>
        <p:spPr>
          <a:xfrm>
            <a:off x="6096000" y="987423"/>
            <a:ext cx="5555012" cy="4781552"/>
          </a:xfrm>
        </p:spPr>
        <p:txBody>
          <a:bodyPr vert="horz" lIns="0" tIns="0" rIns="0" bIns="0" rtlCol="0" anchor="t" anchorCtr="0">
            <a:normAutofit/>
          </a:bodyPr>
          <a:lstStyle/>
          <a:p>
            <a:pPr>
              <a:lnSpc>
                <a:spcPct val="115000"/>
              </a:lnSpc>
            </a:pPr>
            <a:r>
              <a:rPr lang="en-US" sz="1600" b="0" i="0">
                <a:effectLst/>
              </a:rPr>
              <a:t>In commercial production, the last phase may be divided into the grower (up to 55kg of animal live weight) and finisher stage (up to market weight) 90-100kg at 6-7 months</a:t>
            </a:r>
          </a:p>
          <a:p>
            <a:pPr>
              <a:lnSpc>
                <a:spcPct val="115000"/>
              </a:lnSpc>
            </a:pPr>
            <a:r>
              <a:rPr lang="en-US" sz="1600" b="0" i="0">
                <a:effectLst/>
              </a:rPr>
              <a:t>At the time of slaughter, animals should be healthy and physiologically normal. Slaughter animals should be adequately rested. They should be rested, preferably overnight, particularly if they have travelled for some times over long distances. However, pigs could be slaughtered on arrival if time and distances travelled are relatively short and holding in pens is stressful for them. Animals should be watered during holding and can be fed, if required. The holding period allows for injured and victimized animals to be identified and for sick animals to be quarantined. </a:t>
            </a:r>
          </a:p>
          <a:p>
            <a:pPr>
              <a:lnSpc>
                <a:spcPct val="115000"/>
              </a:lnSpc>
            </a:pPr>
            <a:endParaRPr lang="en-US" sz="1600"/>
          </a:p>
        </p:txBody>
      </p:sp>
      <p:sp>
        <p:nvSpPr>
          <p:cNvPr id="5" name="TextBox 4">
            <a:extLst>
              <a:ext uri="{FF2B5EF4-FFF2-40B4-BE49-F238E27FC236}">
                <a16:creationId xmlns:a16="http://schemas.microsoft.com/office/drawing/2014/main" id="{3E174BFB-A5F1-0137-7D53-C2430FEB4164}"/>
              </a:ext>
            </a:extLst>
          </p:cNvPr>
          <p:cNvSpPr txBox="1"/>
          <p:nvPr/>
        </p:nvSpPr>
        <p:spPr>
          <a:xfrm>
            <a:off x="1118681" y="2402732"/>
            <a:ext cx="3258766" cy="369332"/>
          </a:xfrm>
          <a:prstGeom prst="rect">
            <a:avLst/>
          </a:prstGeom>
          <a:noFill/>
        </p:spPr>
        <p:txBody>
          <a:bodyPr wrap="square" rtlCol="0">
            <a:spAutoFit/>
          </a:bodyPr>
          <a:lstStyle/>
          <a:p>
            <a:r>
              <a:rPr lang="en-US" dirty="0"/>
              <a:t>What is wrong with this pig</a:t>
            </a:r>
          </a:p>
        </p:txBody>
      </p:sp>
    </p:spTree>
    <p:extLst>
      <p:ext uri="{BB962C8B-B14F-4D97-AF65-F5344CB8AC3E}">
        <p14:creationId xmlns:p14="http://schemas.microsoft.com/office/powerpoint/2010/main" val="186790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F6FB-2719-32A2-F04B-108498525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F844FC-25D9-4724-37EB-389F2358A477}"/>
              </a:ext>
            </a:extLst>
          </p:cNvPr>
          <p:cNvSpPr>
            <a:spLocks noGrp="1"/>
          </p:cNvSpPr>
          <p:nvPr>
            <p:ph type="title"/>
          </p:nvPr>
        </p:nvSpPr>
        <p:spPr/>
        <p:txBody>
          <a:bodyPr/>
          <a:lstStyle/>
          <a:p>
            <a:r>
              <a:rPr lang="en-US" dirty="0"/>
              <a:t>General Overview of Pig Production</a:t>
            </a:r>
          </a:p>
        </p:txBody>
      </p:sp>
      <p:sp>
        <p:nvSpPr>
          <p:cNvPr id="3" name="Content Placeholder 2">
            <a:extLst>
              <a:ext uri="{FF2B5EF4-FFF2-40B4-BE49-F238E27FC236}">
                <a16:creationId xmlns:a16="http://schemas.microsoft.com/office/drawing/2014/main" id="{646BD4A0-C0F7-3149-CC50-E114CA3B6451}"/>
              </a:ext>
            </a:extLst>
          </p:cNvPr>
          <p:cNvSpPr>
            <a:spLocks noGrp="1"/>
          </p:cNvSpPr>
          <p:nvPr>
            <p:ph sz="half" idx="1"/>
          </p:nvPr>
        </p:nvSpPr>
        <p:spPr/>
        <p:txBody>
          <a:bodyPr>
            <a:normAutofit/>
          </a:bodyPr>
          <a:lstStyle/>
          <a:p>
            <a:r>
              <a:rPr lang="en-US" dirty="0"/>
              <a:t>Commonly used system of production is the intensive system where pigs are kept in pens throughout </a:t>
            </a:r>
          </a:p>
          <a:p>
            <a:r>
              <a:rPr lang="en-US" dirty="0"/>
              <a:t>Fed balanced ration</a:t>
            </a:r>
          </a:p>
          <a:p>
            <a:r>
              <a:rPr lang="en-US" dirty="0"/>
              <a:t>Can used semi-intensive and extensive system</a:t>
            </a:r>
          </a:p>
          <a:p>
            <a:r>
              <a:rPr lang="en-US" dirty="0"/>
              <a:t>Extensive practices by small holders using Ashanti Black Pig breed</a:t>
            </a:r>
          </a:p>
          <a:p>
            <a:endParaRPr lang="en-US" dirty="0"/>
          </a:p>
        </p:txBody>
      </p:sp>
      <p:pic>
        <p:nvPicPr>
          <p:cNvPr id="6" name="Content Placeholder 5" descr="A group of pigs in a field&#10;&#10;Description automatically generated">
            <a:extLst>
              <a:ext uri="{FF2B5EF4-FFF2-40B4-BE49-F238E27FC236}">
                <a16:creationId xmlns:a16="http://schemas.microsoft.com/office/drawing/2014/main" id="{346074FB-FFAC-4331-986A-A50E951FE27A}"/>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640512" y="2208212"/>
            <a:ext cx="4191000" cy="3143250"/>
          </a:xfrm>
        </p:spPr>
      </p:pic>
      <p:sp>
        <p:nvSpPr>
          <p:cNvPr id="7" name="TextBox 6">
            <a:extLst>
              <a:ext uri="{FF2B5EF4-FFF2-40B4-BE49-F238E27FC236}">
                <a16:creationId xmlns:a16="http://schemas.microsoft.com/office/drawing/2014/main" id="{9E1EC72C-104D-7FDF-D20C-4A36445223A0}"/>
              </a:ext>
            </a:extLst>
          </p:cNvPr>
          <p:cNvSpPr txBox="1"/>
          <p:nvPr/>
        </p:nvSpPr>
        <p:spPr>
          <a:xfrm>
            <a:off x="6640512" y="5351462"/>
            <a:ext cx="4191000" cy="230832"/>
          </a:xfrm>
          <a:prstGeom prst="rect">
            <a:avLst/>
          </a:prstGeom>
          <a:noFill/>
        </p:spPr>
        <p:txBody>
          <a:bodyPr wrap="square" rtlCol="0">
            <a:spAutoFit/>
          </a:bodyPr>
          <a:lstStyle/>
          <a:p>
            <a:r>
              <a:rPr lang="en-US" sz="900">
                <a:hlinkClick r:id="rId3" tooltip="https://hi.wikipedia.org/wiki/%E0%A4%B8%E0%A5%82%E0%A4%85%E0%A4%B0"/>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14510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8226-C75E-ED3D-230B-9A0A1F2B3587}"/>
              </a:ext>
            </a:extLst>
          </p:cNvPr>
          <p:cNvSpPr>
            <a:spLocks noGrp="1"/>
          </p:cNvSpPr>
          <p:nvPr>
            <p:ph type="title"/>
          </p:nvPr>
        </p:nvSpPr>
        <p:spPr>
          <a:xfrm>
            <a:off x="1079500" y="724712"/>
            <a:ext cx="10026650" cy="942164"/>
          </a:xfrm>
        </p:spPr>
        <p:txBody>
          <a:bodyPr>
            <a:normAutofit fontScale="90000"/>
          </a:bodyPr>
          <a:lstStyle/>
          <a:p>
            <a:r>
              <a:rPr lang="en-US" dirty="0"/>
              <a:t>Key husbandry practices and their importance: </a:t>
            </a:r>
            <a:r>
              <a:rPr lang="en-US" b="0" i="0" dirty="0">
                <a:effectLst/>
                <a:latin typeface="arial" panose="020B0604020202020204" pitchFamily="34" charset="0"/>
              </a:rPr>
              <a:t>Parasitic diseases</a:t>
            </a:r>
            <a:br>
              <a:rPr lang="en-US" b="0" i="0" dirty="0">
                <a:solidFill>
                  <a:srgbClr val="00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1665CE-A7FC-78E2-91A7-96919E6E97DF}"/>
              </a:ext>
            </a:extLst>
          </p:cNvPr>
          <p:cNvSpPr>
            <a:spLocks noGrp="1"/>
          </p:cNvSpPr>
          <p:nvPr>
            <p:ph sz="half" idx="1"/>
          </p:nvPr>
        </p:nvSpPr>
        <p:spPr/>
        <p:txBody>
          <a:bodyPr>
            <a:normAutofit fontScale="55000" lnSpcReduction="20000"/>
          </a:bodyPr>
          <a:lstStyle/>
          <a:p>
            <a:pPr algn="just"/>
            <a:r>
              <a:rPr lang="en-US" sz="2200" b="0" i="0" dirty="0">
                <a:solidFill>
                  <a:schemeClr val="tx1"/>
                </a:solidFill>
                <a:effectLst/>
                <a:latin typeface="arial" panose="020B0604020202020204" pitchFamily="34" charset="0"/>
              </a:rPr>
              <a:t>These are caused by internal and external parasites</a:t>
            </a:r>
            <a:endParaRPr lang="en-US" sz="2200" b="0" i="0" dirty="0">
              <a:solidFill>
                <a:schemeClr val="tx1"/>
              </a:solidFill>
              <a:effectLst/>
              <a:latin typeface="Arial" panose="020B0604020202020204" pitchFamily="34" charset="0"/>
            </a:endParaRPr>
          </a:p>
          <a:p>
            <a:pPr algn="just"/>
            <a:r>
              <a:rPr lang="en-US" sz="2200" b="0" i="0" dirty="0">
                <a:solidFill>
                  <a:schemeClr val="tx1"/>
                </a:solidFill>
                <a:effectLst/>
                <a:latin typeface="arial" panose="020B0604020202020204" pitchFamily="34" charset="0"/>
              </a:rPr>
              <a:t>Internal Parasites</a:t>
            </a:r>
            <a:endParaRPr lang="en-US" sz="2200" b="0" i="0" dirty="0">
              <a:solidFill>
                <a:schemeClr val="tx1"/>
              </a:solidFill>
              <a:effectLst/>
              <a:latin typeface="Arial" panose="020B0604020202020204" pitchFamily="34" charset="0"/>
            </a:endParaRPr>
          </a:p>
          <a:p>
            <a:pPr algn="just"/>
            <a:r>
              <a:rPr lang="en-US" sz="2200" b="0" i="0" dirty="0">
                <a:solidFill>
                  <a:schemeClr val="tx1"/>
                </a:solidFill>
                <a:effectLst/>
                <a:latin typeface="arial" panose="020B0604020202020204" pitchFamily="34" charset="0"/>
              </a:rPr>
              <a:t>Common ones include roundworm and tape worm, adult worms live in the intestines of the pigs but immature ones may travel to the lungs and liver. Pigs become infected by eating eggs infected with the larvae. Due to competition between pigs and worms for nutrients derived from their feed the following signs may be observed.</a:t>
            </a:r>
            <a:endParaRPr lang="en-US" sz="2200" b="0" i="0" dirty="0">
              <a:solidFill>
                <a:schemeClr val="tx1"/>
              </a:solidFill>
              <a:effectLst/>
              <a:latin typeface="Arial" panose="020B0604020202020204" pitchFamily="34" charset="0"/>
            </a:endParaRPr>
          </a:p>
          <a:p>
            <a:pPr algn="just"/>
            <a:r>
              <a:rPr lang="en-US" sz="2200" b="0" i="0" dirty="0">
                <a:solidFill>
                  <a:schemeClr val="tx1"/>
                </a:solidFill>
                <a:effectLst/>
                <a:latin typeface="arial" panose="020B0604020202020204" pitchFamily="34" charset="0"/>
              </a:rPr>
              <a:t>Signs and symptoms</a:t>
            </a:r>
            <a:endParaRPr lang="en-US" sz="2200" b="0" i="0" dirty="0">
              <a:solidFill>
                <a:schemeClr val="tx1"/>
              </a:solidFill>
              <a:effectLst/>
              <a:latin typeface="Arial" panose="020B0604020202020204" pitchFamily="34" charset="0"/>
            </a:endParaRPr>
          </a:p>
          <a:p>
            <a:pPr lvl="1" algn="just">
              <a:buFont typeface="Arial" panose="020B0604020202020204" pitchFamily="34" charset="0"/>
              <a:buChar char="•"/>
            </a:pPr>
            <a:r>
              <a:rPr lang="en-US" sz="2200" b="0" i="0" dirty="0">
                <a:solidFill>
                  <a:schemeClr val="tx1"/>
                </a:solidFill>
                <a:effectLst/>
                <a:latin typeface="arial" panose="020B0604020202020204" pitchFamily="34" charset="0"/>
              </a:rPr>
              <a:t>Loss of appetite in advanced stages</a:t>
            </a:r>
            <a:endParaRPr lang="en-US" sz="2200" b="0" i="0" dirty="0">
              <a:solidFill>
                <a:schemeClr val="tx1"/>
              </a:solidFill>
              <a:effectLst/>
              <a:latin typeface="Arial" panose="020B0604020202020204" pitchFamily="34" charset="0"/>
            </a:endParaRPr>
          </a:p>
          <a:p>
            <a:pPr lvl="1" algn="just">
              <a:buFont typeface="Arial" panose="020B0604020202020204" pitchFamily="34" charset="0"/>
              <a:buChar char="•"/>
            </a:pPr>
            <a:r>
              <a:rPr lang="en-US" sz="2200" b="0" i="0" dirty="0" err="1">
                <a:solidFill>
                  <a:schemeClr val="tx1"/>
                </a:solidFill>
                <a:effectLst/>
                <a:latin typeface="arial" panose="020B0604020202020204" pitchFamily="34" charset="0"/>
              </a:rPr>
              <a:t>Anaemia</a:t>
            </a:r>
            <a:endParaRPr lang="en-US" sz="2200" b="0" i="0" dirty="0">
              <a:solidFill>
                <a:schemeClr val="tx1"/>
              </a:solidFill>
              <a:effectLst/>
              <a:latin typeface="Arial" panose="020B0604020202020204" pitchFamily="34" charset="0"/>
            </a:endParaRPr>
          </a:p>
          <a:p>
            <a:pPr lvl="1" algn="just">
              <a:buFont typeface="Arial" panose="020B0604020202020204" pitchFamily="34" charset="0"/>
              <a:buChar char="•"/>
            </a:pPr>
            <a:r>
              <a:rPr lang="en-US" sz="2200" b="0" i="0" dirty="0">
                <a:solidFill>
                  <a:schemeClr val="tx1"/>
                </a:solidFill>
                <a:effectLst/>
                <a:latin typeface="arial" panose="020B0604020202020204" pitchFamily="34" charset="0"/>
              </a:rPr>
              <a:t>Weight loss in latter stages</a:t>
            </a:r>
          </a:p>
          <a:p>
            <a:pPr lvl="1" algn="just">
              <a:buFont typeface="Arial" panose="020B0604020202020204" pitchFamily="34" charset="0"/>
              <a:buChar char="•"/>
            </a:pPr>
            <a:r>
              <a:rPr lang="en-US" sz="2200" b="0" i="0" dirty="0">
                <a:solidFill>
                  <a:schemeClr val="tx1"/>
                </a:solidFill>
                <a:effectLst/>
                <a:latin typeface="arial" panose="020B0604020202020204" pitchFamily="34" charset="0"/>
              </a:rPr>
              <a:t>Successful control of worms includes combination of strategic drug therapy and environmental clean-up.</a:t>
            </a:r>
            <a:endParaRPr lang="en-US" sz="2200" b="0" i="0" dirty="0">
              <a:solidFill>
                <a:schemeClr val="tx1"/>
              </a:solidFill>
              <a:effectLst/>
              <a:latin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BD6C9C4E-E159-DADB-E6E0-EA3503A8EBBC}"/>
              </a:ext>
            </a:extLst>
          </p:cNvPr>
          <p:cNvSpPr>
            <a:spLocks noGrp="1"/>
          </p:cNvSpPr>
          <p:nvPr>
            <p:ph sz="half" idx="2"/>
          </p:nvPr>
        </p:nvSpPr>
        <p:spPr/>
        <p:txBody>
          <a:bodyPr>
            <a:normAutofit fontScale="55000" lnSpcReduction="20000"/>
          </a:bodyPr>
          <a:lstStyle/>
          <a:p>
            <a:pPr algn="just"/>
            <a:r>
              <a:rPr lang="en-US" sz="3200" b="0" i="0" dirty="0">
                <a:solidFill>
                  <a:schemeClr val="tx1"/>
                </a:solidFill>
                <a:effectLst/>
                <a:latin typeface="arial" panose="020B0604020202020204" pitchFamily="34" charset="0"/>
              </a:rPr>
              <a:t>Administer any broad-spectrum dewormer periodically either by injection or in feed. </a:t>
            </a:r>
            <a:endParaRPr lang="en-US" sz="3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3200" b="0" i="0" dirty="0">
                <a:solidFill>
                  <a:schemeClr val="tx1"/>
                </a:solidFill>
                <a:effectLst/>
                <a:latin typeface="arial" panose="020B0604020202020204" pitchFamily="34" charset="0"/>
              </a:rPr>
              <a:t>Deworm pregnant sows 10 days before farrowing and lactating sows soon after weaning.</a:t>
            </a:r>
            <a:endParaRPr lang="en-US" sz="3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3200" b="0" i="0" dirty="0">
                <a:solidFill>
                  <a:schemeClr val="tx1"/>
                </a:solidFill>
                <a:effectLst/>
                <a:latin typeface="arial" panose="020B0604020202020204" pitchFamily="34" charset="0"/>
              </a:rPr>
              <a:t>Deworm boars every 6 months</a:t>
            </a:r>
            <a:endParaRPr lang="en-US" sz="3200" b="0" i="0" dirty="0">
              <a:solidFill>
                <a:schemeClr val="tx1"/>
              </a:solidFill>
              <a:effectLst/>
              <a:latin typeface="Arial" panose="020B0604020202020204" pitchFamily="34" charset="0"/>
            </a:endParaRPr>
          </a:p>
          <a:p>
            <a:pPr algn="just">
              <a:buFont typeface="Arial" panose="020B0604020202020204" pitchFamily="34" charset="0"/>
              <a:buChar char="•"/>
            </a:pPr>
            <a:r>
              <a:rPr lang="en-US" sz="3200" b="0" i="0" dirty="0">
                <a:solidFill>
                  <a:schemeClr val="tx1"/>
                </a:solidFill>
                <a:effectLst/>
                <a:latin typeface="arial" panose="020B0604020202020204" pitchFamily="34" charset="0"/>
              </a:rPr>
              <a:t>Fatteners one week after weaning and 3 months later</a:t>
            </a:r>
            <a:endParaRPr lang="en-US" sz="3200" b="0" i="0" dirty="0">
              <a:solidFill>
                <a:schemeClr val="tx1"/>
              </a:solidFill>
              <a:effectLst/>
              <a:latin typeface="Arial" panose="020B0604020202020204" pitchFamily="34" charset="0"/>
            </a:endParaRPr>
          </a:p>
          <a:p>
            <a:pPr algn="l"/>
            <a:r>
              <a:rPr lang="en-US" sz="3200" b="0" i="0" dirty="0">
                <a:solidFill>
                  <a:schemeClr val="tx1"/>
                </a:solidFill>
                <a:effectLst/>
                <a:latin typeface="arial" panose="020B0604020202020204" pitchFamily="34" charset="0"/>
              </a:rPr>
              <a:t>Piglets one week after weaning, 3months and 7months</a:t>
            </a:r>
            <a:endParaRPr lang="en-US" sz="3200" b="0" i="0" dirty="0">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585348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7BC6-CAE3-99EC-CD15-A00230C48B44}"/>
              </a:ext>
            </a:extLst>
          </p:cNvPr>
          <p:cNvSpPr>
            <a:spLocks noGrp="1"/>
          </p:cNvSpPr>
          <p:nvPr>
            <p:ph type="title"/>
          </p:nvPr>
        </p:nvSpPr>
        <p:spPr>
          <a:xfrm>
            <a:off x="1079500" y="603116"/>
            <a:ext cx="10026650" cy="243190"/>
          </a:xfrm>
        </p:spPr>
        <p:txBody>
          <a:bodyPr>
            <a:normAutofit/>
          </a:bodyPr>
          <a:lstStyle/>
          <a:p>
            <a:r>
              <a:rPr lang="en-US" sz="1000" dirty="0"/>
              <a:t>Pests, diseases, symptoms and control measures</a:t>
            </a:r>
          </a:p>
        </p:txBody>
      </p:sp>
      <p:graphicFrame>
        <p:nvGraphicFramePr>
          <p:cNvPr id="4" name="Content Placeholder 3">
            <a:extLst>
              <a:ext uri="{FF2B5EF4-FFF2-40B4-BE49-F238E27FC236}">
                <a16:creationId xmlns:a16="http://schemas.microsoft.com/office/drawing/2014/main" id="{0EABA403-D106-5672-513E-7EA94353CE40}"/>
              </a:ext>
            </a:extLst>
          </p:cNvPr>
          <p:cNvGraphicFramePr>
            <a:graphicFrameLocks noGrp="1"/>
          </p:cNvGraphicFramePr>
          <p:nvPr>
            <p:ph idx="1"/>
            <p:extLst>
              <p:ext uri="{D42A27DB-BD31-4B8C-83A1-F6EECF244321}">
                <p14:modId xmlns:p14="http://schemas.microsoft.com/office/powerpoint/2010/main" val="1831465509"/>
              </p:ext>
            </p:extLst>
          </p:nvPr>
        </p:nvGraphicFramePr>
        <p:xfrm>
          <a:off x="505839" y="943583"/>
          <a:ext cx="11366769" cy="5760720"/>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305881">
                <a:tc>
                  <a:txBody>
                    <a:bodyPr/>
                    <a:lstStyle/>
                    <a:p>
                      <a:r>
                        <a:rPr lang="en-US" dirty="0"/>
                        <a:t>Pest-Parasitic Diseases</a:t>
                      </a:r>
                    </a:p>
                  </a:txBody>
                  <a:tcPr/>
                </a:tc>
                <a:tc>
                  <a:txBody>
                    <a:bodyPr/>
                    <a:lstStyle/>
                    <a:p>
                      <a:r>
                        <a:rPr lang="en-US" dirty="0"/>
                        <a:t>Symptoms</a:t>
                      </a:r>
                    </a:p>
                  </a:txBody>
                  <a:tcPr/>
                </a:tc>
                <a:tc>
                  <a:txBody>
                    <a:bodyPr/>
                    <a:lstStyle/>
                    <a:p>
                      <a:r>
                        <a:rPr lang="en-US" dirty="0"/>
                        <a:t>Control and management</a:t>
                      </a:r>
                    </a:p>
                  </a:txBody>
                  <a:tcPr/>
                </a:tc>
                <a:extLst>
                  <a:ext uri="{0D108BD9-81ED-4DB2-BD59-A6C34878D82A}">
                    <a16:rowId xmlns:a16="http://schemas.microsoft.com/office/drawing/2014/main" val="3857072620"/>
                  </a:ext>
                </a:extLst>
              </a:tr>
              <a:tr h="305881">
                <a:tc>
                  <a:txBody>
                    <a:bodyPr/>
                    <a:lstStyle/>
                    <a:p>
                      <a:r>
                        <a:rPr lang="en-US" dirty="0"/>
                        <a:t>Internal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4894093">
                <a:tc>
                  <a:txBody>
                    <a:bodyPr/>
                    <a:lstStyle/>
                    <a:p>
                      <a:r>
                        <a:rPr lang="en-US" dirty="0"/>
                        <a:t>Common ones include </a:t>
                      </a:r>
                      <a:r>
                        <a:rPr lang="en-US" sz="1800" b="0" i="0" kern="1200" dirty="0">
                          <a:solidFill>
                            <a:schemeClr val="tx1"/>
                          </a:solidFill>
                          <a:effectLst/>
                          <a:latin typeface="+mn-lt"/>
                          <a:ea typeface="+mn-ea"/>
                          <a:cs typeface="+mn-cs"/>
                        </a:rPr>
                        <a:t>roundworm and tape worm, adult worms live in the intestines of the pigs but immature ones may travel to the lungs and liver. Pigs become infected by eating eggs infected with the larvae. The worms compete with pigs for nutrients derived from their feed, the following signs.</a:t>
                      </a:r>
                      <a:endParaRPr lang="en-US" dirty="0"/>
                    </a:p>
                  </a:txBody>
                  <a:tcPr/>
                </a:tc>
                <a:tc>
                  <a:txBody>
                    <a:bodyPr/>
                    <a:lstStyle/>
                    <a:p>
                      <a:r>
                        <a:rPr lang="en-US" dirty="0"/>
                        <a:t>Loss of appetite in advanced stages</a:t>
                      </a:r>
                    </a:p>
                    <a:p>
                      <a:r>
                        <a:rPr lang="en-US" dirty="0" err="1"/>
                        <a:t>Anaemia</a:t>
                      </a:r>
                      <a:endParaRPr lang="en-US" dirty="0"/>
                    </a:p>
                    <a:p>
                      <a:r>
                        <a:rPr lang="en-US" dirty="0"/>
                        <a:t>Weight loss in latter stages</a:t>
                      </a:r>
                    </a:p>
                  </a:txBody>
                  <a:tcPr/>
                </a:tc>
                <a:tc>
                  <a:txBody>
                    <a:bodyPr/>
                    <a:lstStyle/>
                    <a:p>
                      <a:r>
                        <a:rPr lang="en-US" dirty="0"/>
                        <a:t>Successful control of worms include combination of strategic drug therapy and environmental clean up</a:t>
                      </a:r>
                    </a:p>
                    <a:p>
                      <a:r>
                        <a:rPr lang="en-US" sz="1800" b="0" i="0" kern="1200" dirty="0">
                          <a:solidFill>
                            <a:schemeClr val="tx1"/>
                          </a:solidFill>
                          <a:effectLst/>
                          <a:latin typeface="+mn-lt"/>
                          <a:ea typeface="+mn-ea"/>
                          <a:cs typeface="+mn-cs"/>
                        </a:rPr>
                        <a:t>Administer any broad-spectrum dewormer periodically either by injection, drench or in feed.</a:t>
                      </a:r>
                    </a:p>
                    <a:p>
                      <a:r>
                        <a:rPr lang="en-US" sz="1800" b="0" i="0" kern="1200" dirty="0">
                          <a:solidFill>
                            <a:schemeClr val="tx1"/>
                          </a:solidFill>
                          <a:effectLst/>
                          <a:latin typeface="+mn-lt"/>
                          <a:ea typeface="+mn-ea"/>
                          <a:cs typeface="+mn-cs"/>
                        </a:rPr>
                        <a:t>Deworm pregnant sows 10 days before farrowing and lactating sows, soon after weaning.</a:t>
                      </a:r>
                    </a:p>
                    <a:p>
                      <a:r>
                        <a:rPr lang="en-US" sz="1800" b="0" i="0" kern="1200" dirty="0">
                          <a:solidFill>
                            <a:schemeClr val="tx1"/>
                          </a:solidFill>
                          <a:effectLst/>
                          <a:latin typeface="+mn-lt"/>
                          <a:ea typeface="+mn-ea"/>
                          <a:cs typeface="+mn-cs"/>
                        </a:rPr>
                        <a:t>Deworm</a:t>
                      </a:r>
                    </a:p>
                    <a:p>
                      <a:pPr lvl="1"/>
                      <a:r>
                        <a:rPr lang="en-US" sz="1800" b="0" i="0" kern="1200" dirty="0">
                          <a:solidFill>
                            <a:schemeClr val="tx1"/>
                          </a:solidFill>
                          <a:effectLst/>
                          <a:latin typeface="+mn-lt"/>
                          <a:ea typeface="+mn-ea"/>
                          <a:cs typeface="+mn-cs"/>
                        </a:rPr>
                        <a:t>boars every 6 months</a:t>
                      </a:r>
                    </a:p>
                    <a:p>
                      <a:pPr lvl="1"/>
                      <a:r>
                        <a:rPr lang="en-US" sz="1800" b="0" i="0" kern="1200" dirty="0">
                          <a:solidFill>
                            <a:schemeClr val="tx1"/>
                          </a:solidFill>
                          <a:effectLst/>
                          <a:latin typeface="+mn-lt"/>
                          <a:ea typeface="+mn-ea"/>
                          <a:cs typeface="+mn-cs"/>
                        </a:rPr>
                        <a:t>Fatteners one week after weaning and 3 months later</a:t>
                      </a:r>
                    </a:p>
                    <a:p>
                      <a:pPr lvl="1"/>
                      <a:r>
                        <a:rPr lang="en-US" sz="1800" b="0" i="0" kern="1200" dirty="0">
                          <a:solidFill>
                            <a:schemeClr val="tx1"/>
                          </a:solidFill>
                          <a:effectLst/>
                          <a:latin typeface="+mn-lt"/>
                          <a:ea typeface="+mn-ea"/>
                          <a:cs typeface="+mn-cs"/>
                        </a:rPr>
                        <a:t>Piglets one week after weaning, 3months and 7 months</a:t>
                      </a:r>
                    </a:p>
                    <a:p>
                      <a:endParaRPr lang="en-US" dirty="0"/>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540353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D3827A4-F26B-E474-36B8-C976E7A4D322}"/>
            </a:ext>
          </a:extLst>
        </p:cNvPr>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7A070-5B96-2A1C-2CDB-0836C37CD058}"/>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5371" name="Straight Connector 1537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9684D2EB-C7E3-D25F-B091-F1D9C4972776}"/>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Location of worms in the Pig’s body</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sp>
        <p:nvSpPr>
          <p:cNvPr id="15373" name="Rectangle 15372">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5364" name="Picture 4">
            <a:extLst>
              <a:ext uri="{FF2B5EF4-FFF2-40B4-BE49-F238E27FC236}">
                <a16:creationId xmlns:a16="http://schemas.microsoft.com/office/drawing/2014/main" id="{745FE994-51E5-9A05-D6CB-761C18405B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7200" y="1654667"/>
            <a:ext cx="6113812" cy="354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287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474D9-D06C-1328-2FC1-2A246012F0B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B08984-6680-6023-E5F3-DD3770A169AA}"/>
              </a:ext>
            </a:extLst>
          </p:cNvPr>
          <p:cNvGraphicFramePr>
            <a:graphicFrameLocks noGrp="1"/>
          </p:cNvGraphicFramePr>
          <p:nvPr>
            <p:ph idx="1"/>
            <p:extLst>
              <p:ext uri="{D42A27DB-BD31-4B8C-83A1-F6EECF244321}">
                <p14:modId xmlns:p14="http://schemas.microsoft.com/office/powerpoint/2010/main" val="3211757810"/>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Control and management</a:t>
                      </a:r>
                    </a:p>
                  </a:txBody>
                  <a:tcPr/>
                </a:tc>
                <a:extLst>
                  <a:ext uri="{0D108BD9-81ED-4DB2-BD59-A6C34878D82A}">
                    <a16:rowId xmlns:a16="http://schemas.microsoft.com/office/drawing/2014/main" val="3857072620"/>
                  </a:ext>
                </a:extLst>
              </a:tr>
              <a:tr h="413317">
                <a:tc>
                  <a:txBody>
                    <a:bodyPr/>
                    <a:lstStyle/>
                    <a:p>
                      <a:r>
                        <a:rPr lang="en-US" dirty="0"/>
                        <a:t>External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Mange</a:t>
                      </a:r>
                    </a:p>
                    <a:p>
                      <a:r>
                        <a:rPr lang="en-US" sz="1800" b="0" i="0" kern="1200" dirty="0">
                          <a:solidFill>
                            <a:schemeClr val="tx1"/>
                          </a:solidFill>
                          <a:effectLst/>
                          <a:latin typeface="+mn-lt"/>
                          <a:ea typeface="+mn-ea"/>
                          <a:cs typeface="+mn-cs"/>
                        </a:rPr>
                        <a:t> This is a dry scaly condition caused by mite. It affects the eyes, nose and skin and spreads to other parts of the body. This causes intense itching resulting in animals rubbing itself against objects in the pen.</a:t>
                      </a:r>
                    </a:p>
                    <a:p>
                      <a:endParaRPr lang="en-US" dirty="0"/>
                    </a:p>
                  </a:txBody>
                  <a:tcPr/>
                </a:tc>
                <a:tc>
                  <a:txBody>
                    <a:bodyPr/>
                    <a:lstStyle/>
                    <a:p>
                      <a:pPr fontAlgn="t">
                        <a:buFont typeface="Arial" panose="020B0604020202020204" pitchFamily="34" charset="0"/>
                        <a:buChar char="•"/>
                      </a:pPr>
                      <a:r>
                        <a:rPr lang="en-US" dirty="0">
                          <a:effectLst/>
                          <a:latin typeface="arial" panose="020B0604020202020204" pitchFamily="34" charset="0"/>
                        </a:rPr>
                        <a:t>The pig becomes itchy, and scratches and rubs against the walls of the </a:t>
                      </a:r>
                      <a:r>
                        <a:rPr lang="en-US" dirty="0" err="1">
                          <a:effectLst/>
                          <a:latin typeface="arial" panose="020B0604020202020204" pitchFamily="34" charset="0"/>
                        </a:rPr>
                        <a:t>sty</a:t>
                      </a:r>
                      <a:r>
                        <a:rPr lang="en-US" dirty="0">
                          <a:effectLst/>
                          <a:latin typeface="arial" panose="020B0604020202020204" pitchFamily="34" charset="0"/>
                        </a:rPr>
                        <a:t> and other objects with the skin between the legs, around the eyes, ears and neck being principally affected.</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The coat looks dull, and there are bare patches, heavy crusts, and lines on the body that look like ribs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Restlessness and itching which can be very severe</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Red pimples on skin, which turn into crusts and scabs. Later the skin looks very rough, is thickened and covered with flakes scratching. Skin may show red spots or bite wounds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Thick skin and rough hair coat</a:t>
                      </a:r>
                      <a:endParaRPr lang="en-US" dirty="0">
                        <a:effectLst/>
                      </a:endParaRPr>
                    </a:p>
                    <a:p>
                      <a:pPr algn="just" fontAlgn="t">
                        <a:buFont typeface="Arial" panose="020B0604020202020204" pitchFamily="34" charset="0"/>
                        <a:buChar char="•"/>
                      </a:pPr>
                      <a:r>
                        <a:rPr lang="en-US" dirty="0" err="1">
                          <a:effectLst/>
                          <a:latin typeface="arial" panose="020B0604020202020204" pitchFamily="34" charset="0"/>
                        </a:rPr>
                        <a:t>Anaemia</a:t>
                      </a:r>
                      <a:r>
                        <a:rPr lang="en-US" dirty="0">
                          <a:effectLst/>
                          <a:latin typeface="arial" panose="020B0604020202020204" pitchFamily="34" charset="0"/>
                        </a:rPr>
                        <a:t> in severe cases especially in piglets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Death in severe cases</a:t>
                      </a:r>
                      <a:endParaRPr lang="en-US" dirty="0">
                        <a:effectLst/>
                      </a:endParaRPr>
                    </a:p>
                  </a:txBody>
                  <a:tcPr/>
                </a:tc>
                <a:tc>
                  <a:txBody>
                    <a:bodyPr/>
                    <a:lstStyle/>
                    <a:p>
                      <a:pPr fontAlgn="t"/>
                      <a:r>
                        <a:rPr lang="en-US" dirty="0">
                          <a:effectLst/>
                          <a:latin typeface="arial" panose="020B0604020202020204" pitchFamily="34" charset="0"/>
                        </a:rPr>
                        <a:t>Prevention</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Wash the sow before farrowing at least twice a one week interval.</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Boars should be washed at least four times a year.</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Treat gilts upon entering the farm and before serving.</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Wash all pigs at the beginning of fattening if mange is already a problem.</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Maintain proper animal nutrition and health </a:t>
                      </a:r>
                      <a:r>
                        <a:rPr lang="en-US" dirty="0" err="1">
                          <a:effectLst/>
                          <a:latin typeface="arial" panose="020B0604020202020204" pitchFamily="34" charset="0"/>
                        </a:rPr>
                        <a:t>programme</a:t>
                      </a:r>
                      <a:r>
                        <a:rPr lang="en-US" dirty="0">
                          <a:effectLst/>
                          <a:latin typeface="arial" panose="020B0604020202020204" pitchFamily="34" charset="0"/>
                        </a:rPr>
                        <a:t> to reduce severity and spread of mange. Recommended control products are: ivermectin (1%</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injectable), or malathion (1% spray).</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General cleanliness.</a:t>
                      </a:r>
                      <a:endParaRPr lang="en-US" dirty="0">
                        <a:effectLst/>
                      </a:endParaRPr>
                    </a:p>
                    <a:p>
                      <a:pPr algn="just" fontAlgn="t"/>
                      <a:r>
                        <a:rPr lang="en-US" dirty="0">
                          <a:effectLst/>
                          <a:latin typeface="arial" panose="020B0604020202020204" pitchFamily="34" charset="0"/>
                        </a:rPr>
                        <a:t> </a:t>
                      </a:r>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428821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5D4B7-69D2-AB2D-6F34-9C88523B9786}"/>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6393" name="Straight Connector 1639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CBF4F8B1-2BF8-8239-E1A4-2EF14B044B5B}"/>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Pig infested with mites</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pic>
        <p:nvPicPr>
          <p:cNvPr id="16386" name="Picture 2">
            <a:extLst>
              <a:ext uri="{FF2B5EF4-FFF2-40B4-BE49-F238E27FC236}">
                <a16:creationId xmlns:a16="http://schemas.microsoft.com/office/drawing/2014/main" id="{8BBD0219-22DA-C8D0-45EF-35316553D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6" r="19016" b="-2"/>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072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443D-358F-B760-D572-3AB228B3404B}"/>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D756681-87F7-75FA-B020-C332F5440B84}"/>
              </a:ext>
            </a:extLst>
          </p:cNvPr>
          <p:cNvGraphicFramePr>
            <a:graphicFrameLocks noGrp="1"/>
          </p:cNvGraphicFramePr>
          <p:nvPr>
            <p:ph idx="1"/>
            <p:extLst>
              <p:ext uri="{D42A27DB-BD31-4B8C-83A1-F6EECF244321}">
                <p14:modId xmlns:p14="http://schemas.microsoft.com/office/powerpoint/2010/main" val="3583186606"/>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Control and management</a:t>
                      </a:r>
                    </a:p>
                  </a:txBody>
                  <a:tcPr/>
                </a:tc>
                <a:extLst>
                  <a:ext uri="{0D108BD9-81ED-4DB2-BD59-A6C34878D82A}">
                    <a16:rowId xmlns:a16="http://schemas.microsoft.com/office/drawing/2014/main" val="3857072620"/>
                  </a:ext>
                </a:extLst>
              </a:tr>
              <a:tr h="413317">
                <a:tc>
                  <a:txBody>
                    <a:bodyPr/>
                    <a:lstStyle/>
                    <a:p>
                      <a:r>
                        <a:rPr lang="en-US" dirty="0"/>
                        <a:t>External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Mange</a:t>
                      </a:r>
                    </a:p>
                    <a:p>
                      <a:r>
                        <a:rPr lang="en-US" sz="1800" b="0" i="0" kern="1200" dirty="0">
                          <a:solidFill>
                            <a:schemeClr val="tx1"/>
                          </a:solidFill>
                          <a:effectLst/>
                          <a:latin typeface="+mn-lt"/>
                          <a:ea typeface="+mn-ea"/>
                          <a:cs typeface="+mn-cs"/>
                        </a:rPr>
                        <a:t> This is a dry scaly condition caused by mite. It affects the eyes, nose and skin and spreads to other parts of the body. This causes intense itching resulting in animals rubbing itself against objects in the pen.</a:t>
                      </a:r>
                    </a:p>
                    <a:p>
                      <a:endParaRPr lang="en-US" dirty="0"/>
                    </a:p>
                  </a:txBody>
                  <a:tcPr/>
                </a:tc>
                <a:tc>
                  <a:txBody>
                    <a:bodyPr/>
                    <a:lstStyle/>
                    <a:p>
                      <a:pPr fontAlgn="t">
                        <a:buFont typeface="Arial" panose="020B0604020202020204" pitchFamily="34" charset="0"/>
                        <a:buChar char="•"/>
                      </a:pPr>
                      <a:r>
                        <a:rPr lang="en-US" dirty="0">
                          <a:effectLst/>
                          <a:latin typeface="arial" panose="020B0604020202020204" pitchFamily="34" charset="0"/>
                        </a:rPr>
                        <a:t>The pig becomes itchy, and scratches and rubs against the walls of the </a:t>
                      </a:r>
                      <a:r>
                        <a:rPr lang="en-US" dirty="0" err="1">
                          <a:effectLst/>
                          <a:latin typeface="arial" panose="020B0604020202020204" pitchFamily="34" charset="0"/>
                        </a:rPr>
                        <a:t>sty</a:t>
                      </a:r>
                      <a:r>
                        <a:rPr lang="en-US" dirty="0">
                          <a:effectLst/>
                          <a:latin typeface="arial" panose="020B0604020202020204" pitchFamily="34" charset="0"/>
                        </a:rPr>
                        <a:t> and other objects with the skin between the legs, around the eyes, ears and neck being principally affected.</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The coat looks dull, and there are bare patches, heavy crusts, and lines on the body that look like ribs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Restlessness and itching which can be very severe</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Red pimples on skin, which turn into crusts and scabs. Later the skin looks very rough, is thickened and covered with flakes scratching. Skin may show red spots or bite wounds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Thick skin and rough hair coat</a:t>
                      </a:r>
                      <a:endParaRPr lang="en-US" dirty="0">
                        <a:effectLst/>
                      </a:endParaRPr>
                    </a:p>
                    <a:p>
                      <a:pPr algn="just" fontAlgn="t">
                        <a:buFont typeface="Arial" panose="020B0604020202020204" pitchFamily="34" charset="0"/>
                        <a:buChar char="•"/>
                      </a:pPr>
                      <a:r>
                        <a:rPr lang="en-US" dirty="0" err="1">
                          <a:effectLst/>
                          <a:latin typeface="arial" panose="020B0604020202020204" pitchFamily="34" charset="0"/>
                        </a:rPr>
                        <a:t>Anaemia</a:t>
                      </a:r>
                      <a:r>
                        <a:rPr lang="en-US" dirty="0">
                          <a:effectLst/>
                          <a:latin typeface="arial" panose="020B0604020202020204" pitchFamily="34" charset="0"/>
                        </a:rPr>
                        <a:t> in severe cases especially in piglets</a:t>
                      </a:r>
                      <a:endParaRPr lang="en-US" dirty="0">
                        <a:effectLst/>
                      </a:endParaRPr>
                    </a:p>
                    <a:p>
                      <a:pPr algn="just" fontAlgn="t">
                        <a:buFont typeface="Arial" panose="020B0604020202020204" pitchFamily="34" charset="0"/>
                        <a:buChar char="•"/>
                      </a:pPr>
                      <a:r>
                        <a:rPr lang="en-US" dirty="0">
                          <a:effectLst/>
                          <a:latin typeface="arial" panose="020B0604020202020204" pitchFamily="34" charset="0"/>
                        </a:rPr>
                        <a:t>Death in severe cases</a:t>
                      </a:r>
                      <a:endParaRPr lang="en-US" dirty="0">
                        <a:effectLst/>
                      </a:endParaRPr>
                    </a:p>
                  </a:txBody>
                  <a:tcPr/>
                </a:tc>
                <a:tc>
                  <a:txBody>
                    <a:bodyPr/>
                    <a:lstStyle/>
                    <a:p>
                      <a:pPr fontAlgn="t"/>
                      <a:r>
                        <a:rPr lang="en-US" dirty="0">
                          <a:effectLst/>
                          <a:latin typeface="arial" panose="020B0604020202020204" pitchFamily="34" charset="0"/>
                        </a:rPr>
                        <a:t> </a:t>
                      </a:r>
                      <a:endParaRPr lang="en-US" dirty="0">
                        <a:effectLst/>
                      </a:endParaRPr>
                    </a:p>
                    <a:p>
                      <a:r>
                        <a:rPr lang="en-US" dirty="0">
                          <a:effectLst/>
                          <a:latin typeface="arial" panose="020B0604020202020204" pitchFamily="34" charset="0"/>
                        </a:rPr>
                        <a:t> </a:t>
                      </a:r>
                      <a:r>
                        <a:rPr lang="en-US" sz="1800" b="0" i="0" kern="1200" dirty="0">
                          <a:solidFill>
                            <a:schemeClr val="tx1"/>
                          </a:solidFill>
                          <a:effectLst/>
                          <a:latin typeface="+mn-lt"/>
                          <a:ea typeface="+mn-ea"/>
                          <a:cs typeface="+mn-cs"/>
                        </a:rPr>
                        <a:t>Treatment</a:t>
                      </a:r>
                    </a:p>
                    <a:p>
                      <a:r>
                        <a:rPr lang="en-US" sz="1800" b="0" i="0" kern="1200" dirty="0">
                          <a:solidFill>
                            <a:schemeClr val="tx1"/>
                          </a:solidFill>
                          <a:effectLst/>
                          <a:latin typeface="+mn-lt"/>
                          <a:ea typeface="+mn-ea"/>
                          <a:cs typeface="+mn-cs"/>
                        </a:rPr>
                        <a:t>Remove scales and dirt with soap and water and a stiff brush.</a:t>
                      </a:r>
                    </a:p>
                    <a:p>
                      <a:r>
                        <a:rPr lang="en-US" sz="1800" b="0" i="0" kern="1200" dirty="0">
                          <a:solidFill>
                            <a:schemeClr val="tx1"/>
                          </a:solidFill>
                          <a:effectLst/>
                          <a:latin typeface="+mn-lt"/>
                          <a:ea typeface="+mn-ea"/>
                          <a:cs typeface="+mn-cs"/>
                        </a:rPr>
                        <a:t>Afterwards the pig should be washed with organophosphate compounds.</a:t>
                      </a:r>
                    </a:p>
                    <a:p>
                      <a:r>
                        <a:rPr lang="en-US" sz="1800" b="0" i="0" kern="1200" dirty="0">
                          <a:solidFill>
                            <a:schemeClr val="tx1"/>
                          </a:solidFill>
                          <a:effectLst/>
                          <a:latin typeface="+mn-lt"/>
                          <a:ea typeface="+mn-ea"/>
                          <a:cs typeface="+mn-cs"/>
                        </a:rPr>
                        <a:t>Repeat this treatment several times</a:t>
                      </a:r>
                    </a:p>
                    <a:p>
                      <a:r>
                        <a:rPr lang="en-US" sz="1800" b="0" i="0" kern="1200" dirty="0">
                          <a:solidFill>
                            <a:schemeClr val="tx1"/>
                          </a:solidFill>
                          <a:effectLst/>
                          <a:latin typeface="+mn-lt"/>
                          <a:ea typeface="+mn-ea"/>
                          <a:cs typeface="+mn-cs"/>
                        </a:rPr>
                        <a:t>Ivermectin injection is a very effective treatment against mange and all other</a:t>
                      </a:r>
                    </a:p>
                    <a:p>
                      <a:r>
                        <a:rPr lang="en-US" sz="1800" b="0" i="0" kern="1200" dirty="0">
                          <a:solidFill>
                            <a:schemeClr val="tx1"/>
                          </a:solidFill>
                          <a:effectLst/>
                          <a:latin typeface="+mn-lt"/>
                          <a:ea typeface="+mn-ea"/>
                          <a:cs typeface="+mn-cs"/>
                        </a:rPr>
                        <a:t>Spraying the animals or dipping also kills many parasites on the skin</a:t>
                      </a:r>
                    </a:p>
                    <a:p>
                      <a:r>
                        <a:rPr lang="en-US" sz="1800" b="0" i="0" kern="1200" dirty="0">
                          <a:solidFill>
                            <a:schemeClr val="tx1"/>
                          </a:solidFill>
                          <a:effectLst/>
                          <a:latin typeface="+mn-lt"/>
                          <a:ea typeface="+mn-ea"/>
                          <a:cs typeface="+mn-cs"/>
                        </a:rPr>
                        <a:t>Herbal treatment: Smearing with coconut oil can be an effective control in cases of light contamination</a:t>
                      </a: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32147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682D-EDE2-5F36-4149-49F2A4CB525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5EC37F-6E6E-BC61-6BFD-227088FA1BB9}"/>
              </a:ext>
            </a:extLst>
          </p:cNvPr>
          <p:cNvGraphicFramePr>
            <a:graphicFrameLocks noGrp="1"/>
          </p:cNvGraphicFramePr>
          <p:nvPr>
            <p:ph idx="1"/>
            <p:extLst>
              <p:ext uri="{D42A27DB-BD31-4B8C-83A1-F6EECF244321}">
                <p14:modId xmlns:p14="http://schemas.microsoft.com/office/powerpoint/2010/main" val="2627977646"/>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88923">
                  <a:extLst>
                    <a:ext uri="{9D8B030D-6E8A-4147-A177-3AD203B41FA5}">
                      <a16:colId xmlns:a16="http://schemas.microsoft.com/office/drawing/2014/main" val="3038021425"/>
                    </a:ext>
                  </a:extLst>
                </a:gridCol>
                <a:gridCol w="3788923">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External Parasites</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Lice</a:t>
                      </a:r>
                    </a:p>
                    <a:p>
                      <a:r>
                        <a:rPr lang="en-US" sz="1800" b="0" i="0" kern="1200" dirty="0">
                          <a:solidFill>
                            <a:schemeClr val="tx1"/>
                          </a:solidFill>
                          <a:effectLst/>
                          <a:latin typeface="+mn-lt"/>
                          <a:ea typeface="+mn-ea"/>
                          <a:cs typeface="+mn-cs"/>
                        </a:rPr>
                        <a:t>These are blood suckers that also cause irritation in the skin. It is mostly found in folds of skin behind the ears and between the legs.</a:t>
                      </a:r>
                    </a:p>
                    <a:p>
                      <a:endParaRPr lang="en-US" dirty="0"/>
                    </a:p>
                  </a:txBody>
                  <a:tcPr/>
                </a:tc>
                <a:tc>
                  <a:txBody>
                    <a:bodyPr/>
                    <a:lstStyle/>
                    <a:p>
                      <a:r>
                        <a:rPr lang="en-US" sz="1800" b="0" i="0" kern="1200" dirty="0">
                          <a:solidFill>
                            <a:schemeClr val="tx1"/>
                          </a:solidFill>
                          <a:effectLst/>
                          <a:latin typeface="+mn-lt"/>
                          <a:ea typeface="+mn-ea"/>
                          <a:cs typeface="+mn-cs"/>
                        </a:rPr>
                        <a:t>Irritation and discomfort</a:t>
                      </a:r>
                    </a:p>
                    <a:p>
                      <a:r>
                        <a:rPr lang="en-US" sz="1800" b="0" i="0" kern="1200" dirty="0">
                          <a:solidFill>
                            <a:schemeClr val="tx1"/>
                          </a:solidFill>
                          <a:effectLst/>
                          <a:latin typeface="+mn-lt"/>
                          <a:ea typeface="+mn-ea"/>
                          <a:cs typeface="+mn-cs"/>
                        </a:rPr>
                        <a:t>Red spots on bite wounds on skin</a:t>
                      </a:r>
                    </a:p>
                    <a:p>
                      <a:r>
                        <a:rPr lang="en-US" sz="1800" b="0" i="0" kern="1200" dirty="0" err="1">
                          <a:solidFill>
                            <a:schemeClr val="tx1"/>
                          </a:solidFill>
                          <a:effectLst/>
                          <a:latin typeface="+mn-lt"/>
                          <a:ea typeface="+mn-ea"/>
                          <a:cs typeface="+mn-cs"/>
                        </a:rPr>
                        <a:t>Anaemia</a:t>
                      </a:r>
                      <a:r>
                        <a:rPr lang="en-US" sz="1800" b="0" i="0" kern="1200" dirty="0">
                          <a:solidFill>
                            <a:schemeClr val="tx1"/>
                          </a:solidFill>
                          <a:effectLst/>
                          <a:latin typeface="+mn-lt"/>
                          <a:ea typeface="+mn-ea"/>
                          <a:cs typeface="+mn-cs"/>
                        </a:rPr>
                        <a:t> in severe cases</a:t>
                      </a:r>
                    </a:p>
                    <a:p>
                      <a:r>
                        <a:rPr lang="en-US" sz="1800" b="0" i="0" kern="1200" dirty="0">
                          <a:solidFill>
                            <a:schemeClr val="tx1"/>
                          </a:solidFill>
                          <a:effectLst/>
                          <a:latin typeface="+mn-lt"/>
                          <a:ea typeface="+mn-ea"/>
                          <a:cs typeface="+mn-cs"/>
                        </a:rPr>
                        <a:t>Thick skin and rough hair coat for mange</a:t>
                      </a:r>
                    </a:p>
                  </a:txBody>
                  <a:tcPr/>
                </a:tc>
                <a:tc>
                  <a:txBody>
                    <a:bodyPr/>
                    <a:lstStyle/>
                    <a:p>
                      <a:pPr fontAlgn="t"/>
                      <a:r>
                        <a:rPr lang="en-US" dirty="0">
                          <a:effectLst/>
                          <a:latin typeface="arial" panose="020B0604020202020204" pitchFamily="34" charset="0"/>
                        </a:rPr>
                        <a:t> </a:t>
                      </a:r>
                      <a:endParaRPr lang="en-US" dirty="0">
                        <a:effectLst/>
                      </a:endParaRPr>
                    </a:p>
                    <a:p>
                      <a:r>
                        <a:rPr lang="en-US" sz="1800" b="0" i="0" kern="1200" dirty="0">
                          <a:solidFill>
                            <a:schemeClr val="tx1"/>
                          </a:solidFill>
                          <a:effectLst/>
                          <a:latin typeface="+mn-lt"/>
                          <a:ea typeface="+mn-ea"/>
                          <a:cs typeface="+mn-cs"/>
                        </a:rPr>
                        <a:t>Thorough cleaning of shelters, bedding and pens.</a:t>
                      </a:r>
                    </a:p>
                    <a:p>
                      <a:r>
                        <a:rPr lang="en-US" sz="1800" b="0" i="0" kern="1200" dirty="0">
                          <a:solidFill>
                            <a:schemeClr val="tx1"/>
                          </a:solidFill>
                          <a:effectLst/>
                          <a:latin typeface="+mn-lt"/>
                          <a:ea typeface="+mn-ea"/>
                          <a:cs typeface="+mn-cs"/>
                        </a:rPr>
                        <a:t>Spraying walls/floors of pens with recommended acaricides or insecticides.</a:t>
                      </a:r>
                    </a:p>
                    <a:p>
                      <a:r>
                        <a:rPr lang="en-US" sz="1800" b="0" i="0" kern="1200" dirty="0">
                          <a:solidFill>
                            <a:schemeClr val="tx1"/>
                          </a:solidFill>
                          <a:effectLst/>
                          <a:latin typeface="+mn-lt"/>
                          <a:ea typeface="+mn-ea"/>
                          <a:cs typeface="+mn-cs"/>
                        </a:rPr>
                        <a:t>Spray or dip animals periodically with appropriate insecticides or acaricides.</a:t>
                      </a:r>
                    </a:p>
                    <a:p>
                      <a:r>
                        <a:rPr lang="en-US" sz="1800" b="0" i="0" kern="1200" dirty="0">
                          <a:solidFill>
                            <a:schemeClr val="tx1"/>
                          </a:solidFill>
                          <a:effectLst/>
                          <a:latin typeface="+mn-lt"/>
                          <a:ea typeface="+mn-ea"/>
                          <a:cs typeface="+mn-cs"/>
                        </a:rPr>
                        <a:t>Wash sow with acaricides before farrowing</a:t>
                      </a:r>
                    </a:p>
                    <a:p>
                      <a:r>
                        <a:rPr lang="en-US" sz="1800" b="0" i="0" kern="1200" dirty="0">
                          <a:solidFill>
                            <a:schemeClr val="tx1"/>
                          </a:solidFill>
                          <a:effectLst/>
                          <a:latin typeface="+mn-lt"/>
                          <a:ea typeface="+mn-ea"/>
                          <a:cs typeface="+mn-cs"/>
                        </a:rPr>
                        <a:t>Wash piglets after weaning</a:t>
                      </a:r>
                    </a:p>
                    <a:p>
                      <a:r>
                        <a:rPr lang="en-US" sz="1800" b="0" i="0" kern="1200" dirty="0">
                          <a:solidFill>
                            <a:schemeClr val="tx1"/>
                          </a:solidFill>
                          <a:effectLst/>
                          <a:latin typeface="+mn-lt"/>
                          <a:ea typeface="+mn-ea"/>
                          <a:cs typeface="+mn-cs"/>
                        </a:rPr>
                        <a:t>Boars should be washed at least 4 times in a year</a:t>
                      </a:r>
                    </a:p>
                    <a:p>
                      <a:r>
                        <a:rPr lang="en-US" sz="1800" b="0" i="0" kern="1200" dirty="0">
                          <a:solidFill>
                            <a:schemeClr val="tx1"/>
                          </a:solidFill>
                          <a:effectLst/>
                          <a:latin typeface="+mn-lt"/>
                          <a:ea typeface="+mn-ea"/>
                          <a:cs typeface="+mn-cs"/>
                        </a:rPr>
                        <a:t>Maintain proper animal nutrition and health </a:t>
                      </a:r>
                      <a:r>
                        <a:rPr lang="en-US" sz="1800" b="0" i="0" kern="1200" dirty="0" err="1">
                          <a:solidFill>
                            <a:schemeClr val="tx1"/>
                          </a:solidFill>
                          <a:effectLst/>
                          <a:latin typeface="+mn-lt"/>
                          <a:ea typeface="+mn-ea"/>
                          <a:cs typeface="+mn-cs"/>
                        </a:rPr>
                        <a:t>programme</a:t>
                      </a:r>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465371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152F6D3-9694-9826-E656-A8FA23C1E46C}"/>
            </a:ext>
          </a:extLst>
        </p:cNvPr>
        <p:cNvGrpSpPr/>
        <p:nvPr/>
      </p:nvGrpSpPr>
      <p:grpSpPr>
        <a:xfrm>
          <a:off x="0" y="0"/>
          <a:ext cx="0" cy="0"/>
          <a:chOff x="0" y="0"/>
          <a:chExt cx="0" cy="0"/>
        </a:xfrm>
      </p:grpSpPr>
      <p:sp useBgFill="1">
        <p:nvSpPr>
          <p:cNvPr id="22540" name="Rectangle 22539">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12A87-99B5-0594-EC26-C36E25939B5E}"/>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22542" name="Straight Connector 22541">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E9F0162F-49D1-8D0F-F33C-44EEE46FBE8D}"/>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dirty="0">
                <a:ln>
                  <a:noFill/>
                </a:ln>
                <a:solidFill>
                  <a:schemeClr val="tx1">
                    <a:alpha val="70000"/>
                  </a:schemeClr>
                </a:solidFill>
                <a:effectLst/>
              </a:rPr>
              <a:t>Pig infested with lice</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dirty="0">
                <a:ln>
                  <a:noFill/>
                </a:ln>
                <a:solidFill>
                  <a:schemeClr val="tx1">
                    <a:alpha val="70000"/>
                  </a:schemeClr>
                </a:solidFill>
                <a:effectLst/>
              </a:rPr>
              <a:t>          </a:t>
            </a:r>
          </a:p>
        </p:txBody>
      </p:sp>
      <p:sp>
        <p:nvSpPr>
          <p:cNvPr id="22539" name="Rectangle 5">
            <a:extLst>
              <a:ext uri="{FF2B5EF4-FFF2-40B4-BE49-F238E27FC236}">
                <a16:creationId xmlns:a16="http://schemas.microsoft.com/office/drawing/2014/main" id="{8722F292-BB2F-4786-ADC4-716D8F35B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882058" y="443198"/>
            <a:ext cx="666000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Lst>
            <a:ahLst/>
            <a:cxnLst>
              <a:cxn ang="0">
                <a:pos x="connsiteX0" y="connsiteY0"/>
              </a:cxn>
              <a:cxn ang="0">
                <a:pos x="connsiteX1" y="connsiteY1"/>
              </a:cxn>
              <a:cxn ang="0">
                <a:pos x="connsiteX2" y="connsiteY2"/>
              </a:cxn>
            </a:cxnLst>
            <a:rect l="l" t="t" r="r" b="b"/>
            <a:pathLst>
              <a:path w="6660000" h="5760000">
                <a:moveTo>
                  <a:pt x="6660000" y="5760000"/>
                </a:moveTo>
                <a:lnTo>
                  <a:pt x="0" y="5760000"/>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a:extLst>
              <a:ext uri="{FF2B5EF4-FFF2-40B4-BE49-F238E27FC236}">
                <a16:creationId xmlns:a16="http://schemas.microsoft.com/office/drawing/2014/main" id="{72EBEDFB-D857-872D-902C-42078FD03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79" r="6789"/>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
        <p:nvSpPr>
          <p:cNvPr id="22541" name="Rectangle 5">
            <a:extLst>
              <a:ext uri="{FF2B5EF4-FFF2-40B4-BE49-F238E27FC236}">
                <a16:creationId xmlns:a16="http://schemas.microsoft.com/office/drawing/2014/main" id="{1E666EE2-AC41-4D5F-8602-4A85B83B4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4882058" y="6203198"/>
            <a:ext cx="6660000" cy="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6660000 w 6660000"/>
              <a:gd name="connsiteY0" fmla="*/ 0 h 0"/>
              <a:gd name="connsiteX1" fmla="*/ 0 w 6660000"/>
              <a:gd name="connsiteY1" fmla="*/ 0 h 0"/>
            </a:gdLst>
            <a:ahLst/>
            <a:cxnLst>
              <a:cxn ang="0">
                <a:pos x="connsiteX0" y="connsiteY0"/>
              </a:cxn>
              <a:cxn ang="0">
                <a:pos x="connsiteX1" y="connsiteY1"/>
              </a:cxn>
            </a:cxnLst>
            <a:rect l="l" t="t" r="r" b="b"/>
            <a:pathLst>
              <a:path w="6660000">
                <a:moveTo>
                  <a:pt x="6660000" y="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3" name="Rectangle 5">
            <a:extLst>
              <a:ext uri="{FF2B5EF4-FFF2-40B4-BE49-F238E27FC236}">
                <a16:creationId xmlns:a16="http://schemas.microsoft.com/office/drawing/2014/main" id="{8009D30C-C51F-4809-83DD-C2F58649B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1542058" y="443198"/>
            <a:ext cx="0" cy="5760000"/>
          </a:xfrm>
          <a:custGeom>
            <a:avLst/>
            <a:gdLst>
              <a:gd name="connsiteX0" fmla="*/ 0 w 6660000"/>
              <a:gd name="connsiteY0" fmla="*/ 0 h 5760000"/>
              <a:gd name="connsiteX1" fmla="*/ 6660000 w 6660000"/>
              <a:gd name="connsiteY1" fmla="*/ 0 h 5760000"/>
              <a:gd name="connsiteX2" fmla="*/ 6660000 w 6660000"/>
              <a:gd name="connsiteY2" fmla="*/ 5760000 h 5760000"/>
              <a:gd name="connsiteX3" fmla="*/ 0 w 6660000"/>
              <a:gd name="connsiteY3" fmla="*/ 5760000 h 5760000"/>
              <a:gd name="connsiteX4" fmla="*/ 0 w 6660000"/>
              <a:gd name="connsiteY4" fmla="*/ 0 h 5760000"/>
              <a:gd name="connsiteX0" fmla="*/ 6660000 w 6751440"/>
              <a:gd name="connsiteY0" fmla="*/ 0 h 5760000"/>
              <a:gd name="connsiteX1" fmla="*/ 6660000 w 6751440"/>
              <a:gd name="connsiteY1" fmla="*/ 5760000 h 5760000"/>
              <a:gd name="connsiteX2" fmla="*/ 0 w 6751440"/>
              <a:gd name="connsiteY2" fmla="*/ 5760000 h 5760000"/>
              <a:gd name="connsiteX3" fmla="*/ 0 w 6751440"/>
              <a:gd name="connsiteY3" fmla="*/ 0 h 5760000"/>
              <a:gd name="connsiteX4" fmla="*/ 6751440 w 6751440"/>
              <a:gd name="connsiteY4" fmla="*/ 9144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4" fmla="*/ 5068690 w 6660000"/>
              <a:gd name="connsiteY4" fmla="*/ 224790 h 5760000"/>
              <a:gd name="connsiteX0" fmla="*/ 6660000 w 6660000"/>
              <a:gd name="connsiteY0" fmla="*/ 0 h 5760000"/>
              <a:gd name="connsiteX1" fmla="*/ 6660000 w 6660000"/>
              <a:gd name="connsiteY1" fmla="*/ 5760000 h 5760000"/>
              <a:gd name="connsiteX2" fmla="*/ 0 w 6660000"/>
              <a:gd name="connsiteY2" fmla="*/ 5760000 h 5760000"/>
              <a:gd name="connsiteX3" fmla="*/ 0 w 6660000"/>
              <a:gd name="connsiteY3" fmla="*/ 0 h 5760000"/>
              <a:gd name="connsiteX0" fmla="*/ 6660000 w 6660000"/>
              <a:gd name="connsiteY0" fmla="*/ 5760000 h 5760000"/>
              <a:gd name="connsiteX1" fmla="*/ 0 w 6660000"/>
              <a:gd name="connsiteY1" fmla="*/ 5760000 h 5760000"/>
              <a:gd name="connsiteX2" fmla="*/ 0 w 6660000"/>
              <a:gd name="connsiteY2" fmla="*/ 0 h 5760000"/>
              <a:gd name="connsiteX0" fmla="*/ 0 w 0"/>
              <a:gd name="connsiteY0" fmla="*/ 5760000 h 5760000"/>
              <a:gd name="connsiteX1" fmla="*/ 0 w 0"/>
              <a:gd name="connsiteY1" fmla="*/ 0 h 5760000"/>
            </a:gdLst>
            <a:ahLst/>
            <a:cxnLst>
              <a:cxn ang="0">
                <a:pos x="connsiteX0" y="connsiteY0"/>
              </a:cxn>
              <a:cxn ang="0">
                <a:pos x="connsiteX1" y="connsiteY1"/>
              </a:cxn>
            </a:cxnLst>
            <a:rect l="l" t="t" r="r" b="b"/>
            <a:pathLst>
              <a:path h="5760000">
                <a:moveTo>
                  <a:pt x="0" y="5760000"/>
                </a:moveTo>
                <a:lnTo>
                  <a:pt x="0" y="0"/>
                </a:lnTo>
              </a:path>
            </a:pathLst>
          </a:custGeom>
          <a:solidFill>
            <a:schemeClr val="tx2">
              <a:alpha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70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0AFC-A5AB-93C2-1D8B-E3A041287200}"/>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36E28D-1586-A906-1BD9-F3E11A1A3293}"/>
              </a:ext>
            </a:extLst>
          </p:cNvPr>
          <p:cNvGraphicFramePr>
            <a:graphicFrameLocks noGrp="1"/>
          </p:cNvGraphicFramePr>
          <p:nvPr>
            <p:ph idx="1"/>
            <p:extLst>
              <p:ext uri="{D42A27DB-BD31-4B8C-83A1-F6EECF244321}">
                <p14:modId xmlns:p14="http://schemas.microsoft.com/office/powerpoint/2010/main" val="4072355827"/>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 African Swine Fever</a:t>
                      </a:r>
                    </a:p>
                    <a:p>
                      <a:endParaRPr lang="en-US" dirty="0"/>
                    </a:p>
                  </a:txBody>
                  <a:tcPr/>
                </a:tc>
                <a:tc>
                  <a:txBody>
                    <a:bodyPr/>
                    <a:lstStyle/>
                    <a:p>
                      <a:r>
                        <a:rPr lang="en-US" sz="1800" b="0" i="0" kern="1200" dirty="0">
                          <a:solidFill>
                            <a:schemeClr val="tx1"/>
                          </a:solidFill>
                          <a:effectLst/>
                          <a:latin typeface="+mn-lt"/>
                          <a:ea typeface="+mn-ea"/>
                          <a:cs typeface="+mn-cs"/>
                        </a:rPr>
                        <a:t> Signs of fever beginning 4-5 days after infection and causing fever followed by dullness, breathing difficulty, vomiting, coughing, nasal and ocular discharge.</a:t>
                      </a:r>
                    </a:p>
                    <a:p>
                      <a:r>
                        <a:rPr lang="en-US" sz="1800" b="0" i="0" kern="1200" dirty="0">
                          <a:solidFill>
                            <a:schemeClr val="tx1"/>
                          </a:solidFill>
                          <a:effectLst/>
                          <a:latin typeface="+mn-lt"/>
                          <a:ea typeface="+mn-ea"/>
                          <a:cs typeface="+mn-cs"/>
                        </a:rPr>
                        <a:t>Abortion in pregnant sows.</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Culling animals on infected farms.</a:t>
                      </a:r>
                    </a:p>
                    <a:p>
                      <a:r>
                        <a:rPr lang="en-US" sz="1800" b="0" i="0" kern="1200" dirty="0">
                          <a:solidFill>
                            <a:schemeClr val="tx1"/>
                          </a:solidFill>
                          <a:effectLst/>
                          <a:latin typeface="+mn-lt"/>
                          <a:ea typeface="+mn-ea"/>
                          <a:cs typeface="+mn-cs"/>
                        </a:rPr>
                        <a:t>Cleaning and disinfection, tracing possible contact farms.</a:t>
                      </a:r>
                    </a:p>
                    <a:p>
                      <a:r>
                        <a:rPr lang="en-US" sz="1800" b="0" i="0" kern="1200" dirty="0">
                          <a:solidFill>
                            <a:schemeClr val="tx1"/>
                          </a:solidFill>
                          <a:effectLst/>
                          <a:latin typeface="+mn-lt"/>
                          <a:ea typeface="+mn-ea"/>
                          <a:cs typeface="+mn-cs"/>
                        </a:rPr>
                        <a:t>Followed by quarantine or preventive culling.</a:t>
                      </a:r>
                    </a:p>
                    <a:p>
                      <a:pPr fontAlgn="t"/>
                      <a:r>
                        <a:rPr lang="en-US" dirty="0">
                          <a:effectLst/>
                          <a:latin typeface="arial" panose="020B0604020202020204" pitchFamily="34" charset="0"/>
                        </a:rPr>
                        <a:t> </a:t>
                      </a:r>
                      <a:endParaRPr lang="en-US" dirty="0">
                        <a:effectLst/>
                      </a:endParaRPr>
                    </a:p>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995326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AB57B00-0051-0DC0-926D-A3DAEB3D2683}"/>
            </a:ext>
          </a:extLst>
        </p:cNvPr>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25663-DBCE-13AC-3089-EAC4F2033FA3}"/>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7417" name="Straight Connector 17416">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99566D24-DEE2-3BD3-A24A-9D8C042CFEE9}"/>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latin typeface="+mn-lt"/>
              </a:rPr>
              <a:t>African swine fever</a:t>
            </a:r>
          </a:p>
          <a:p>
            <a:pPr marL="0" marR="0" lvl="0" indent="0" eaLnBrk="1" fontAlgn="base" hangingPunct="1">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latin typeface="+mn-lt"/>
              </a:rPr>
              <a:t>        </a:t>
            </a:r>
          </a:p>
          <a:p>
            <a:pPr marL="0" marR="0" lvl="0" indent="0" eaLnBrk="1" fontAlgn="base" hangingPunct="1">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latin typeface="+mn-lt"/>
              </a:rPr>
              <a:t> </a:t>
            </a:r>
          </a:p>
        </p:txBody>
      </p:sp>
      <p:sp>
        <p:nvSpPr>
          <p:cNvPr id="17419" name="Rectangle 17418">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7410" name="Picture 2">
            <a:extLst>
              <a:ext uri="{FF2B5EF4-FFF2-40B4-BE49-F238E27FC236}">
                <a16:creationId xmlns:a16="http://schemas.microsoft.com/office/drawing/2014/main" id="{50EA7E1A-D2E9-83A0-EE75-54A938234F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7200" y="1134993"/>
            <a:ext cx="6113812" cy="45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6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4C64-255B-A214-2895-7BC33C9D31E0}"/>
              </a:ext>
            </a:extLst>
          </p:cNvPr>
          <p:cNvSpPr>
            <a:spLocks noGrp="1"/>
          </p:cNvSpPr>
          <p:nvPr>
            <p:ph type="title"/>
          </p:nvPr>
        </p:nvSpPr>
        <p:spPr/>
        <p:txBody>
          <a:bodyPr/>
          <a:lstStyle/>
          <a:p>
            <a:r>
              <a:rPr lang="en-US" dirty="0"/>
              <a:t>General overview of pig </a:t>
            </a:r>
            <a:r>
              <a:rPr lang="en-US" dirty="0" err="1"/>
              <a:t>producton</a:t>
            </a:r>
            <a:endParaRPr lang="en-US" dirty="0"/>
          </a:p>
        </p:txBody>
      </p:sp>
      <p:sp>
        <p:nvSpPr>
          <p:cNvPr id="3" name="Content Placeholder 2">
            <a:extLst>
              <a:ext uri="{FF2B5EF4-FFF2-40B4-BE49-F238E27FC236}">
                <a16:creationId xmlns:a16="http://schemas.microsoft.com/office/drawing/2014/main" id="{76317726-C22D-239A-755A-F3171ADDCCAE}"/>
              </a:ext>
            </a:extLst>
          </p:cNvPr>
          <p:cNvSpPr>
            <a:spLocks noGrp="1"/>
          </p:cNvSpPr>
          <p:nvPr>
            <p:ph sz="half" idx="1"/>
          </p:nvPr>
        </p:nvSpPr>
        <p:spPr/>
        <p:txBody>
          <a:bodyPr/>
          <a:lstStyle/>
          <a:p>
            <a:r>
              <a:rPr lang="en-US" dirty="0"/>
              <a:t>Semi-intensive system: pigs are kept in pens and given boiled cassava and leftover meals and are sometimes opened to scavenge for food</a:t>
            </a:r>
          </a:p>
          <a:p>
            <a:r>
              <a:rPr lang="en-US" dirty="0"/>
              <a:t>Demand for pork and its products has been rising steadily over the past decade.</a:t>
            </a:r>
          </a:p>
          <a:p>
            <a:pPr lvl="1"/>
            <a:r>
              <a:rPr lang="en-US" dirty="0"/>
              <a:t>	White meat as opposed to red meat, demographic growth, economic and technological advancement.</a:t>
            </a:r>
          </a:p>
        </p:txBody>
      </p:sp>
      <p:pic>
        <p:nvPicPr>
          <p:cNvPr id="6" name="Content Placeholder 5" descr="A group of pigs in a field&#10;&#10;Description automatically generated">
            <a:extLst>
              <a:ext uri="{FF2B5EF4-FFF2-40B4-BE49-F238E27FC236}">
                <a16:creationId xmlns:a16="http://schemas.microsoft.com/office/drawing/2014/main" id="{64FB1A4F-ED36-12CE-C050-3DF86E177C0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365875" y="2198511"/>
            <a:ext cx="4740275" cy="3162652"/>
          </a:xfrm>
        </p:spPr>
      </p:pic>
      <p:sp>
        <p:nvSpPr>
          <p:cNvPr id="7" name="TextBox 6">
            <a:extLst>
              <a:ext uri="{FF2B5EF4-FFF2-40B4-BE49-F238E27FC236}">
                <a16:creationId xmlns:a16="http://schemas.microsoft.com/office/drawing/2014/main" id="{C3BC3943-C02E-856B-19DE-A371BDEE42CD}"/>
              </a:ext>
            </a:extLst>
          </p:cNvPr>
          <p:cNvSpPr txBox="1"/>
          <p:nvPr/>
        </p:nvSpPr>
        <p:spPr>
          <a:xfrm>
            <a:off x="6365875" y="5361163"/>
            <a:ext cx="4740275" cy="230832"/>
          </a:xfrm>
          <a:prstGeom prst="rect">
            <a:avLst/>
          </a:prstGeom>
          <a:noFill/>
        </p:spPr>
        <p:txBody>
          <a:bodyPr wrap="square" rtlCol="0">
            <a:spAutoFit/>
          </a:bodyPr>
          <a:lstStyle/>
          <a:p>
            <a:r>
              <a:rPr lang="en-US" sz="900">
                <a:hlinkClick r:id="rId3" tooltip="https://www.geograph.org.uk/photo/980999"/>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814620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69AD3-ADEE-FFD2-A822-E25953AE4CF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A99E60B-53BC-BB75-8846-5284887C3716}"/>
              </a:ext>
            </a:extLst>
          </p:cNvPr>
          <p:cNvGraphicFramePr>
            <a:graphicFrameLocks noGrp="1"/>
          </p:cNvGraphicFramePr>
          <p:nvPr>
            <p:ph idx="1"/>
            <p:extLst>
              <p:ext uri="{D42A27DB-BD31-4B8C-83A1-F6EECF244321}">
                <p14:modId xmlns:p14="http://schemas.microsoft.com/office/powerpoint/2010/main" val="2153313350"/>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Mastitis</a:t>
                      </a:r>
                    </a:p>
                    <a:p>
                      <a:endParaRPr lang="en-US" dirty="0"/>
                    </a:p>
                  </a:txBody>
                  <a:tcPr/>
                </a:tc>
                <a:tc>
                  <a:txBody>
                    <a:bodyPr/>
                    <a:lstStyle/>
                    <a:p>
                      <a:r>
                        <a:rPr lang="en-US" sz="1800" b="0" i="0" kern="1200" dirty="0">
                          <a:solidFill>
                            <a:schemeClr val="tx1"/>
                          </a:solidFill>
                          <a:effectLst/>
                          <a:latin typeface="+mn-lt"/>
                          <a:ea typeface="+mn-ea"/>
                          <a:cs typeface="+mn-cs"/>
                        </a:rPr>
                        <a:t>Swollen hot and painful udder.</a:t>
                      </a:r>
                    </a:p>
                    <a:p>
                      <a:r>
                        <a:rPr lang="en-US" sz="1800" b="0" i="0" kern="1200" dirty="0">
                          <a:solidFill>
                            <a:schemeClr val="tx1"/>
                          </a:solidFill>
                          <a:effectLst/>
                          <a:latin typeface="+mn-lt"/>
                          <a:ea typeface="+mn-ea"/>
                          <a:cs typeface="+mn-cs"/>
                        </a:rPr>
                        <a:t>Absence or reduction of milk in the affected udder.</a:t>
                      </a:r>
                    </a:p>
                    <a:p>
                      <a:r>
                        <a:rPr lang="en-US" sz="1800" b="0" i="0" kern="1200" dirty="0">
                          <a:solidFill>
                            <a:schemeClr val="tx1"/>
                          </a:solidFill>
                          <a:effectLst/>
                          <a:latin typeface="+mn-lt"/>
                          <a:ea typeface="+mn-ea"/>
                          <a:cs typeface="+mn-cs"/>
                        </a:rPr>
                        <a:t>Refusal of sow to suckle piglets.</a:t>
                      </a:r>
                    </a:p>
                    <a:p>
                      <a:r>
                        <a:rPr lang="en-US" sz="1800" b="0" i="0" kern="1200" dirty="0">
                          <a:solidFill>
                            <a:schemeClr val="tx1"/>
                          </a:solidFill>
                          <a:effectLst/>
                          <a:latin typeface="+mn-lt"/>
                          <a:ea typeface="+mn-ea"/>
                          <a:cs typeface="+mn-cs"/>
                        </a:rPr>
                        <a:t>Depression and Fever.</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Gently massage the affected udder with lukewarm water.</a:t>
                      </a:r>
                    </a:p>
                    <a:p>
                      <a:r>
                        <a:rPr lang="en-US" sz="1800" b="0" i="0" kern="1200" dirty="0">
                          <a:solidFill>
                            <a:schemeClr val="tx1"/>
                          </a:solidFill>
                          <a:effectLst/>
                          <a:latin typeface="+mn-lt"/>
                          <a:ea typeface="+mn-ea"/>
                          <a:cs typeface="+mn-cs"/>
                        </a:rPr>
                        <a:t>Do not allow the young to suck milk from the infected sow.</a:t>
                      </a:r>
                    </a:p>
                    <a:p>
                      <a:r>
                        <a:rPr lang="en-US" sz="1800" b="0" i="0" kern="1200" dirty="0">
                          <a:solidFill>
                            <a:schemeClr val="tx1"/>
                          </a:solidFill>
                          <a:effectLst/>
                          <a:latin typeface="+mn-lt"/>
                          <a:ea typeface="+mn-ea"/>
                          <a:cs typeface="+mn-cs"/>
                        </a:rPr>
                        <a:t>Remove the milk from the infected udder and discard.</a:t>
                      </a:r>
                    </a:p>
                    <a:p>
                      <a:r>
                        <a:rPr lang="en-US" sz="1800" b="0" i="0" kern="1200" dirty="0">
                          <a:solidFill>
                            <a:schemeClr val="tx1"/>
                          </a:solidFill>
                          <a:effectLst/>
                          <a:latin typeface="+mn-lt"/>
                          <a:ea typeface="+mn-ea"/>
                          <a:cs typeface="+mn-cs"/>
                        </a:rPr>
                        <a:t>Separate sow from piglets and reduce access to teats (allow a few piglets to suckle at a time). If possible, foster piglets to lactating mothers.</a:t>
                      </a:r>
                    </a:p>
                    <a:p>
                      <a:r>
                        <a:rPr lang="en-US" sz="1800" b="0" i="0" kern="1200" dirty="0">
                          <a:solidFill>
                            <a:schemeClr val="tx1"/>
                          </a:solidFill>
                          <a:effectLst/>
                          <a:latin typeface="+mn-lt"/>
                          <a:ea typeface="+mn-ea"/>
                          <a:cs typeface="+mn-cs"/>
                        </a:rPr>
                        <a:t>Use antibiotics. Inject penicillin-streptomycin into the muscle of hip or neck.</a:t>
                      </a:r>
                    </a:p>
                    <a:p>
                      <a:pPr fontAlgn="t"/>
                      <a:r>
                        <a:rPr lang="en-US" dirty="0">
                          <a:effectLst/>
                          <a:latin typeface="arial" panose="020B0604020202020204" pitchFamily="34" charset="0"/>
                        </a:rPr>
                        <a:t> </a:t>
                      </a:r>
                      <a:endParaRPr lang="en-US" dirty="0">
                        <a:effectLst/>
                      </a:endParaRPr>
                    </a:p>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1282185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576F0B7-653B-7350-23C7-C3D48C919B48}"/>
            </a:ext>
          </a:extLst>
        </p:cNvPr>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78F19-BD51-76AC-6EAB-D65503518176}"/>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8441" name="Straight Connector 1844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407E83CE-FF5F-06E2-CCA4-A239BEB6A6ED}"/>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Mastitis</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pic>
        <p:nvPicPr>
          <p:cNvPr id="18434" name="Picture 2">
            <a:extLst>
              <a:ext uri="{FF2B5EF4-FFF2-40B4-BE49-F238E27FC236}">
                <a16:creationId xmlns:a16="http://schemas.microsoft.com/office/drawing/2014/main" id="{9DAED3DC-018E-6172-95FB-905F5D481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71" r="14225" b="-1"/>
          <a:stretch/>
        </p:blipFill>
        <p:spPr bwMode="auto">
          <a:xfrm>
            <a:off x="4979987" y="540033"/>
            <a:ext cx="6671025"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2102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E07F-78DD-AA63-F31C-E4EEAEFF786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565451C-85DA-60A0-B2B8-9BAF2E325AF9}"/>
              </a:ext>
            </a:extLst>
          </p:cNvPr>
          <p:cNvGraphicFramePr>
            <a:graphicFrameLocks noGrp="1"/>
          </p:cNvGraphicFramePr>
          <p:nvPr>
            <p:ph idx="1"/>
            <p:extLst>
              <p:ext uri="{D42A27DB-BD31-4B8C-83A1-F6EECF244321}">
                <p14:modId xmlns:p14="http://schemas.microsoft.com/office/powerpoint/2010/main" val="1760067149"/>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Foot and Mouth Disease</a:t>
                      </a:r>
                    </a:p>
                    <a:p>
                      <a:endParaRPr lang="en-US" dirty="0"/>
                    </a:p>
                  </a:txBody>
                  <a:tcPr/>
                </a:tc>
                <a:tc>
                  <a:txBody>
                    <a:bodyPr/>
                    <a:lstStyle/>
                    <a:p>
                      <a:r>
                        <a:rPr lang="en-US" sz="1800" b="0" i="0" kern="1200" dirty="0">
                          <a:solidFill>
                            <a:schemeClr val="tx1"/>
                          </a:solidFill>
                          <a:effectLst/>
                          <a:latin typeface="+mn-lt"/>
                          <a:ea typeface="+mn-ea"/>
                          <a:cs typeface="+mn-cs"/>
                        </a:rPr>
                        <a:t>Sudden onset of severe lameness, fever, formation of vesicles on coronary bands.</a:t>
                      </a:r>
                    </a:p>
                    <a:p>
                      <a:r>
                        <a:rPr lang="en-US" sz="1800" b="0" i="0" kern="1200" dirty="0">
                          <a:solidFill>
                            <a:schemeClr val="tx1"/>
                          </a:solidFill>
                          <a:effectLst/>
                          <a:latin typeface="+mn-lt"/>
                          <a:ea typeface="+mn-ea"/>
                          <a:cs typeface="+mn-cs"/>
                        </a:rPr>
                        <a:t>Blisters can be found on thin-skinned areas like udder, teats, anal area and eyelids. These blisters rapture within one day.</a:t>
                      </a:r>
                    </a:p>
                    <a:p>
                      <a:r>
                        <a:rPr lang="en-US" sz="1800" b="0" i="0" kern="1200" dirty="0">
                          <a:solidFill>
                            <a:schemeClr val="tx1"/>
                          </a:solidFill>
                          <a:effectLst/>
                          <a:latin typeface="+mn-lt"/>
                          <a:ea typeface="+mn-ea"/>
                          <a:cs typeface="+mn-cs"/>
                        </a:rPr>
                        <a:t>There may be frothy saliva, anorexia, sometimes hooves become loose and fall off.</a:t>
                      </a:r>
                    </a:p>
                    <a:p>
                      <a:r>
                        <a:rPr lang="en-US" sz="1800" b="0" i="0" kern="1200" dirty="0">
                          <a:solidFill>
                            <a:schemeClr val="tx1"/>
                          </a:solidFill>
                          <a:effectLst/>
                          <a:latin typeface="+mn-lt"/>
                          <a:ea typeface="+mn-ea"/>
                          <a:cs typeface="+mn-cs"/>
                        </a:rPr>
                        <a:t>Sows may abort.</a:t>
                      </a:r>
                    </a:p>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Vaccination</a:t>
                      </a:r>
                    </a:p>
                    <a:p>
                      <a:r>
                        <a:rPr lang="en-US" sz="1800" b="0" i="0" kern="1200" dirty="0">
                          <a:solidFill>
                            <a:schemeClr val="tx1"/>
                          </a:solidFill>
                          <a:effectLst/>
                          <a:latin typeface="+mn-lt"/>
                          <a:ea typeface="+mn-ea"/>
                          <a:cs typeface="+mn-cs"/>
                        </a:rPr>
                        <a:t>Quarantine</a:t>
                      </a:r>
                    </a:p>
                    <a:p>
                      <a:r>
                        <a:rPr lang="en-US" sz="1800" b="0" i="0" kern="1200" dirty="0">
                          <a:solidFill>
                            <a:schemeClr val="tx1"/>
                          </a:solidFill>
                          <a:effectLst/>
                          <a:latin typeface="+mn-lt"/>
                          <a:ea typeface="+mn-ea"/>
                          <a:cs typeface="+mn-cs"/>
                        </a:rPr>
                        <a:t>Proper cooking of swill.</a:t>
                      </a:r>
                    </a:p>
                    <a:p>
                      <a:r>
                        <a:rPr lang="en-US" sz="1800" b="0" i="0" kern="1200" dirty="0">
                          <a:solidFill>
                            <a:schemeClr val="tx1"/>
                          </a:solidFill>
                          <a:effectLst/>
                          <a:latin typeface="+mn-lt"/>
                          <a:ea typeface="+mn-ea"/>
                          <a:cs typeface="+mn-cs"/>
                        </a:rPr>
                        <a:t>Slaughter and burial</a:t>
                      </a: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2245031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06A90E-E2B7-22BA-C538-D320B92E55C5}"/>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A684B-D82F-EC75-2593-8A60858D2C77}"/>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9465" name="Straight Connector 19464">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F665CBC1-CDF2-E08D-F5DD-AF0324912CF8}"/>
              </a:ext>
            </a:extLst>
          </p:cNvPr>
          <p:cNvSpPr>
            <a:spLocks noChangeArrowheads="1"/>
          </p:cNvSpPr>
          <p:nvPr/>
        </p:nvSpPr>
        <p:spPr bwMode="auto">
          <a:xfrm>
            <a:off x="540988" y="2759076"/>
            <a:ext cx="3884962" cy="3009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rmAutofit/>
          </a:bodyPr>
          <a:lstStyle/>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Foot-and-mouth disease</a:t>
            </a:r>
          </a:p>
          <a:p>
            <a:pPr marL="0" marR="0" lvl="0" indent="0" fontAlgn="base">
              <a:lnSpc>
                <a:spcPct val="125000"/>
              </a:lnSpc>
              <a:spcBef>
                <a:spcPct val="0"/>
              </a:spcBef>
              <a:spcAft>
                <a:spcPts val="600"/>
              </a:spcAft>
              <a:buClr>
                <a:schemeClr val="accent1">
                  <a:lumMod val="60000"/>
                  <a:lumOff val="40000"/>
                </a:schemeClr>
              </a:buClr>
              <a:buSzTx/>
              <a:buFontTx/>
              <a:buNone/>
              <a:tabLst/>
            </a:pPr>
            <a:r>
              <a:rPr kumimoji="0" lang="en-US" altLang="en-US" sz="2000" b="0" i="0" u="none" strike="noStrike" cap="none" normalizeH="0" baseline="0">
                <a:ln>
                  <a:noFill/>
                </a:ln>
                <a:solidFill>
                  <a:schemeClr val="tx1">
                    <a:alpha val="70000"/>
                  </a:schemeClr>
                </a:solidFill>
                <a:effectLst/>
              </a:rPr>
              <a:t>          </a:t>
            </a:r>
          </a:p>
        </p:txBody>
      </p:sp>
      <p:sp>
        <p:nvSpPr>
          <p:cNvPr id="19467" name="Rectangle 19466">
            <a:extLst>
              <a:ext uri="{FF2B5EF4-FFF2-40B4-BE49-F238E27FC236}">
                <a16:creationId xmlns:a16="http://schemas.microsoft.com/office/drawing/2014/main" id="{DAD9000E-708C-464D-A86F-4ABE391B6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19458" name="Picture 2">
            <a:extLst>
              <a:ext uri="{FF2B5EF4-FFF2-40B4-BE49-F238E27FC236}">
                <a16:creationId xmlns:a16="http://schemas.microsoft.com/office/drawing/2014/main" id="{471B3CF7-D575-AD31-023A-87D87ED7E4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7200" y="1379545"/>
            <a:ext cx="6113812" cy="409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5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EF80-84D1-2145-CA6E-5BBE957A9207}"/>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87373AE-D0B7-7743-7552-318D39CFB852}"/>
              </a:ext>
            </a:extLst>
          </p:cNvPr>
          <p:cNvGraphicFramePr>
            <a:graphicFrameLocks noGrp="1"/>
          </p:cNvGraphicFramePr>
          <p:nvPr>
            <p:ph idx="1"/>
            <p:extLst>
              <p:ext uri="{D42A27DB-BD31-4B8C-83A1-F6EECF244321}">
                <p14:modId xmlns:p14="http://schemas.microsoft.com/office/powerpoint/2010/main" val="213759853"/>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dirty="0"/>
                        <a:t> </a:t>
                      </a:r>
                      <a:r>
                        <a:rPr lang="en-US" sz="1800" b="0" i="0" kern="1200" dirty="0">
                          <a:solidFill>
                            <a:schemeClr val="tx1"/>
                          </a:solidFill>
                          <a:effectLst/>
                          <a:latin typeface="+mn-lt"/>
                          <a:ea typeface="+mn-ea"/>
                          <a:cs typeface="+mn-cs"/>
                        </a:rPr>
                        <a:t> </a:t>
                      </a:r>
                    </a:p>
                    <a:p>
                      <a:r>
                        <a:rPr lang="en-US" sz="1800" b="0" i="0" kern="1200" dirty="0">
                          <a:solidFill>
                            <a:schemeClr val="tx1"/>
                          </a:solidFill>
                          <a:effectLst/>
                          <a:latin typeface="+mn-lt"/>
                          <a:ea typeface="+mn-ea"/>
                          <a:cs typeface="+mn-cs"/>
                        </a:rPr>
                        <a:t>Leptospirosis</a:t>
                      </a:r>
                    </a:p>
                    <a:p>
                      <a:endParaRPr lang="en-US" dirty="0"/>
                    </a:p>
                  </a:txBody>
                  <a:tcPr/>
                </a:tc>
                <a:tc>
                  <a:txBody>
                    <a:bodyPr/>
                    <a:lstStyle/>
                    <a:p>
                      <a:r>
                        <a:rPr lang="en-US" sz="1800" b="0" i="0" kern="1200" dirty="0">
                          <a:solidFill>
                            <a:schemeClr val="tx1"/>
                          </a:solidFill>
                          <a:effectLst/>
                          <a:latin typeface="+mn-lt"/>
                          <a:ea typeface="+mn-ea"/>
                          <a:cs typeface="+mn-cs"/>
                        </a:rPr>
                        <a:t>Fever, anorexia, diarrhea, bloody urine, nervous symptoms caused by Meningitis.</a:t>
                      </a:r>
                    </a:p>
                    <a:p>
                      <a:r>
                        <a:rPr lang="en-US" sz="1800" b="0" i="0" kern="1200" dirty="0">
                          <a:solidFill>
                            <a:schemeClr val="tx1"/>
                          </a:solidFill>
                          <a:effectLst/>
                          <a:latin typeface="+mn-lt"/>
                          <a:ea typeface="+mn-ea"/>
                          <a:cs typeface="+mn-cs"/>
                        </a:rPr>
                        <a:t>Abortion in last trimester.</a:t>
                      </a:r>
                    </a:p>
                    <a:p>
                      <a:r>
                        <a:rPr lang="en-US" sz="1800" b="0" i="0" kern="1200" dirty="0">
                          <a:solidFill>
                            <a:schemeClr val="tx1"/>
                          </a:solidFill>
                          <a:effectLst/>
                          <a:latin typeface="+mn-lt"/>
                          <a:ea typeface="+mn-ea"/>
                          <a:cs typeface="+mn-cs"/>
                        </a:rPr>
                        <a:t>In sows which are affected later, weak piglets are born.</a:t>
                      </a:r>
                    </a:p>
                    <a:p>
                      <a:r>
                        <a:rPr lang="en-US" sz="1800" b="0" i="0" kern="1200" dirty="0">
                          <a:solidFill>
                            <a:schemeClr val="tx1"/>
                          </a:solidFill>
                          <a:effectLst/>
                          <a:latin typeface="+mn-lt"/>
                          <a:ea typeface="+mn-ea"/>
                          <a:cs typeface="+mn-cs"/>
                        </a:rPr>
                        <a:t>Mummified and macerated fetuses are common in the litters.</a:t>
                      </a:r>
                    </a:p>
                    <a:p>
                      <a:r>
                        <a:rPr lang="en-US" sz="1800" b="0" i="0" kern="1200" dirty="0">
                          <a:solidFill>
                            <a:schemeClr val="tx1"/>
                          </a:solidFill>
                          <a:effectLst/>
                          <a:latin typeface="+mn-lt"/>
                          <a:ea typeface="+mn-ea"/>
                          <a:cs typeface="+mn-cs"/>
                        </a:rPr>
                        <a:t>Infertility associated with venereal spread may be responsible for repeat breeders.</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 Elimination of mice and rats and other rodents.</a:t>
                      </a:r>
                    </a:p>
                    <a:p>
                      <a:r>
                        <a:rPr lang="en-US" sz="1800" b="0" i="0" kern="1200" dirty="0">
                          <a:solidFill>
                            <a:schemeClr val="tx1"/>
                          </a:solidFill>
                          <a:effectLst/>
                          <a:latin typeface="+mn-lt"/>
                          <a:ea typeface="+mn-ea"/>
                          <a:cs typeface="+mn-cs"/>
                        </a:rPr>
                        <a:t>Vaccination and hygienic measures. Vaccines are not available for all types of the diseases and vaccination may not prevent bloody urine.</a:t>
                      </a:r>
                    </a:p>
                    <a:p>
                      <a:r>
                        <a:rPr lang="en-US" sz="1800" b="0" i="0" kern="1200" dirty="0">
                          <a:solidFill>
                            <a:schemeClr val="tx1"/>
                          </a:solidFill>
                          <a:effectLst/>
                          <a:latin typeface="+mn-lt"/>
                          <a:ea typeface="+mn-ea"/>
                          <a:cs typeface="+mn-cs"/>
                        </a:rPr>
                        <a:t>Treat all sows with injection or streptomycin before serving.</a:t>
                      </a:r>
                    </a:p>
                    <a:p>
                      <a:r>
                        <a:rPr lang="en-US" sz="1800" b="0" i="0" kern="1200" dirty="0">
                          <a:solidFill>
                            <a:schemeClr val="tx1"/>
                          </a:solidFill>
                          <a:effectLst/>
                          <a:latin typeface="+mn-lt"/>
                          <a:ea typeface="+mn-ea"/>
                          <a:cs typeface="+mn-cs"/>
                        </a:rPr>
                        <a:t>Use antibiotics especially streptomycin for all ages.</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3777700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81D3DAD-DE4F-CF77-167C-4A71BC08C4D2}"/>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EB2BCB8E-6F06-7B15-20E5-E7A297DF7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AE5950-65BB-919A-0572-3E6C090DEE14}"/>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9465" name="Straight Connector 19464">
            <a:extLst>
              <a:ext uri="{FF2B5EF4-FFF2-40B4-BE49-F238E27FC236}">
                <a16:creationId xmlns:a16="http://schemas.microsoft.com/office/drawing/2014/main" id="{A1A5946E-ED01-D37C-FBE3-7AC27822FB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67" name="Rectangle 19466">
            <a:extLst>
              <a:ext uri="{FF2B5EF4-FFF2-40B4-BE49-F238E27FC236}">
                <a16:creationId xmlns:a16="http://schemas.microsoft.com/office/drawing/2014/main" id="{0F854167-7B28-8E6B-097E-7AEC838EE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3" name="Rectangle 1">
            <a:extLst>
              <a:ext uri="{FF2B5EF4-FFF2-40B4-BE49-F238E27FC236}">
                <a16:creationId xmlns:a16="http://schemas.microsoft.com/office/drawing/2014/main" id="{2CB16EF1-FC1B-40E3-E134-0CD59FBD7F8F}"/>
              </a:ext>
            </a:extLst>
          </p:cNvPr>
          <p:cNvSpPr>
            <a:spLocks noChangeArrowheads="1"/>
          </p:cNvSpPr>
          <p:nvPr/>
        </p:nvSpPr>
        <p:spPr bwMode="auto">
          <a:xfrm>
            <a:off x="5554493" y="3251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Leptospirosis</a:t>
            </a:r>
            <a:endParaRPr kumimoji="0" lang="en-US" altLang="en-US" sz="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9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506" name="Picture 2">
            <a:extLst>
              <a:ext uri="{FF2B5EF4-FFF2-40B4-BE49-F238E27FC236}">
                <a16:creationId xmlns:a16="http://schemas.microsoft.com/office/drawing/2014/main" id="{AF62B0DD-95D0-02C1-C31B-3FE9DC93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493" y="1871637"/>
            <a:ext cx="600075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B1332F-EE75-B10D-57E8-8A2591C9AA1D}"/>
              </a:ext>
            </a:extLst>
          </p:cNvPr>
          <p:cNvSpPr txBox="1"/>
          <p:nvPr/>
        </p:nvSpPr>
        <p:spPr>
          <a:xfrm>
            <a:off x="773349" y="2952345"/>
            <a:ext cx="3385225" cy="369332"/>
          </a:xfrm>
          <a:prstGeom prst="rect">
            <a:avLst/>
          </a:prstGeom>
          <a:noFill/>
        </p:spPr>
        <p:txBody>
          <a:bodyPr wrap="square" rtlCol="0">
            <a:spAutoFit/>
          </a:bodyPr>
          <a:lstStyle/>
          <a:p>
            <a:r>
              <a:rPr lang="en-US" dirty="0"/>
              <a:t>Leptospirosis</a:t>
            </a:r>
          </a:p>
        </p:txBody>
      </p:sp>
    </p:spTree>
    <p:extLst>
      <p:ext uri="{BB962C8B-B14F-4D97-AF65-F5344CB8AC3E}">
        <p14:creationId xmlns:p14="http://schemas.microsoft.com/office/powerpoint/2010/main" val="2611559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48C3-8CE4-628E-5ACD-137362F59CD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773948E-F930-1FA2-613B-1605AEE988B0}"/>
              </a:ext>
            </a:extLst>
          </p:cNvPr>
          <p:cNvGraphicFramePr>
            <a:graphicFrameLocks noGrp="1"/>
          </p:cNvGraphicFramePr>
          <p:nvPr>
            <p:ph idx="1"/>
            <p:extLst>
              <p:ext uri="{D42A27DB-BD31-4B8C-83A1-F6EECF244321}">
                <p14:modId xmlns:p14="http://schemas.microsoft.com/office/powerpoint/2010/main" val="3920547498"/>
              </p:ext>
            </p:extLst>
          </p:nvPr>
        </p:nvGraphicFramePr>
        <p:xfrm>
          <a:off x="505839" y="87549"/>
          <a:ext cx="11366769" cy="7439713"/>
        </p:xfrm>
        <a:graphic>
          <a:graphicData uri="http://schemas.openxmlformats.org/drawingml/2006/table">
            <a:tbl>
              <a:tblPr firstRow="1" bandRow="1">
                <a:tableStyleId>{5FD0F851-EC5A-4D38-B0AD-8093EC10F338}</a:tableStyleId>
              </a:tblPr>
              <a:tblGrid>
                <a:gridCol w="3788923">
                  <a:extLst>
                    <a:ext uri="{9D8B030D-6E8A-4147-A177-3AD203B41FA5}">
                      <a16:colId xmlns:a16="http://schemas.microsoft.com/office/drawing/2014/main" val="1123050784"/>
                    </a:ext>
                  </a:extLst>
                </a:gridCol>
                <a:gridCol w="3720829">
                  <a:extLst>
                    <a:ext uri="{9D8B030D-6E8A-4147-A177-3AD203B41FA5}">
                      <a16:colId xmlns:a16="http://schemas.microsoft.com/office/drawing/2014/main" val="3038021425"/>
                    </a:ext>
                  </a:extLst>
                </a:gridCol>
                <a:gridCol w="3857017">
                  <a:extLst>
                    <a:ext uri="{9D8B030D-6E8A-4147-A177-3AD203B41FA5}">
                      <a16:colId xmlns:a16="http://schemas.microsoft.com/office/drawing/2014/main" val="2528790701"/>
                    </a:ext>
                  </a:extLst>
                </a:gridCol>
              </a:tblGrid>
              <a:tr h="413317">
                <a:tc>
                  <a:txBody>
                    <a:bodyPr/>
                    <a:lstStyle/>
                    <a:p>
                      <a:r>
                        <a:rPr lang="en-US" dirty="0"/>
                        <a:t>Pest-Parasitic Diseases</a:t>
                      </a:r>
                    </a:p>
                  </a:txBody>
                  <a:tcPr/>
                </a:tc>
                <a:tc>
                  <a:txBody>
                    <a:bodyPr/>
                    <a:lstStyle/>
                    <a:p>
                      <a:r>
                        <a:rPr lang="en-US" dirty="0"/>
                        <a:t>Symptoms</a:t>
                      </a:r>
                    </a:p>
                  </a:txBody>
                  <a:tcPr/>
                </a:tc>
                <a:tc>
                  <a:txBody>
                    <a:bodyPr/>
                    <a:lstStyle/>
                    <a:p>
                      <a:r>
                        <a:rPr lang="en-US" dirty="0"/>
                        <a:t> Control and Management</a:t>
                      </a:r>
                    </a:p>
                  </a:txBody>
                  <a:tcPr/>
                </a:tc>
                <a:extLst>
                  <a:ext uri="{0D108BD9-81ED-4DB2-BD59-A6C34878D82A}">
                    <a16:rowId xmlns:a16="http://schemas.microsoft.com/office/drawing/2014/main" val="3857072620"/>
                  </a:ext>
                </a:extLst>
              </a:tr>
              <a:tr h="413317">
                <a:tc>
                  <a:txBody>
                    <a:bodyPr/>
                    <a:lstStyle/>
                    <a:p>
                      <a:r>
                        <a:rPr lang="en-US" dirty="0"/>
                        <a:t>Diseases</a:t>
                      </a:r>
                    </a:p>
                  </a:txBody>
                  <a:tcPr/>
                </a:tc>
                <a:tc>
                  <a:txBody>
                    <a:bodyPr/>
                    <a:lstStyle/>
                    <a:p>
                      <a:r>
                        <a:rPr lang="en-US" dirty="0"/>
                        <a:t>VETERINARIAN TO BE CALLED</a:t>
                      </a:r>
                    </a:p>
                  </a:txBody>
                  <a:tcPr/>
                </a:tc>
                <a:tc>
                  <a:txBody>
                    <a:bodyPr/>
                    <a:lstStyle/>
                    <a:p>
                      <a:endParaRPr lang="en-US"/>
                    </a:p>
                  </a:txBody>
                  <a:tcPr/>
                </a:tc>
                <a:extLst>
                  <a:ext uri="{0D108BD9-81ED-4DB2-BD59-A6C34878D82A}">
                    <a16:rowId xmlns:a16="http://schemas.microsoft.com/office/drawing/2014/main" val="71181914"/>
                  </a:ext>
                </a:extLst>
              </a:tr>
              <a:tr h="6613079">
                <a:tc>
                  <a:txBody>
                    <a:bodyPr/>
                    <a:lstStyle/>
                    <a:p>
                      <a:r>
                        <a:rPr lang="en-US" sz="1800" b="0" i="0" kern="1200" dirty="0">
                          <a:solidFill>
                            <a:schemeClr val="tx1"/>
                          </a:solidFill>
                          <a:effectLst/>
                          <a:latin typeface="+mn-lt"/>
                          <a:ea typeface="+mn-ea"/>
                          <a:cs typeface="+mn-cs"/>
                        </a:rPr>
                        <a:t>Scouring (diarrhea)</a:t>
                      </a:r>
                    </a:p>
                    <a:p>
                      <a:endParaRPr lang="en-US" dirty="0"/>
                    </a:p>
                  </a:txBody>
                  <a:tcPr/>
                </a:tc>
                <a:tc>
                  <a:txBody>
                    <a:bodyPr/>
                    <a:lstStyle/>
                    <a:p>
                      <a:r>
                        <a:rPr lang="en-US" sz="1800" b="0" i="0" kern="1200" dirty="0">
                          <a:solidFill>
                            <a:schemeClr val="tx1"/>
                          </a:solidFill>
                          <a:effectLst/>
                          <a:latin typeface="+mn-lt"/>
                          <a:ea typeface="+mn-ea"/>
                          <a:cs typeface="+mn-cs"/>
                        </a:rPr>
                        <a:t> </a:t>
                      </a:r>
                    </a:p>
                    <a:p>
                      <a:endParaRPr lang="en-US" sz="1800" b="0" i="0" kern="1200" dirty="0">
                        <a:solidFill>
                          <a:schemeClr val="tx1"/>
                        </a:solidFill>
                        <a:effectLst/>
                        <a:latin typeface="+mn-lt"/>
                        <a:ea typeface="+mn-ea"/>
                        <a:cs typeface="+mn-cs"/>
                      </a:endParaRPr>
                    </a:p>
                  </a:txBody>
                  <a:tcPr/>
                </a:tc>
                <a:tc>
                  <a:txBody>
                    <a:bodyPr/>
                    <a:lstStyle/>
                    <a:p>
                      <a:r>
                        <a:rPr lang="en-US" sz="1800" b="0" i="0" kern="1200" dirty="0">
                          <a:solidFill>
                            <a:schemeClr val="tx1"/>
                          </a:solidFill>
                          <a:effectLst/>
                          <a:latin typeface="+mn-lt"/>
                          <a:ea typeface="+mn-ea"/>
                          <a:cs typeface="+mn-cs"/>
                        </a:rPr>
                        <a:t> Hygienic measures should be taken to avoid or minimize scouring incidence.</a:t>
                      </a:r>
                    </a:p>
                    <a:p>
                      <a:r>
                        <a:rPr lang="en-US" sz="1800" b="0" i="0" kern="1200" dirty="0">
                          <a:solidFill>
                            <a:schemeClr val="tx1"/>
                          </a:solidFill>
                          <a:effectLst/>
                          <a:latin typeface="+mn-lt"/>
                          <a:ea typeface="+mn-ea"/>
                          <a:cs typeface="+mn-cs"/>
                        </a:rPr>
                        <a:t>Regular deworming should also be done as a control measure to scouring</a:t>
                      </a:r>
                    </a:p>
                    <a:p>
                      <a:r>
                        <a:rPr lang="en-US" sz="1800" b="0" i="0" kern="1200" dirty="0">
                          <a:solidFill>
                            <a:schemeClr val="tx1"/>
                          </a:solidFill>
                          <a:effectLst/>
                          <a:latin typeface="+mn-lt"/>
                          <a:ea typeface="+mn-ea"/>
                          <a:cs typeface="+mn-cs"/>
                        </a:rPr>
                        <a:t>Feed changes should be gradual and not drastic to avoid scouring.</a:t>
                      </a: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endParaRPr lang="en-US" sz="1800" b="0" i="0" kern="1200" dirty="0">
                        <a:solidFill>
                          <a:schemeClr val="tx1"/>
                        </a:solidFill>
                        <a:effectLst/>
                        <a:latin typeface="+mn-lt"/>
                        <a:ea typeface="+mn-ea"/>
                        <a:cs typeface="+mn-cs"/>
                      </a:endParaRPr>
                    </a:p>
                    <a:p>
                      <a:pPr algn="just" fontAlgn="t"/>
                      <a:endParaRPr lang="en-US" dirty="0">
                        <a:effectLst/>
                      </a:endParaRPr>
                    </a:p>
                  </a:txBody>
                  <a:tcPr/>
                </a:tc>
                <a:extLst>
                  <a:ext uri="{0D108BD9-81ED-4DB2-BD59-A6C34878D82A}">
                    <a16:rowId xmlns:a16="http://schemas.microsoft.com/office/drawing/2014/main" val="3800491999"/>
                  </a:ext>
                </a:extLst>
              </a:tr>
            </a:tbl>
          </a:graphicData>
        </a:graphic>
      </p:graphicFrame>
    </p:spTree>
    <p:extLst>
      <p:ext uri="{BB962C8B-B14F-4D97-AF65-F5344CB8AC3E}">
        <p14:creationId xmlns:p14="http://schemas.microsoft.com/office/powerpoint/2010/main" val="1162322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9449773-8E58-CC16-C41B-F3D836DE7058}"/>
            </a:ext>
          </a:extLst>
        </p:cNvPr>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328EC2CF-F47C-DA63-351E-F972FE8D0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6C41B-2395-9DF1-FE5E-395C98D09928}"/>
              </a:ext>
            </a:extLst>
          </p:cNvPr>
          <p:cNvSpPr>
            <a:spLocks noGrp="1"/>
          </p:cNvSpPr>
          <p:nvPr>
            <p:ph type="title"/>
          </p:nvPr>
        </p:nvSpPr>
        <p:spPr>
          <a:xfrm>
            <a:off x="540988" y="540033"/>
            <a:ext cx="3884962" cy="1331604"/>
          </a:xfrm>
        </p:spPr>
        <p:txBody>
          <a:bodyPr vert="horz" lIns="0" tIns="0" rIns="0" bIns="0" rtlCol="0" anchor="b" anchorCtr="0">
            <a:normAutofit/>
          </a:bodyPr>
          <a:lstStyle/>
          <a:p>
            <a:pPr algn="ctr">
              <a:lnSpc>
                <a:spcPct val="90000"/>
              </a:lnSpc>
            </a:pPr>
            <a:r>
              <a:rPr lang="en-US" sz="2400"/>
              <a:t>Pests,Diseases, symptoms and control measures</a:t>
            </a:r>
          </a:p>
        </p:txBody>
      </p:sp>
      <p:cxnSp>
        <p:nvCxnSpPr>
          <p:cNvPr id="19465" name="Straight Connector 19464">
            <a:extLst>
              <a:ext uri="{FF2B5EF4-FFF2-40B4-BE49-F238E27FC236}">
                <a16:creationId xmlns:a16="http://schemas.microsoft.com/office/drawing/2014/main" id="{66B94D64-269A-E6B1-7922-10C4134EA3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67" name="Rectangle 19466">
            <a:extLst>
              <a:ext uri="{FF2B5EF4-FFF2-40B4-BE49-F238E27FC236}">
                <a16:creationId xmlns:a16="http://schemas.microsoft.com/office/drawing/2014/main" id="{D22FDD3A-2C6D-2A75-147F-478CD24FB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6337" y="0"/>
            <a:ext cx="7205663"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sp>
        <p:nvSpPr>
          <p:cNvPr id="3" name="Rectangle 1">
            <a:extLst>
              <a:ext uri="{FF2B5EF4-FFF2-40B4-BE49-F238E27FC236}">
                <a16:creationId xmlns:a16="http://schemas.microsoft.com/office/drawing/2014/main" id="{ED896E1C-20CA-B826-A224-D99A5AAF2957}"/>
              </a:ext>
            </a:extLst>
          </p:cNvPr>
          <p:cNvSpPr>
            <a:spLocks noChangeArrowheads="1"/>
          </p:cNvSpPr>
          <p:nvPr/>
        </p:nvSpPr>
        <p:spPr bwMode="auto">
          <a:xfrm>
            <a:off x="82685"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rPr>
              <a:t>Foot-and-mouth disease</a:t>
            </a:r>
            <a:endParaRPr kumimoji="0" lang="en-US" altLang="en-US" sz="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9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484" name="Picture 4">
            <a:extLst>
              <a:ext uri="{FF2B5EF4-FFF2-40B4-BE49-F238E27FC236}">
                <a16:creationId xmlns:a16="http://schemas.microsoft.com/office/drawing/2014/main" id="{E7A50CC7-ACF3-3E90-9DDE-7C0231F1D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732" y="2443973"/>
            <a:ext cx="3762375" cy="250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2F9792-2FB8-118C-AA15-67DC956689A9}"/>
              </a:ext>
            </a:extLst>
          </p:cNvPr>
          <p:cNvSpPr txBox="1"/>
          <p:nvPr/>
        </p:nvSpPr>
        <p:spPr>
          <a:xfrm>
            <a:off x="1001949" y="2898843"/>
            <a:ext cx="3326860" cy="369332"/>
          </a:xfrm>
          <a:prstGeom prst="rect">
            <a:avLst/>
          </a:prstGeom>
          <a:noFill/>
        </p:spPr>
        <p:txBody>
          <a:bodyPr wrap="square" rtlCol="0">
            <a:spAutoFit/>
          </a:bodyPr>
          <a:lstStyle/>
          <a:p>
            <a:r>
              <a:rPr lang="en-US" dirty="0"/>
              <a:t>Diarrhea</a:t>
            </a:r>
          </a:p>
        </p:txBody>
      </p:sp>
    </p:spTree>
    <p:extLst>
      <p:ext uri="{BB962C8B-B14F-4D97-AF65-F5344CB8AC3E}">
        <p14:creationId xmlns:p14="http://schemas.microsoft.com/office/powerpoint/2010/main" val="3253593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BA57-1E84-86F0-95BD-F0D7E639BECC}"/>
              </a:ext>
            </a:extLst>
          </p:cNvPr>
          <p:cNvSpPr>
            <a:spLocks noGrp="1"/>
          </p:cNvSpPr>
          <p:nvPr>
            <p:ph type="title"/>
          </p:nvPr>
        </p:nvSpPr>
        <p:spPr/>
        <p:txBody>
          <a:bodyPr>
            <a:normAutofit fontScale="90000"/>
          </a:bodyPr>
          <a:lstStyle/>
          <a:p>
            <a:r>
              <a:rPr lang="en-US" dirty="0"/>
              <a:t>Key Risks along the value chain and mitigation measures</a:t>
            </a:r>
            <a:br>
              <a:rPr lang="en-US" dirty="0"/>
            </a:br>
            <a:endParaRPr lang="en-US" dirty="0"/>
          </a:p>
        </p:txBody>
      </p:sp>
      <p:graphicFrame>
        <p:nvGraphicFramePr>
          <p:cNvPr id="6" name="Content Placeholder 5">
            <a:extLst>
              <a:ext uri="{FF2B5EF4-FFF2-40B4-BE49-F238E27FC236}">
                <a16:creationId xmlns:a16="http://schemas.microsoft.com/office/drawing/2014/main" id="{47664A08-332E-2017-0648-683157078CE1}"/>
              </a:ext>
            </a:extLst>
          </p:cNvPr>
          <p:cNvGraphicFramePr>
            <a:graphicFrameLocks noGrp="1"/>
          </p:cNvGraphicFramePr>
          <p:nvPr>
            <p:ph idx="1"/>
            <p:extLst>
              <p:ext uri="{D42A27DB-BD31-4B8C-83A1-F6EECF244321}">
                <p14:modId xmlns:p14="http://schemas.microsoft.com/office/powerpoint/2010/main" val="1579721526"/>
              </p:ext>
            </p:extLst>
          </p:nvPr>
        </p:nvGraphicFramePr>
        <p:xfrm>
          <a:off x="1079500" y="1790700"/>
          <a:ext cx="10026648" cy="4947920"/>
        </p:xfrm>
        <a:graphic>
          <a:graphicData uri="http://schemas.openxmlformats.org/drawingml/2006/table">
            <a:tbl>
              <a:tblPr firstRow="1" bandRow="1">
                <a:tableStyleId>{5FD0F851-EC5A-4D38-B0AD-8093EC10F338}</a:tableStyleId>
              </a:tblPr>
              <a:tblGrid>
                <a:gridCol w="3342216">
                  <a:extLst>
                    <a:ext uri="{9D8B030D-6E8A-4147-A177-3AD203B41FA5}">
                      <a16:colId xmlns:a16="http://schemas.microsoft.com/office/drawing/2014/main" val="2646825978"/>
                    </a:ext>
                  </a:extLst>
                </a:gridCol>
                <a:gridCol w="3342216">
                  <a:extLst>
                    <a:ext uri="{9D8B030D-6E8A-4147-A177-3AD203B41FA5}">
                      <a16:colId xmlns:a16="http://schemas.microsoft.com/office/drawing/2014/main" val="2334770441"/>
                    </a:ext>
                  </a:extLst>
                </a:gridCol>
                <a:gridCol w="3342216">
                  <a:extLst>
                    <a:ext uri="{9D8B030D-6E8A-4147-A177-3AD203B41FA5}">
                      <a16:colId xmlns:a16="http://schemas.microsoft.com/office/drawing/2014/main" val="3294662900"/>
                    </a:ext>
                  </a:extLst>
                </a:gridCol>
              </a:tblGrid>
              <a:tr h="370840">
                <a:tc>
                  <a:txBody>
                    <a:bodyPr/>
                    <a:lstStyle/>
                    <a:p>
                      <a:r>
                        <a:rPr lang="en-US" dirty="0"/>
                        <a:t>Value Chain Actions</a:t>
                      </a:r>
                    </a:p>
                  </a:txBody>
                  <a:tcPr/>
                </a:tc>
                <a:tc>
                  <a:txBody>
                    <a:bodyPr/>
                    <a:lstStyle/>
                    <a:p>
                      <a:r>
                        <a:rPr lang="en-US" dirty="0"/>
                        <a:t>Key Risks and Challenges</a:t>
                      </a:r>
                    </a:p>
                  </a:txBody>
                  <a:tcPr/>
                </a:tc>
                <a:tc>
                  <a:txBody>
                    <a:bodyPr/>
                    <a:lstStyle/>
                    <a:p>
                      <a:r>
                        <a:rPr lang="en-US" dirty="0" err="1"/>
                        <a:t>Migation</a:t>
                      </a:r>
                      <a:r>
                        <a:rPr lang="en-US" dirty="0"/>
                        <a:t> Measures</a:t>
                      </a:r>
                    </a:p>
                  </a:txBody>
                  <a:tcPr/>
                </a:tc>
                <a:extLst>
                  <a:ext uri="{0D108BD9-81ED-4DB2-BD59-A6C34878D82A}">
                    <a16:rowId xmlns:a16="http://schemas.microsoft.com/office/drawing/2014/main" val="2522331035"/>
                  </a:ext>
                </a:extLst>
              </a:tr>
              <a:tr h="370840">
                <a:tc>
                  <a:txBody>
                    <a:bodyPr/>
                    <a:lstStyle/>
                    <a:p>
                      <a:r>
                        <a:rPr lang="en-US" dirty="0"/>
                        <a:t>Input supply</a:t>
                      </a:r>
                    </a:p>
                  </a:txBody>
                  <a:tcPr/>
                </a:tc>
                <a:tc>
                  <a:txBody>
                    <a:bodyPr/>
                    <a:lstStyle/>
                    <a:p>
                      <a:r>
                        <a:rPr lang="en-US" dirty="0"/>
                        <a:t>Limited access to breeding stock</a:t>
                      </a:r>
                    </a:p>
                  </a:txBody>
                  <a:tcPr/>
                </a:tc>
                <a:tc>
                  <a:txBody>
                    <a:bodyPr/>
                    <a:lstStyle/>
                    <a:p>
                      <a:r>
                        <a:rPr lang="en-US" dirty="0"/>
                        <a:t>Establish breeder farms to supply breeding stock</a:t>
                      </a:r>
                    </a:p>
                  </a:txBody>
                  <a:tcPr/>
                </a:tc>
                <a:extLst>
                  <a:ext uri="{0D108BD9-81ED-4DB2-BD59-A6C34878D82A}">
                    <a16:rowId xmlns:a16="http://schemas.microsoft.com/office/drawing/2014/main" val="1275496837"/>
                  </a:ext>
                </a:extLst>
              </a:tr>
              <a:tr h="370840">
                <a:tc>
                  <a:txBody>
                    <a:bodyPr/>
                    <a:lstStyle/>
                    <a:p>
                      <a:endParaRPr lang="en-US" dirty="0"/>
                    </a:p>
                  </a:txBody>
                  <a:tcPr/>
                </a:tc>
                <a:tc>
                  <a:txBody>
                    <a:bodyPr/>
                    <a:lstStyle/>
                    <a:p>
                      <a:r>
                        <a:rPr lang="en-US" dirty="0"/>
                        <a:t>Limited sources of pig feeds</a:t>
                      </a:r>
                    </a:p>
                  </a:txBody>
                  <a:tcPr/>
                </a:tc>
                <a:tc>
                  <a:txBody>
                    <a:bodyPr/>
                    <a:lstStyle/>
                    <a:p>
                      <a:r>
                        <a:rPr lang="en-US" dirty="0"/>
                        <a:t>Encourage feed millers to include pig fed formulations in their business</a:t>
                      </a:r>
                    </a:p>
                    <a:p>
                      <a:r>
                        <a:rPr lang="en-US" dirty="0"/>
                        <a:t>Train farmers to prepare their own feed.</a:t>
                      </a:r>
                    </a:p>
                  </a:txBody>
                  <a:tcPr/>
                </a:tc>
                <a:extLst>
                  <a:ext uri="{0D108BD9-81ED-4DB2-BD59-A6C34878D82A}">
                    <a16:rowId xmlns:a16="http://schemas.microsoft.com/office/drawing/2014/main" val="4181581001"/>
                  </a:ext>
                </a:extLst>
              </a:tr>
              <a:tr h="370840">
                <a:tc>
                  <a:txBody>
                    <a:bodyPr/>
                    <a:lstStyle/>
                    <a:p>
                      <a:r>
                        <a:rPr lang="en-US" dirty="0"/>
                        <a:t>Finance</a:t>
                      </a:r>
                    </a:p>
                  </a:txBody>
                  <a:tcPr/>
                </a:tc>
                <a:tc>
                  <a:txBody>
                    <a:bodyPr/>
                    <a:lstStyle/>
                    <a:p>
                      <a:r>
                        <a:rPr lang="en-US" dirty="0"/>
                        <a:t>High cost of credit</a:t>
                      </a:r>
                    </a:p>
                  </a:txBody>
                  <a:tcPr/>
                </a:tc>
                <a:tc>
                  <a:txBody>
                    <a:bodyPr/>
                    <a:lstStyle/>
                    <a:p>
                      <a:r>
                        <a:rPr lang="en-US" dirty="0"/>
                        <a:t>Promote group formation to enhance financial resource mobilization</a:t>
                      </a:r>
                    </a:p>
                  </a:txBody>
                  <a:tcPr/>
                </a:tc>
                <a:extLst>
                  <a:ext uri="{0D108BD9-81ED-4DB2-BD59-A6C34878D82A}">
                    <a16:rowId xmlns:a16="http://schemas.microsoft.com/office/drawing/2014/main" val="2521643144"/>
                  </a:ext>
                </a:extLst>
              </a:tr>
              <a:tr h="370840">
                <a:tc>
                  <a:txBody>
                    <a:bodyPr/>
                    <a:lstStyle/>
                    <a:p>
                      <a:pPr fontAlgn="t"/>
                      <a:r>
                        <a:rPr lang="en-US" dirty="0">
                          <a:effectLst/>
                          <a:latin typeface="arial" panose="020B0604020202020204" pitchFamily="34" charset="0"/>
                        </a:rPr>
                        <a:t>Production</a:t>
                      </a:r>
                      <a:endParaRPr lang="en-US" dirty="0">
                        <a:effectLst/>
                      </a:endParaRPr>
                    </a:p>
                  </a:txBody>
                  <a:tcPr/>
                </a:tc>
                <a:tc>
                  <a:txBody>
                    <a:bodyPr/>
                    <a:lstStyle/>
                    <a:p>
                      <a:pPr fontAlgn="t"/>
                      <a:r>
                        <a:rPr lang="en-US">
                          <a:effectLst/>
                          <a:latin typeface="arial" panose="020B0604020202020204" pitchFamily="34" charset="0"/>
                        </a:rPr>
                        <a:t>Rudimentary breeding methods. </a:t>
                      </a:r>
                      <a:endParaRPr lang="en-US">
                        <a:effectLst/>
                      </a:endParaRPr>
                    </a:p>
                  </a:txBody>
                  <a:tcPr/>
                </a:tc>
                <a:tc>
                  <a:txBody>
                    <a:bodyPr/>
                    <a:lstStyle/>
                    <a:p>
                      <a:pPr fontAlgn="t">
                        <a:buFont typeface="Arial" panose="020B0604020202020204" pitchFamily="34" charset="0"/>
                        <a:buChar char="•"/>
                      </a:pPr>
                      <a:r>
                        <a:rPr lang="en-US" dirty="0">
                          <a:effectLst/>
                          <a:latin typeface="arial" panose="020B0604020202020204" pitchFamily="34" charset="0"/>
                        </a:rPr>
                        <a:t>Train farmers in modern pig production techniques.</a:t>
                      </a:r>
                      <a:endParaRPr lang="en-US" dirty="0">
                        <a:effectLst/>
                      </a:endParaRPr>
                    </a:p>
                    <a:p>
                      <a:pPr fontAlgn="t">
                        <a:buFont typeface="Arial" panose="020B0604020202020204" pitchFamily="34" charset="0"/>
                        <a:buChar char="•"/>
                      </a:pPr>
                      <a:r>
                        <a:rPr lang="en-US" dirty="0">
                          <a:effectLst/>
                          <a:latin typeface="arial" panose="020B0604020202020204" pitchFamily="34" charset="0"/>
                        </a:rPr>
                        <a:t>Promote the use of Artificial Insemination</a:t>
                      </a:r>
                      <a:endParaRPr lang="en-US" dirty="0">
                        <a:effectLst/>
                      </a:endParaRPr>
                    </a:p>
                  </a:txBody>
                  <a:tcPr/>
                </a:tc>
                <a:extLst>
                  <a:ext uri="{0D108BD9-81ED-4DB2-BD59-A6C34878D82A}">
                    <a16:rowId xmlns:a16="http://schemas.microsoft.com/office/drawing/2014/main" val="224149066"/>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2088361"/>
                  </a:ext>
                </a:extLst>
              </a:tr>
            </a:tbl>
          </a:graphicData>
        </a:graphic>
      </p:graphicFrame>
    </p:spTree>
    <p:extLst>
      <p:ext uri="{BB962C8B-B14F-4D97-AF65-F5344CB8AC3E}">
        <p14:creationId xmlns:p14="http://schemas.microsoft.com/office/powerpoint/2010/main" val="972704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1E74B-A776-9C87-C219-BCC69D84E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AEF72-38A0-CD01-7A6E-EEBABE8D5746}"/>
              </a:ext>
            </a:extLst>
          </p:cNvPr>
          <p:cNvSpPr>
            <a:spLocks noGrp="1"/>
          </p:cNvSpPr>
          <p:nvPr>
            <p:ph type="title"/>
          </p:nvPr>
        </p:nvSpPr>
        <p:spPr/>
        <p:txBody>
          <a:bodyPr>
            <a:normAutofit fontScale="90000"/>
          </a:bodyPr>
          <a:lstStyle/>
          <a:p>
            <a:r>
              <a:rPr lang="en-US" dirty="0"/>
              <a:t>Key Risks along the value chain and mitigation measures</a:t>
            </a:r>
            <a:br>
              <a:rPr lang="en-US" dirty="0"/>
            </a:br>
            <a:endParaRPr lang="en-US" dirty="0"/>
          </a:p>
        </p:txBody>
      </p:sp>
      <p:graphicFrame>
        <p:nvGraphicFramePr>
          <p:cNvPr id="6" name="Content Placeholder 5">
            <a:extLst>
              <a:ext uri="{FF2B5EF4-FFF2-40B4-BE49-F238E27FC236}">
                <a16:creationId xmlns:a16="http://schemas.microsoft.com/office/drawing/2014/main" id="{23A3840F-3E37-2F73-22B8-D94FED9CEFD1}"/>
              </a:ext>
            </a:extLst>
          </p:cNvPr>
          <p:cNvGraphicFramePr>
            <a:graphicFrameLocks noGrp="1"/>
          </p:cNvGraphicFramePr>
          <p:nvPr>
            <p:ph idx="1"/>
            <p:extLst>
              <p:ext uri="{D42A27DB-BD31-4B8C-83A1-F6EECF244321}">
                <p14:modId xmlns:p14="http://schemas.microsoft.com/office/powerpoint/2010/main" val="113375167"/>
              </p:ext>
            </p:extLst>
          </p:nvPr>
        </p:nvGraphicFramePr>
        <p:xfrm>
          <a:off x="1079500" y="1790700"/>
          <a:ext cx="10026648" cy="4668520"/>
        </p:xfrm>
        <a:graphic>
          <a:graphicData uri="http://schemas.openxmlformats.org/drawingml/2006/table">
            <a:tbl>
              <a:tblPr firstRow="1" bandRow="1">
                <a:tableStyleId>{5FD0F851-EC5A-4D38-B0AD-8093EC10F338}</a:tableStyleId>
              </a:tblPr>
              <a:tblGrid>
                <a:gridCol w="3342216">
                  <a:extLst>
                    <a:ext uri="{9D8B030D-6E8A-4147-A177-3AD203B41FA5}">
                      <a16:colId xmlns:a16="http://schemas.microsoft.com/office/drawing/2014/main" val="2646825978"/>
                    </a:ext>
                  </a:extLst>
                </a:gridCol>
                <a:gridCol w="3342216">
                  <a:extLst>
                    <a:ext uri="{9D8B030D-6E8A-4147-A177-3AD203B41FA5}">
                      <a16:colId xmlns:a16="http://schemas.microsoft.com/office/drawing/2014/main" val="2334770441"/>
                    </a:ext>
                  </a:extLst>
                </a:gridCol>
                <a:gridCol w="3342216">
                  <a:extLst>
                    <a:ext uri="{9D8B030D-6E8A-4147-A177-3AD203B41FA5}">
                      <a16:colId xmlns:a16="http://schemas.microsoft.com/office/drawing/2014/main" val="3294662900"/>
                    </a:ext>
                  </a:extLst>
                </a:gridCol>
              </a:tblGrid>
              <a:tr h="370840">
                <a:tc>
                  <a:txBody>
                    <a:bodyPr/>
                    <a:lstStyle/>
                    <a:p>
                      <a:r>
                        <a:rPr lang="en-US" dirty="0"/>
                        <a:t>Value Chain Actions</a:t>
                      </a:r>
                    </a:p>
                  </a:txBody>
                  <a:tcPr/>
                </a:tc>
                <a:tc>
                  <a:txBody>
                    <a:bodyPr/>
                    <a:lstStyle/>
                    <a:p>
                      <a:r>
                        <a:rPr lang="en-US" dirty="0"/>
                        <a:t>Key Risks and Challenges</a:t>
                      </a:r>
                    </a:p>
                  </a:txBody>
                  <a:tcPr/>
                </a:tc>
                <a:tc>
                  <a:txBody>
                    <a:bodyPr/>
                    <a:lstStyle/>
                    <a:p>
                      <a:r>
                        <a:rPr lang="en-US" dirty="0" err="1"/>
                        <a:t>Migation</a:t>
                      </a:r>
                      <a:r>
                        <a:rPr lang="en-US" dirty="0"/>
                        <a:t> Measures</a:t>
                      </a:r>
                    </a:p>
                  </a:txBody>
                  <a:tcPr/>
                </a:tc>
                <a:extLst>
                  <a:ext uri="{0D108BD9-81ED-4DB2-BD59-A6C34878D82A}">
                    <a16:rowId xmlns:a16="http://schemas.microsoft.com/office/drawing/2014/main" val="2522331035"/>
                  </a:ext>
                </a:extLst>
              </a:tr>
              <a:tr h="370840">
                <a:tc>
                  <a:txBody>
                    <a:bodyPr/>
                    <a:lstStyle/>
                    <a:p>
                      <a:r>
                        <a:rPr lang="en-US" dirty="0"/>
                        <a:t>Production</a:t>
                      </a:r>
                    </a:p>
                  </a:txBody>
                  <a:tcPr/>
                </a:tc>
                <a:tc>
                  <a:txBody>
                    <a:bodyPr/>
                    <a:lstStyle/>
                    <a:p>
                      <a:pPr fontAlgn="t"/>
                      <a:r>
                        <a:rPr lang="en-US">
                          <a:effectLst/>
                          <a:latin typeface="arial" panose="020B0604020202020204" pitchFamily="34" charset="0"/>
                        </a:rPr>
                        <a:t>Low usage of formulated feed by  farmers</a:t>
                      </a:r>
                      <a:endParaRPr lang="en-US">
                        <a:effectLst/>
                      </a:endParaRPr>
                    </a:p>
                  </a:txBody>
                  <a:tcPr/>
                </a:tc>
                <a:tc>
                  <a:txBody>
                    <a:bodyPr/>
                    <a:lstStyle/>
                    <a:p>
                      <a:pPr fontAlgn="t"/>
                      <a:r>
                        <a:rPr lang="en-US">
                          <a:effectLst/>
                          <a:latin typeface="arial" panose="020B0604020202020204" pitchFamily="34" charset="0"/>
                        </a:rPr>
                        <a:t>Train/ sensitize farmers on benefits of formulated rations.</a:t>
                      </a:r>
                      <a:endParaRPr lang="en-US">
                        <a:effectLst/>
                      </a:endParaRPr>
                    </a:p>
                  </a:txBody>
                  <a:tcPr/>
                </a:tc>
                <a:extLst>
                  <a:ext uri="{0D108BD9-81ED-4DB2-BD59-A6C34878D82A}">
                    <a16:rowId xmlns:a16="http://schemas.microsoft.com/office/drawing/2014/main" val="1275496837"/>
                  </a:ext>
                </a:extLst>
              </a:tr>
              <a:tr h="370840">
                <a:tc>
                  <a:txBody>
                    <a:bodyPr/>
                    <a:lstStyle/>
                    <a:p>
                      <a:endParaRPr lang="en-US" dirty="0"/>
                    </a:p>
                  </a:txBody>
                  <a:tcPr/>
                </a:tc>
                <a:tc>
                  <a:txBody>
                    <a:bodyPr/>
                    <a:lstStyle/>
                    <a:p>
                      <a:pPr fontAlgn="t"/>
                      <a:r>
                        <a:rPr lang="en-US" dirty="0">
                          <a:effectLst/>
                          <a:latin typeface="arial" panose="020B0604020202020204" pitchFamily="34" charset="0"/>
                        </a:rPr>
                        <a:t> Poor housing</a:t>
                      </a:r>
                      <a:endParaRPr lang="en-US" dirty="0">
                        <a:effectLst/>
                      </a:endParaRPr>
                    </a:p>
                  </a:txBody>
                  <a:tcPr/>
                </a:tc>
                <a:tc>
                  <a:txBody>
                    <a:bodyPr/>
                    <a:lstStyle/>
                    <a:p>
                      <a:pPr fontAlgn="t"/>
                      <a:r>
                        <a:rPr lang="en-US" dirty="0">
                          <a:effectLst/>
                          <a:latin typeface="arial" panose="020B0604020202020204" pitchFamily="34" charset="0"/>
                        </a:rPr>
                        <a:t>Promote intensive system of production</a:t>
                      </a:r>
                    </a:p>
                    <a:p>
                      <a:pPr fontAlgn="t"/>
                      <a:r>
                        <a:rPr lang="en-US" dirty="0">
                          <a:effectLst/>
                          <a:latin typeface="arial" panose="020B0604020202020204" pitchFamily="34" charset="0"/>
                        </a:rPr>
                        <a:t>Design and train farmers on simple housing and construction</a:t>
                      </a:r>
                      <a:endParaRPr lang="en-US" dirty="0">
                        <a:effectLst/>
                      </a:endParaRPr>
                    </a:p>
                  </a:txBody>
                  <a:tcPr/>
                </a:tc>
                <a:extLst>
                  <a:ext uri="{0D108BD9-81ED-4DB2-BD59-A6C34878D82A}">
                    <a16:rowId xmlns:a16="http://schemas.microsoft.com/office/drawing/2014/main" val="4181581001"/>
                  </a:ext>
                </a:extLst>
              </a:tr>
              <a:tr h="370840">
                <a:tc>
                  <a:txBody>
                    <a:bodyPr/>
                    <a:lstStyle/>
                    <a:p>
                      <a:r>
                        <a:rPr lang="en-US" dirty="0"/>
                        <a:t>Marketing</a:t>
                      </a:r>
                    </a:p>
                  </a:txBody>
                  <a:tcPr/>
                </a:tc>
                <a:tc>
                  <a:txBody>
                    <a:bodyPr/>
                    <a:lstStyle/>
                    <a:p>
                      <a:r>
                        <a:rPr lang="en-US" dirty="0"/>
                        <a:t>Non-existent market outlet</a:t>
                      </a:r>
                    </a:p>
                  </a:txBody>
                  <a:tcPr/>
                </a:tc>
                <a:tc>
                  <a:txBody>
                    <a:bodyPr/>
                    <a:lstStyle/>
                    <a:p>
                      <a:r>
                        <a:rPr lang="en-US" dirty="0"/>
                        <a:t>Set up specialized markets for pigs</a:t>
                      </a:r>
                    </a:p>
                  </a:txBody>
                  <a:tcPr/>
                </a:tc>
                <a:extLst>
                  <a:ext uri="{0D108BD9-81ED-4DB2-BD59-A6C34878D82A}">
                    <a16:rowId xmlns:a16="http://schemas.microsoft.com/office/drawing/2014/main" val="2521643144"/>
                  </a:ext>
                </a:extLst>
              </a:tr>
              <a:tr h="370840">
                <a:tc>
                  <a:txBody>
                    <a:bodyPr/>
                    <a:lstStyle/>
                    <a:p>
                      <a:pPr fontAlgn="t"/>
                      <a:r>
                        <a:rPr lang="en-US" dirty="0">
                          <a:effectLst/>
                          <a:latin typeface="arial" panose="020B0604020202020204" pitchFamily="34" charset="0"/>
                        </a:rPr>
                        <a:t>Processing</a:t>
                      </a:r>
                      <a:endParaRPr lang="en-US" dirty="0">
                        <a:effectLst/>
                      </a:endParaRPr>
                    </a:p>
                  </a:txBody>
                  <a:tcPr/>
                </a:tc>
                <a:tc>
                  <a:txBody>
                    <a:bodyPr/>
                    <a:lstStyle/>
                    <a:p>
                      <a:pPr fontAlgn="t"/>
                      <a:r>
                        <a:rPr lang="en-US" dirty="0">
                          <a:effectLst/>
                          <a:latin typeface="arial" panose="020B0604020202020204" pitchFamily="34" charset="0"/>
                        </a:rPr>
                        <a:t>Inadequate processing equipment</a:t>
                      </a:r>
                      <a:endParaRPr lang="en-US" dirty="0">
                        <a:effectLst/>
                      </a:endParaRPr>
                    </a:p>
                  </a:txBody>
                  <a:tcPr/>
                </a:tc>
                <a:tc>
                  <a:txBody>
                    <a:bodyPr/>
                    <a:lstStyle/>
                    <a:p>
                      <a:pPr fontAlgn="t">
                        <a:buFont typeface="Arial" panose="020B0604020202020204" pitchFamily="34" charset="0"/>
                        <a:buChar char="•"/>
                      </a:pPr>
                      <a:r>
                        <a:rPr lang="en-US" dirty="0">
                          <a:effectLst/>
                          <a:latin typeface="arial" panose="020B0604020202020204" pitchFamily="34" charset="0"/>
                        </a:rPr>
                        <a:t>Encourage local fabrication of processing equipment to enhance meat processing</a:t>
                      </a:r>
                      <a:endParaRPr lang="en-US" dirty="0">
                        <a:effectLst/>
                      </a:endParaRPr>
                    </a:p>
                  </a:txBody>
                  <a:tcPr/>
                </a:tc>
                <a:extLst>
                  <a:ext uri="{0D108BD9-81ED-4DB2-BD59-A6C34878D82A}">
                    <a16:rowId xmlns:a16="http://schemas.microsoft.com/office/drawing/2014/main" val="224149066"/>
                  </a:ext>
                </a:extLst>
              </a:tr>
              <a:tr h="370840">
                <a:tc>
                  <a:txBody>
                    <a:bodyPr/>
                    <a:lstStyle/>
                    <a:p>
                      <a:endParaRPr lang="en-US" dirty="0"/>
                    </a:p>
                  </a:txBody>
                  <a:tcPr/>
                </a:tc>
                <a:tc>
                  <a:txBody>
                    <a:bodyPr/>
                    <a:lstStyle/>
                    <a:p>
                      <a:r>
                        <a:rPr lang="en-US" dirty="0"/>
                        <a:t>Limited slaughtering facilities for pigs</a:t>
                      </a:r>
                    </a:p>
                  </a:txBody>
                  <a:tcPr/>
                </a:tc>
                <a:tc>
                  <a:txBody>
                    <a:bodyPr/>
                    <a:lstStyle/>
                    <a:p>
                      <a:r>
                        <a:rPr lang="en-US" dirty="0"/>
                        <a:t>Set up specialized slaughter slabs for pigs</a:t>
                      </a:r>
                    </a:p>
                  </a:txBody>
                  <a:tcPr/>
                </a:tc>
                <a:extLst>
                  <a:ext uri="{0D108BD9-81ED-4DB2-BD59-A6C34878D82A}">
                    <a16:rowId xmlns:a16="http://schemas.microsoft.com/office/drawing/2014/main" val="142088361"/>
                  </a:ext>
                </a:extLst>
              </a:tr>
            </a:tbl>
          </a:graphicData>
        </a:graphic>
      </p:graphicFrame>
    </p:spTree>
    <p:extLst>
      <p:ext uri="{BB962C8B-B14F-4D97-AF65-F5344CB8AC3E}">
        <p14:creationId xmlns:p14="http://schemas.microsoft.com/office/powerpoint/2010/main" val="225373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84C9-D13B-4B1D-0457-EF8B17E45AC0}"/>
              </a:ext>
            </a:extLst>
          </p:cNvPr>
          <p:cNvSpPr>
            <a:spLocks noGrp="1"/>
          </p:cNvSpPr>
          <p:nvPr>
            <p:ph type="title"/>
          </p:nvPr>
        </p:nvSpPr>
        <p:spPr/>
        <p:txBody>
          <a:bodyPr/>
          <a:lstStyle/>
          <a:p>
            <a:r>
              <a:rPr lang="en-US" dirty="0"/>
              <a:t>Pig Production parameters</a:t>
            </a:r>
          </a:p>
        </p:txBody>
      </p:sp>
      <p:sp>
        <p:nvSpPr>
          <p:cNvPr id="3" name="Content Placeholder 2">
            <a:extLst>
              <a:ext uri="{FF2B5EF4-FFF2-40B4-BE49-F238E27FC236}">
                <a16:creationId xmlns:a16="http://schemas.microsoft.com/office/drawing/2014/main" id="{A47375D9-278E-EED4-C80C-B9DFAB95F653}"/>
              </a:ext>
            </a:extLst>
          </p:cNvPr>
          <p:cNvSpPr>
            <a:spLocks noGrp="1"/>
          </p:cNvSpPr>
          <p:nvPr>
            <p:ph sz="half" idx="1"/>
          </p:nvPr>
        </p:nvSpPr>
        <p:spPr/>
        <p:txBody>
          <a:bodyPr/>
          <a:lstStyle/>
          <a:p>
            <a:r>
              <a:rPr lang="en-US" dirty="0"/>
              <a:t>Gestation: 113-115 days</a:t>
            </a:r>
          </a:p>
          <a:p>
            <a:r>
              <a:rPr lang="en-US" dirty="0"/>
              <a:t>Farrowing rate: 2 x a year</a:t>
            </a:r>
          </a:p>
          <a:p>
            <a:r>
              <a:rPr lang="en-US" dirty="0"/>
              <a:t>Average litter size: 8 per sow</a:t>
            </a:r>
          </a:p>
          <a:p>
            <a:r>
              <a:rPr lang="en-US" dirty="0"/>
              <a:t>Temperature of Farrowing environment: 26-30 Degrees C</a:t>
            </a:r>
          </a:p>
          <a:p>
            <a:r>
              <a:rPr lang="en-US" dirty="0"/>
              <a:t>Piglet access to colostrum</a:t>
            </a:r>
          </a:p>
          <a:p>
            <a:r>
              <a:rPr lang="en-US" dirty="0"/>
              <a:t>Weight of piglet: 1.2-1.8 kg</a:t>
            </a:r>
          </a:p>
        </p:txBody>
      </p:sp>
      <p:pic>
        <p:nvPicPr>
          <p:cNvPr id="6" name="Content Placeholder 5" descr="A pig with its mother&#10;&#10;Description automatically generated">
            <a:extLst>
              <a:ext uri="{FF2B5EF4-FFF2-40B4-BE49-F238E27FC236}">
                <a16:creationId xmlns:a16="http://schemas.microsoft.com/office/drawing/2014/main" id="{D883D5F0-8919-B2C0-90B1-DA04DC8772A3}"/>
              </a:ext>
            </a:extLst>
          </p:cNvPr>
          <p:cNvPicPr>
            <a:picLocks noGrp="1" noChangeAspect="1"/>
          </p:cNvPicPr>
          <p:nvPr>
            <p:ph sz="half" idx="2"/>
          </p:nvPr>
        </p:nvPicPr>
        <p:blipFill>
          <a:blip r:embed="rId2"/>
          <a:stretch>
            <a:fillRect/>
          </a:stretch>
        </p:blipFill>
        <p:spPr>
          <a:xfrm>
            <a:off x="7421562" y="2622550"/>
            <a:ext cx="2628900" cy="2314575"/>
          </a:xfrm>
        </p:spPr>
      </p:pic>
    </p:spTree>
    <p:extLst>
      <p:ext uri="{BB962C8B-B14F-4D97-AF65-F5344CB8AC3E}">
        <p14:creationId xmlns:p14="http://schemas.microsoft.com/office/powerpoint/2010/main" val="1214360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AEB2-9D97-81DD-8E4B-FEFF43F69A20}"/>
              </a:ext>
            </a:extLst>
          </p:cNvPr>
          <p:cNvSpPr>
            <a:spLocks noGrp="1"/>
          </p:cNvSpPr>
          <p:nvPr>
            <p:ph type="title"/>
          </p:nvPr>
        </p:nvSpPr>
        <p:spPr/>
        <p:txBody>
          <a:bodyPr/>
          <a:lstStyle/>
          <a:p>
            <a:r>
              <a:rPr lang="en-US" dirty="0"/>
              <a:t>MARKET INFORMATION OF PIGS</a:t>
            </a:r>
          </a:p>
        </p:txBody>
      </p:sp>
      <p:sp>
        <p:nvSpPr>
          <p:cNvPr id="3" name="Content Placeholder 2">
            <a:extLst>
              <a:ext uri="{FF2B5EF4-FFF2-40B4-BE49-F238E27FC236}">
                <a16:creationId xmlns:a16="http://schemas.microsoft.com/office/drawing/2014/main" id="{B6BF970A-1000-6351-144F-93316A85F7CF}"/>
              </a:ext>
            </a:extLst>
          </p:cNvPr>
          <p:cNvSpPr>
            <a:spLocks noGrp="1"/>
          </p:cNvSpPr>
          <p:nvPr>
            <p:ph sz="half" idx="1"/>
          </p:nvPr>
        </p:nvSpPr>
        <p:spPr/>
        <p:txBody>
          <a:bodyPr>
            <a:normAutofit fontScale="92500" lnSpcReduction="20000"/>
          </a:bodyPr>
          <a:lstStyle/>
          <a:p>
            <a:pPr algn="just"/>
            <a:r>
              <a:rPr lang="en-US" b="0" i="0" dirty="0">
                <a:solidFill>
                  <a:schemeClr val="tx1"/>
                </a:solidFill>
                <a:effectLst/>
                <a:latin typeface="arial" panose="020B0604020202020204" pitchFamily="34" charset="0"/>
              </a:rPr>
              <a:t>Market Information</a:t>
            </a:r>
            <a:endParaRPr lang="en-US" b="0" i="0" dirty="0">
              <a:solidFill>
                <a:schemeClr val="tx1"/>
              </a:solidFill>
              <a:effectLst/>
              <a:latin typeface="Arial" panose="020B0604020202020204" pitchFamily="34" charset="0"/>
            </a:endParaRPr>
          </a:p>
          <a:p>
            <a:pPr algn="just"/>
            <a:r>
              <a:rPr lang="en-US" b="0" i="0" dirty="0">
                <a:solidFill>
                  <a:schemeClr val="tx1"/>
                </a:solidFill>
                <a:effectLst/>
                <a:latin typeface="arial" panose="020B0604020202020204" pitchFamily="34" charset="0"/>
              </a:rPr>
              <a:t>Some farmers sell live pigs to pig traders. Pig traders are made up of pig aggregators who buy live pigs and send to the slaughter slabs as well as those who sell fresh/processed meat.</a:t>
            </a:r>
            <a:endParaRPr lang="en-US" b="0" i="0" dirty="0">
              <a:solidFill>
                <a:schemeClr val="tx1"/>
              </a:solidFill>
              <a:effectLst/>
              <a:latin typeface="Arial" panose="020B0604020202020204" pitchFamily="34" charset="0"/>
            </a:endParaRPr>
          </a:p>
          <a:p>
            <a:pPr algn="just"/>
            <a:r>
              <a:rPr lang="en-US" b="0" i="0" dirty="0">
                <a:solidFill>
                  <a:schemeClr val="tx1"/>
                </a:solidFill>
                <a:effectLst/>
                <a:latin typeface="arial" panose="020B0604020202020204" pitchFamily="34" charset="0"/>
              </a:rPr>
              <a:t>A few farmers provide slaughter services and supply the meat directly to pork retailers, supermarkets, and other institutional consumers.   Some of these retailer’s steam and fry the pork at drinking spots or at vantage points.  </a:t>
            </a:r>
            <a:endParaRPr lang="en-US" b="0" i="0" dirty="0">
              <a:solidFill>
                <a:schemeClr val="tx1"/>
              </a:solidFill>
              <a:effectLst/>
              <a:latin typeface="Arial" panose="020B0604020202020204" pitchFamily="34" charset="0"/>
            </a:endParaRPr>
          </a:p>
          <a:p>
            <a:endParaRPr lang="en-US" dirty="0"/>
          </a:p>
        </p:txBody>
      </p:sp>
      <p:pic>
        <p:nvPicPr>
          <p:cNvPr id="6" name="Picture 5" descr="A graph with a line&#10;&#10;AI-generated content may be incorrect.">
            <a:extLst>
              <a:ext uri="{FF2B5EF4-FFF2-40B4-BE49-F238E27FC236}">
                <a16:creationId xmlns:a16="http://schemas.microsoft.com/office/drawing/2014/main" id="{DFC2027E-C454-7C33-D102-62F36F04DEEB}"/>
              </a:ext>
            </a:extLst>
          </p:cNvPr>
          <p:cNvPicPr>
            <a:picLocks noChangeAspect="1"/>
          </p:cNvPicPr>
          <p:nvPr/>
        </p:nvPicPr>
        <p:blipFill>
          <a:blip r:embed="rId2"/>
          <a:stretch>
            <a:fillRect/>
          </a:stretch>
        </p:blipFill>
        <p:spPr>
          <a:xfrm>
            <a:off x="6298139" y="1790700"/>
            <a:ext cx="5699514" cy="4056062"/>
          </a:xfrm>
          <a:prstGeom prst="rect">
            <a:avLst/>
          </a:prstGeom>
        </p:spPr>
      </p:pic>
    </p:spTree>
    <p:extLst>
      <p:ext uri="{BB962C8B-B14F-4D97-AF65-F5344CB8AC3E}">
        <p14:creationId xmlns:p14="http://schemas.microsoft.com/office/powerpoint/2010/main" val="3551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BBF4-C15B-3B93-2E5C-E8603485FB9E}"/>
              </a:ext>
            </a:extLst>
          </p:cNvPr>
          <p:cNvSpPr>
            <a:spLocks noGrp="1"/>
          </p:cNvSpPr>
          <p:nvPr>
            <p:ph type="title"/>
          </p:nvPr>
        </p:nvSpPr>
        <p:spPr/>
        <p:txBody>
          <a:bodyPr>
            <a:normAutofit fontScale="90000"/>
          </a:bodyPr>
          <a:lstStyle/>
          <a:p>
            <a:r>
              <a:rPr lang="en-US" dirty="0"/>
              <a:t>Enterprise Budget for 5 sow unit- in </a:t>
            </a:r>
            <a:r>
              <a:rPr lang="en-US" dirty="0" err="1"/>
              <a:t>zmw</a:t>
            </a:r>
            <a:endParaRPr lang="en-US" dirty="0"/>
          </a:p>
        </p:txBody>
      </p:sp>
      <p:graphicFrame>
        <p:nvGraphicFramePr>
          <p:cNvPr id="4" name="Content Placeholder 3">
            <a:extLst>
              <a:ext uri="{FF2B5EF4-FFF2-40B4-BE49-F238E27FC236}">
                <a16:creationId xmlns:a16="http://schemas.microsoft.com/office/drawing/2014/main" id="{8A8A6C24-A609-4990-113E-B7ACC2199E2C}"/>
              </a:ext>
            </a:extLst>
          </p:cNvPr>
          <p:cNvGraphicFramePr>
            <a:graphicFrameLocks noGrp="1"/>
          </p:cNvGraphicFramePr>
          <p:nvPr>
            <p:ph idx="1"/>
            <p:extLst>
              <p:ext uri="{D42A27DB-BD31-4B8C-83A1-F6EECF244321}">
                <p14:modId xmlns:p14="http://schemas.microsoft.com/office/powerpoint/2010/main" val="3571230447"/>
              </p:ext>
            </p:extLst>
          </p:nvPr>
        </p:nvGraphicFramePr>
        <p:xfrm>
          <a:off x="1079501" y="1666875"/>
          <a:ext cx="10026648" cy="4357408"/>
        </p:xfrm>
        <a:graphic>
          <a:graphicData uri="http://schemas.openxmlformats.org/drawingml/2006/table">
            <a:tbl>
              <a:tblPr firstRow="1" firstCol="1" bandRow="1">
                <a:tableStyleId>{5FD0F851-EC5A-4D38-B0AD-8093EC10F338}</a:tableStyleId>
              </a:tblPr>
              <a:tblGrid>
                <a:gridCol w="1253331">
                  <a:extLst>
                    <a:ext uri="{9D8B030D-6E8A-4147-A177-3AD203B41FA5}">
                      <a16:colId xmlns:a16="http://schemas.microsoft.com/office/drawing/2014/main" val="2076676745"/>
                    </a:ext>
                  </a:extLst>
                </a:gridCol>
                <a:gridCol w="1253331">
                  <a:extLst>
                    <a:ext uri="{9D8B030D-6E8A-4147-A177-3AD203B41FA5}">
                      <a16:colId xmlns:a16="http://schemas.microsoft.com/office/drawing/2014/main" val="3992291026"/>
                    </a:ext>
                  </a:extLst>
                </a:gridCol>
                <a:gridCol w="1253331">
                  <a:extLst>
                    <a:ext uri="{9D8B030D-6E8A-4147-A177-3AD203B41FA5}">
                      <a16:colId xmlns:a16="http://schemas.microsoft.com/office/drawing/2014/main" val="651666281"/>
                    </a:ext>
                  </a:extLst>
                </a:gridCol>
                <a:gridCol w="1253331">
                  <a:extLst>
                    <a:ext uri="{9D8B030D-6E8A-4147-A177-3AD203B41FA5}">
                      <a16:colId xmlns:a16="http://schemas.microsoft.com/office/drawing/2014/main" val="1375688929"/>
                    </a:ext>
                  </a:extLst>
                </a:gridCol>
                <a:gridCol w="1253331">
                  <a:extLst>
                    <a:ext uri="{9D8B030D-6E8A-4147-A177-3AD203B41FA5}">
                      <a16:colId xmlns:a16="http://schemas.microsoft.com/office/drawing/2014/main" val="3059701085"/>
                    </a:ext>
                  </a:extLst>
                </a:gridCol>
                <a:gridCol w="1253331">
                  <a:extLst>
                    <a:ext uri="{9D8B030D-6E8A-4147-A177-3AD203B41FA5}">
                      <a16:colId xmlns:a16="http://schemas.microsoft.com/office/drawing/2014/main" val="3503006080"/>
                    </a:ext>
                  </a:extLst>
                </a:gridCol>
                <a:gridCol w="1253331">
                  <a:extLst>
                    <a:ext uri="{9D8B030D-6E8A-4147-A177-3AD203B41FA5}">
                      <a16:colId xmlns:a16="http://schemas.microsoft.com/office/drawing/2014/main" val="1867397513"/>
                    </a:ext>
                  </a:extLst>
                </a:gridCol>
                <a:gridCol w="1253331">
                  <a:extLst>
                    <a:ext uri="{9D8B030D-6E8A-4147-A177-3AD203B41FA5}">
                      <a16:colId xmlns:a16="http://schemas.microsoft.com/office/drawing/2014/main" val="482991254"/>
                    </a:ext>
                  </a:extLst>
                </a:gridCol>
              </a:tblGrid>
              <a:tr h="313856">
                <a:tc>
                  <a:txBody>
                    <a:bodyPr/>
                    <a:lstStyle/>
                    <a:p>
                      <a:pPr marL="0" marR="0">
                        <a:lnSpc>
                          <a:spcPct val="115000"/>
                        </a:lnSpc>
                        <a:spcAft>
                          <a:spcPts val="800"/>
                        </a:spcAft>
                        <a:buNone/>
                      </a:pPr>
                      <a:r>
                        <a:rPr lang="en-US" sz="1200" kern="100">
                          <a:effectLst/>
                        </a:rPr>
                        <a:t>Period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A/C Heading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Y2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Y5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21168359"/>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Sale of pigs (Revenue)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53,200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106,400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21469231"/>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Expenditure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dirty="0">
                        <a:effectLst/>
                        <a:latin typeface="Aptos" panose="020B0004020202020204" pitchFamily="34" charset="0"/>
                      </a:endParaRPr>
                    </a:p>
                  </a:txBody>
                  <a:tcPr marL="9525" marR="9525" marT="9525" marB="9525" anchor="ctr"/>
                </a:tc>
                <a:extLst>
                  <a:ext uri="{0D108BD9-81ED-4DB2-BD59-A6C34878D82A}">
                    <a16:rowId xmlns:a16="http://schemas.microsoft.com/office/drawing/2014/main" val="2609025735"/>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Fixed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a:lnSpc>
                          <a:spcPct val="115000"/>
                        </a:lnSpc>
                      </a:pPr>
                      <a:endParaRPr lang="en-US" sz="1200" kern="100">
                        <a:effectLst/>
                        <a:latin typeface="Aptos" panose="020B0004020202020204" pitchFamily="34" charset="0"/>
                      </a:endParaRPr>
                    </a:p>
                  </a:txBody>
                  <a:tcPr marL="9525" marR="9525" marT="9525" marB="9525" anchor="ctr"/>
                </a:tc>
                <a:extLst>
                  <a:ext uri="{0D108BD9-81ED-4DB2-BD59-A6C34878D82A}">
                    <a16:rowId xmlns:a16="http://schemas.microsoft.com/office/drawing/2014/main" val="4294845170"/>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Depreciation (20%)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9,065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97641951"/>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Variable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50,851.20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73,195.20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37038082"/>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Overhead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12,000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16095904"/>
                  </a:ext>
                </a:extLst>
              </a:tr>
              <a:tr h="315320">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Total Cost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71,916.20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94,260.20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8071477"/>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Profit / Loss Before Tax</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(18,716.20)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12,139.80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1883313"/>
                  </a:ext>
                </a:extLst>
              </a:tr>
              <a:tr h="616738">
                <a:tc>
                  <a:txBody>
                    <a:bodyPr/>
                    <a:lstStyle/>
                    <a:p>
                      <a:pPr>
                        <a:lnSpc>
                          <a:spcPct val="115000"/>
                        </a:lnSpc>
                      </a:pPr>
                      <a:endParaRPr lang="en-US" sz="1200" kern="100">
                        <a:effectLst/>
                        <a:latin typeface="Aptos" panose="020B0004020202020204" pitchFamily="34" charset="0"/>
                      </a:endParaRPr>
                    </a:p>
                  </a:txBody>
                  <a:tcPr marL="9525" marR="9525" marT="9525" marB="9525" anchor="ctr"/>
                </a:tc>
                <a:tc>
                  <a:txBody>
                    <a:bodyPr/>
                    <a:lstStyle/>
                    <a:p>
                      <a:pPr marL="0" marR="0">
                        <a:lnSpc>
                          <a:spcPct val="115000"/>
                        </a:lnSpc>
                        <a:spcAft>
                          <a:spcPts val="800"/>
                        </a:spcAft>
                        <a:buNone/>
                      </a:pPr>
                      <a:r>
                        <a:rPr lang="en-US" sz="1200" kern="100">
                          <a:effectLst/>
                        </a:rPr>
                        <a:t>Revenue / Total Cost Ratio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0.73975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a:effectLst/>
                        </a:rPr>
                        <a:t>1.2879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15000"/>
                        </a:lnSpc>
                        <a:spcAft>
                          <a:spcPts val="800"/>
                        </a:spcAft>
                        <a:buNone/>
                      </a:pPr>
                      <a:r>
                        <a:rPr lang="en-US" sz="1200" kern="100" dirty="0">
                          <a:effectLst/>
                        </a:rPr>
                        <a:t>1.2879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79384895"/>
                  </a:ext>
                </a:extLst>
              </a:tr>
            </a:tbl>
          </a:graphicData>
        </a:graphic>
      </p:graphicFrame>
    </p:spTree>
    <p:extLst>
      <p:ext uri="{BB962C8B-B14F-4D97-AF65-F5344CB8AC3E}">
        <p14:creationId xmlns:p14="http://schemas.microsoft.com/office/powerpoint/2010/main" val="996864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06F0-2133-270C-251F-5A0D18B03994}"/>
              </a:ext>
            </a:extLst>
          </p:cNvPr>
          <p:cNvSpPr>
            <a:spLocks noGrp="1"/>
          </p:cNvSpPr>
          <p:nvPr>
            <p:ph type="title"/>
          </p:nvPr>
        </p:nvSpPr>
        <p:spPr/>
        <p:txBody>
          <a:bodyPr/>
          <a:lstStyle/>
          <a:p>
            <a:r>
              <a:rPr lang="en-US" dirty="0"/>
              <a:t>Butchering a pig NOT </a:t>
            </a:r>
            <a:r>
              <a:rPr lang="en-US" dirty="0" err="1"/>
              <a:t>COmmercial</a:t>
            </a:r>
            <a:endParaRPr lang="en-US" dirty="0"/>
          </a:p>
        </p:txBody>
      </p:sp>
      <p:pic>
        <p:nvPicPr>
          <p:cNvPr id="7" name="Online Media 6" title="How to Butcher a Pig | ENTIRE BREAKDOWN | Step by Step by the Bearded Butchers!">
            <a:hlinkClick r:id="" action="ppaction://media"/>
            <a:extLst>
              <a:ext uri="{FF2B5EF4-FFF2-40B4-BE49-F238E27FC236}">
                <a16:creationId xmlns:a16="http://schemas.microsoft.com/office/drawing/2014/main" id="{31CE5863-9D65-F123-99C1-60044840AB29}"/>
              </a:ext>
            </a:extLst>
          </p:cNvPr>
          <p:cNvPicPr>
            <a:picLocks noGrp="1" noRot="1" noChangeAspect="1"/>
          </p:cNvPicPr>
          <p:nvPr>
            <p:ph idx="1"/>
            <a:videoFile r:link="rId1"/>
          </p:nvPr>
        </p:nvPicPr>
        <p:blipFill>
          <a:blip r:embed="rId3"/>
          <a:stretch>
            <a:fillRect/>
          </a:stretch>
        </p:blipFill>
        <p:spPr>
          <a:xfrm>
            <a:off x="2571750" y="1790700"/>
            <a:ext cx="7040563" cy="3978275"/>
          </a:xfrm>
          <a:prstGeom prst="rect">
            <a:avLst/>
          </a:prstGeom>
        </p:spPr>
      </p:pic>
    </p:spTree>
    <p:extLst>
      <p:ext uri="{BB962C8B-B14F-4D97-AF65-F5344CB8AC3E}">
        <p14:creationId xmlns:p14="http://schemas.microsoft.com/office/powerpoint/2010/main" val="43713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3F2E30C-1333-5529-886B-FD732D3DCBD3}"/>
              </a:ext>
            </a:extLst>
          </p:cNvPr>
          <p:cNvSpPr>
            <a:spLocks noGrp="1"/>
          </p:cNvSpPr>
          <p:nvPr>
            <p:ph type="subTitle" idx="1"/>
          </p:nvPr>
        </p:nvSpPr>
        <p:spPr/>
        <p:txBody>
          <a:bodyPr/>
          <a:lstStyle/>
          <a:p>
            <a:r>
              <a:rPr lang="en-US" dirty="0"/>
              <a:t>---Dr. Allen Wachter--</a:t>
            </a:r>
          </a:p>
          <a:p>
            <a:r>
              <a:rPr lang="en-US" dirty="0"/>
              <a:t>01-845-701-0797</a:t>
            </a:r>
          </a:p>
          <a:p>
            <a:r>
              <a:rPr lang="en-US" dirty="0"/>
              <a:t>drallenwachter@protonmail.com</a:t>
            </a:r>
          </a:p>
          <a:p>
            <a:r>
              <a:rPr lang="en-US" dirty="0"/>
              <a:t> </a:t>
            </a:r>
          </a:p>
        </p:txBody>
      </p:sp>
    </p:spTree>
    <p:extLst>
      <p:ext uri="{BB962C8B-B14F-4D97-AF65-F5344CB8AC3E}">
        <p14:creationId xmlns:p14="http://schemas.microsoft.com/office/powerpoint/2010/main" val="368479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9" name="Freeform: Shape 18">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21" name="Freeform: Shape 20">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24" name="Rectangle 23">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17B42-91BC-BAC3-3FF6-24F7386C12FE}"/>
              </a:ext>
            </a:extLst>
          </p:cNvPr>
          <p:cNvSpPr>
            <a:spLocks noGrp="1"/>
          </p:cNvSpPr>
          <p:nvPr>
            <p:ph type="title"/>
          </p:nvPr>
        </p:nvSpPr>
        <p:spPr>
          <a:xfrm>
            <a:off x="1368310" y="554831"/>
            <a:ext cx="4457690" cy="1720850"/>
          </a:xfrm>
        </p:spPr>
        <p:txBody>
          <a:bodyPr vert="horz" lIns="0" tIns="0" rIns="0" bIns="0" rtlCol="0" anchor="ctr" anchorCtr="0">
            <a:normAutofit/>
          </a:bodyPr>
          <a:lstStyle/>
          <a:p>
            <a:pPr algn="ctr"/>
            <a:r>
              <a:rPr lang="en-US" dirty="0"/>
              <a:t>Pig handling</a:t>
            </a:r>
            <a:endParaRPr lang="en-US"/>
          </a:p>
        </p:txBody>
      </p:sp>
      <p:cxnSp>
        <p:nvCxnSpPr>
          <p:cNvPr id="26" name="Straight Connector 25">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FD7373BA-7FC2-49C2-9DF2-F4FABEA6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43212"/>
            <a:ext cx="12192000" cy="4014787"/>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5" name="Online Media 4" title="Swine Restraint Tools for the Veterinary Technician">
            <a:hlinkClick r:id="" action="ppaction://media"/>
            <a:extLst>
              <a:ext uri="{FF2B5EF4-FFF2-40B4-BE49-F238E27FC236}">
                <a16:creationId xmlns:a16="http://schemas.microsoft.com/office/drawing/2014/main" id="{F46D67D2-377F-A64E-49FA-FB7B70F1ABDD}"/>
              </a:ext>
            </a:extLst>
          </p:cNvPr>
          <p:cNvPicPr>
            <a:picLocks noGrp="1" noRot="1" noChangeAspect="1"/>
          </p:cNvPicPr>
          <p:nvPr>
            <p:ph idx="1"/>
            <a:videoFile r:link="rId1"/>
          </p:nvPr>
        </p:nvPicPr>
        <p:blipFill>
          <a:blip r:embed="rId4"/>
          <a:stretch>
            <a:fillRect/>
          </a:stretch>
        </p:blipFill>
        <p:spPr>
          <a:xfrm>
            <a:off x="697864" y="3434379"/>
            <a:ext cx="5108550" cy="2886331"/>
          </a:xfrm>
          <a:prstGeom prst="rect">
            <a:avLst/>
          </a:prstGeom>
        </p:spPr>
      </p:pic>
      <p:pic>
        <p:nvPicPr>
          <p:cNvPr id="4" name="Online Media 3" title="Swine Handling - COS">
            <a:hlinkClick r:id="" action="ppaction://media"/>
            <a:extLst>
              <a:ext uri="{FF2B5EF4-FFF2-40B4-BE49-F238E27FC236}">
                <a16:creationId xmlns:a16="http://schemas.microsoft.com/office/drawing/2014/main" id="{44312CCE-8CC7-6937-0266-92D51F9FEDB3}"/>
              </a:ext>
            </a:extLst>
          </p:cNvPr>
          <p:cNvPicPr>
            <a:picLocks noRot="1" noChangeAspect="1"/>
          </p:cNvPicPr>
          <p:nvPr>
            <a:videoFile r:link="rId2"/>
          </p:nvPr>
        </p:nvPicPr>
        <p:blipFill>
          <a:blip r:embed="rId5"/>
          <a:stretch>
            <a:fillRect/>
          </a:stretch>
        </p:blipFill>
        <p:spPr>
          <a:xfrm>
            <a:off x="6504278" y="3197647"/>
            <a:ext cx="5111320" cy="2887896"/>
          </a:xfrm>
          <a:prstGeom prst="rect">
            <a:avLst/>
          </a:prstGeom>
        </p:spPr>
      </p:pic>
      <p:pic>
        <p:nvPicPr>
          <p:cNvPr id="3" name="Online Media 3" title="Swine Handling - COS">
            <a:hlinkClick r:id="" action="ppaction://media"/>
            <a:extLst>
              <a:ext uri="{FF2B5EF4-FFF2-40B4-BE49-F238E27FC236}">
                <a16:creationId xmlns:a16="http://schemas.microsoft.com/office/drawing/2014/main" id="{B10B3F9C-0D62-23BA-EF1A-517CA7B93DA3}"/>
              </a:ext>
            </a:extLst>
          </p:cNvPr>
          <p:cNvPicPr>
            <a:picLocks noRot="1" noChangeAspect="1"/>
          </p:cNvPicPr>
          <p:nvPr>
            <a:videoFile r:link="rId2"/>
          </p:nvPr>
        </p:nvPicPr>
        <p:blipFill>
          <a:blip r:embed="rId5"/>
          <a:stretch>
            <a:fillRect/>
          </a:stretch>
        </p:blipFill>
        <p:spPr>
          <a:xfrm>
            <a:off x="6249778" y="3429000"/>
            <a:ext cx="5111320" cy="2887896"/>
          </a:xfrm>
          <a:prstGeom prst="rect">
            <a:avLst/>
          </a:prstGeom>
        </p:spPr>
      </p:pic>
    </p:spTree>
    <p:extLst>
      <p:ext uri="{BB962C8B-B14F-4D97-AF65-F5344CB8AC3E}">
        <p14:creationId xmlns:p14="http://schemas.microsoft.com/office/powerpoint/2010/main" val="131827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
                                        </p:tgtEl>
                                      </p:cBhvr>
                                    </p:cmd>
                                  </p:childTnLst>
                                </p:cTn>
                              </p:par>
                            </p:childTnLst>
                          </p:cTn>
                        </p:par>
                      </p:childTnLst>
                    </p:cTn>
                  </p:par>
                </p:childTnLst>
              </p:cTn>
              <p:nextCondLst>
                <p:cond evt="onClick" delay="0">
                  <p:tgtEl>
                    <p:spTgt spid="3"/>
                  </p:tgtEl>
                </p:cond>
              </p:nextCondLst>
            </p:seq>
            <p:video>
              <p:cMediaNode vol="80000">
                <p:cTn id="3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5EE6-213F-198C-838F-CBEC130F5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6A73F-14C1-0BDA-789F-48AD3B3F5BB3}"/>
              </a:ext>
            </a:extLst>
          </p:cNvPr>
          <p:cNvSpPr>
            <a:spLocks noGrp="1"/>
          </p:cNvSpPr>
          <p:nvPr>
            <p:ph type="title"/>
          </p:nvPr>
        </p:nvSpPr>
        <p:spPr/>
        <p:txBody>
          <a:bodyPr/>
          <a:lstStyle/>
          <a:p>
            <a:r>
              <a:rPr lang="en-US" dirty="0"/>
              <a:t>Pig Production parameters</a:t>
            </a:r>
          </a:p>
        </p:txBody>
      </p:sp>
      <p:sp>
        <p:nvSpPr>
          <p:cNvPr id="3" name="Content Placeholder 2">
            <a:extLst>
              <a:ext uri="{FF2B5EF4-FFF2-40B4-BE49-F238E27FC236}">
                <a16:creationId xmlns:a16="http://schemas.microsoft.com/office/drawing/2014/main" id="{E10D938D-774A-2E1E-96D8-96465B97A99C}"/>
              </a:ext>
            </a:extLst>
          </p:cNvPr>
          <p:cNvSpPr>
            <a:spLocks noGrp="1"/>
          </p:cNvSpPr>
          <p:nvPr>
            <p:ph sz="half" idx="1"/>
          </p:nvPr>
        </p:nvSpPr>
        <p:spPr/>
        <p:txBody>
          <a:bodyPr/>
          <a:lstStyle/>
          <a:p>
            <a:r>
              <a:rPr lang="en-US" dirty="0"/>
              <a:t>Iron injection and removal of canine teeth – 3-4 days</a:t>
            </a:r>
          </a:p>
          <a:p>
            <a:r>
              <a:rPr lang="en-US" dirty="0"/>
              <a:t>Creep feeding (from 7 days)</a:t>
            </a:r>
          </a:p>
          <a:p>
            <a:r>
              <a:rPr lang="en-US" dirty="0"/>
              <a:t>Weaning: 6-8 </a:t>
            </a:r>
            <a:r>
              <a:rPr lang="en-US" dirty="0" err="1"/>
              <a:t>wks</a:t>
            </a:r>
            <a:r>
              <a:rPr lang="en-US" dirty="0"/>
              <a:t> with weight of 15.5-18 kg</a:t>
            </a:r>
          </a:p>
          <a:p>
            <a:r>
              <a:rPr lang="en-US" dirty="0"/>
              <a:t>Identification (ear tagging, tattooing)</a:t>
            </a:r>
          </a:p>
          <a:p>
            <a:r>
              <a:rPr lang="en-US" dirty="0"/>
              <a:t>Castration: 2-3 weeks</a:t>
            </a:r>
          </a:p>
          <a:p>
            <a:pPr marL="0" indent="0">
              <a:buNone/>
            </a:pPr>
            <a:endParaRPr lang="en-US" dirty="0"/>
          </a:p>
        </p:txBody>
      </p:sp>
      <p:pic>
        <p:nvPicPr>
          <p:cNvPr id="6" name="Content Placeholder 5" descr="A pig with its mother&#10;&#10;Description automatically generated">
            <a:extLst>
              <a:ext uri="{FF2B5EF4-FFF2-40B4-BE49-F238E27FC236}">
                <a16:creationId xmlns:a16="http://schemas.microsoft.com/office/drawing/2014/main" id="{933A79BE-7E9C-BC10-A525-9E2049E181C7}"/>
              </a:ext>
            </a:extLst>
          </p:cNvPr>
          <p:cNvPicPr>
            <a:picLocks noGrp="1" noChangeAspect="1"/>
          </p:cNvPicPr>
          <p:nvPr>
            <p:ph sz="half" idx="2"/>
          </p:nvPr>
        </p:nvPicPr>
        <p:blipFill>
          <a:blip r:embed="rId2"/>
          <a:stretch>
            <a:fillRect/>
          </a:stretch>
        </p:blipFill>
        <p:spPr>
          <a:xfrm>
            <a:off x="7421562" y="2622550"/>
            <a:ext cx="2628900" cy="2314575"/>
          </a:xfrm>
        </p:spPr>
      </p:pic>
    </p:spTree>
    <p:extLst>
      <p:ext uri="{BB962C8B-B14F-4D97-AF65-F5344CB8AC3E}">
        <p14:creationId xmlns:p14="http://schemas.microsoft.com/office/powerpoint/2010/main" val="235174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2" name="Freeform: Shape 11">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4" name="Freeform: Shape 13">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7" name="Rectangle 16">
            <a:extLst>
              <a:ext uri="{FF2B5EF4-FFF2-40B4-BE49-F238E27FC236}">
                <a16:creationId xmlns:a16="http://schemas.microsoft.com/office/drawing/2014/main" id="{922314F7-656D-4F4F-8050-CCD6FC0FC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C6DB1-B9E4-BD0F-ABCF-7C8285FDF139}"/>
              </a:ext>
            </a:extLst>
          </p:cNvPr>
          <p:cNvSpPr>
            <a:spLocks noGrp="1"/>
          </p:cNvSpPr>
          <p:nvPr>
            <p:ph type="title"/>
          </p:nvPr>
        </p:nvSpPr>
        <p:spPr>
          <a:xfrm>
            <a:off x="1079510" y="531814"/>
            <a:ext cx="4457690" cy="1720850"/>
          </a:xfrm>
        </p:spPr>
        <p:txBody>
          <a:bodyPr vert="horz" lIns="0" tIns="0" rIns="0" bIns="0" rtlCol="0" anchor="ctr" anchorCtr="0">
            <a:normAutofit/>
          </a:bodyPr>
          <a:lstStyle/>
          <a:p>
            <a:pPr algn="ctr"/>
            <a:r>
              <a:rPr lang="en-US" sz="2600"/>
              <a:t>Video on Weaning management practices</a:t>
            </a:r>
            <a:br>
              <a:rPr lang="en-US" sz="2600"/>
            </a:br>
            <a:endParaRPr lang="en-US" sz="2600"/>
          </a:p>
        </p:txBody>
      </p:sp>
      <p:cxnSp>
        <p:nvCxnSpPr>
          <p:cNvPr id="19" name="Straight Connector 18">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nline Media 3" title="Nursery Pig Care">
            <a:hlinkClick r:id="" action="ppaction://media"/>
            <a:extLst>
              <a:ext uri="{FF2B5EF4-FFF2-40B4-BE49-F238E27FC236}">
                <a16:creationId xmlns:a16="http://schemas.microsoft.com/office/drawing/2014/main" id="{44151AAE-F7D9-7075-0C4A-C36F27C08000}"/>
              </a:ext>
            </a:extLst>
          </p:cNvPr>
          <p:cNvPicPr>
            <a:picLocks noGrp="1" noRot="1" noChangeAspect="1"/>
          </p:cNvPicPr>
          <p:nvPr>
            <p:ph idx="1"/>
            <a:videoFile r:link="rId1"/>
          </p:nvPr>
        </p:nvPicPr>
        <p:blipFill>
          <a:blip r:embed="rId3"/>
          <a:stretch>
            <a:fillRect/>
          </a:stretch>
        </p:blipFill>
        <p:spPr>
          <a:xfrm>
            <a:off x="3023506" y="2853971"/>
            <a:ext cx="6145339" cy="3472117"/>
          </a:xfrm>
          <a:prstGeom prst="rect">
            <a:avLst/>
          </a:prstGeom>
        </p:spPr>
      </p:pic>
    </p:spTree>
    <p:extLst>
      <p:ext uri="{BB962C8B-B14F-4D97-AF65-F5344CB8AC3E}">
        <p14:creationId xmlns:p14="http://schemas.microsoft.com/office/powerpoint/2010/main" val="41040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LeafVTI">
  <a:themeElements>
    <a:clrScheme name="Leaf">
      <a:dk1>
        <a:sysClr val="windowText" lastClr="000000"/>
      </a:dk1>
      <a:lt1>
        <a:sysClr val="window" lastClr="FFFFFF"/>
      </a:lt1>
      <a:dk2>
        <a:srgbClr val="732124"/>
      </a:dk2>
      <a:lt2>
        <a:srgbClr val="F0EDE5"/>
      </a:lt2>
      <a:accent1>
        <a:srgbClr val="D34817"/>
      </a:accent1>
      <a:accent2>
        <a:srgbClr val="A68D65"/>
      </a:accent2>
      <a:accent3>
        <a:srgbClr val="728377"/>
      </a:accent3>
      <a:accent4>
        <a:srgbClr val="B4797B"/>
      </a:accent4>
      <a:accent5>
        <a:srgbClr val="CE8439"/>
      </a:accent5>
      <a:accent6>
        <a:srgbClr val="CF3A2A"/>
      </a:accent6>
      <a:hlink>
        <a:srgbClr val="D06853"/>
      </a:hlink>
      <a:folHlink>
        <a:srgbClr val="B67779"/>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2.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{82851820-6FD6-481E-8F9E-15597ACA0540}tf22339732_win32</Template>
  <TotalTime>476</TotalTime>
  <Words>4361</Words>
  <Application>Microsoft Office PowerPoint</Application>
  <PresentationFormat>Widescreen</PresentationFormat>
  <Paragraphs>546</Paragraphs>
  <Slides>63</Slides>
  <Notes>13</Notes>
  <HiddenSlides>0</HiddenSlides>
  <MMClips>15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Aptos</vt:lpstr>
      <vt:lpstr>Arial</vt:lpstr>
      <vt:lpstr>Arial</vt:lpstr>
      <vt:lpstr>Avenir Next LT Pro Light</vt:lpstr>
      <vt:lpstr>Bell MT</vt:lpstr>
      <vt:lpstr>Calibri</vt:lpstr>
      <vt:lpstr>Rockwell Nova Light</vt:lpstr>
      <vt:lpstr>Wingdings</vt:lpstr>
      <vt:lpstr>LeafVTI</vt:lpstr>
      <vt:lpstr>Pig Production:   Zambia initiative for animal husbandry</vt:lpstr>
      <vt:lpstr>Agenda</vt:lpstr>
      <vt:lpstr>General Overview of Pig Production</vt:lpstr>
      <vt:lpstr>General Overview of Pig Production</vt:lpstr>
      <vt:lpstr>General overview of pig producton</vt:lpstr>
      <vt:lpstr>Pig Production parameters</vt:lpstr>
      <vt:lpstr>Pig handling</vt:lpstr>
      <vt:lpstr>Pig Production parameters</vt:lpstr>
      <vt:lpstr>Video on Weaning management practices </vt:lpstr>
      <vt:lpstr>Video on clipping teeth and iron injections </vt:lpstr>
      <vt:lpstr>Video on ear identification</vt:lpstr>
      <vt:lpstr>Video on castration of piglets  </vt:lpstr>
      <vt:lpstr>Advantages of producing pigs</vt:lpstr>
      <vt:lpstr>Value chain actors and linkages in zambia</vt:lpstr>
      <vt:lpstr>Key husbandry practices and their importance: Breeding stock</vt:lpstr>
      <vt:lpstr>Key husbandry practices and their importance: Breeding stock</vt:lpstr>
      <vt:lpstr>Key husbandry practices and their importance: Definitions</vt:lpstr>
      <vt:lpstr>Key husbandry practices and their importance: </vt:lpstr>
      <vt:lpstr>Key husbandry practices and their importance: </vt:lpstr>
      <vt:lpstr>Key husbandry practices and their importance: Preparation for farrowing  </vt:lpstr>
      <vt:lpstr>Key husbandry practices and their importance: </vt:lpstr>
      <vt:lpstr>Leading up to farrowing</vt:lpstr>
      <vt:lpstr>farrowing</vt:lpstr>
      <vt:lpstr>Farrowing tips</vt:lpstr>
      <vt:lpstr>Key husbandry practices and their importance </vt:lpstr>
      <vt:lpstr>Key husbandry practices and their importance:Basic requirements for a standard housing </vt:lpstr>
      <vt:lpstr>Key husbandry practices and their importance</vt:lpstr>
      <vt:lpstr>Key husbandry practices and their importance: vaccination</vt:lpstr>
      <vt:lpstr>Key husbandry practices and their importance:servicing</vt:lpstr>
      <vt:lpstr>Key husbandry practices and their importance: Servicing</vt:lpstr>
      <vt:lpstr>Key Management Practices and their importance: </vt:lpstr>
      <vt:lpstr>Key husbandry practices and their importance: Signs of estrus</vt:lpstr>
      <vt:lpstr>Key husbandry practices and their importance: Other reproductive parameters in pigs</vt:lpstr>
      <vt:lpstr>Key husbandry practices and their importance: feed advice for sow before and after service</vt:lpstr>
      <vt:lpstr>Key husbandry practices and their importance: management of weaned piglets</vt:lpstr>
      <vt:lpstr>Key husbandry practices and their importance: culling</vt:lpstr>
      <vt:lpstr>Normal walking: if not normal then lame</vt:lpstr>
      <vt:lpstr>Key husbandry practices and their importance: Biosecurity measures</vt:lpstr>
      <vt:lpstr>Key husbandry practices and their importance: Preparation for market/slaugheter eg fattening</vt:lpstr>
      <vt:lpstr>Key husbandry practices and their importance: Parasitic diseases </vt:lpstr>
      <vt:lpstr>Pests, diseases, symptoms and control measures</vt:lpstr>
      <vt:lpstr>Pests,Diseases, symptoms and control measures</vt:lpstr>
      <vt:lpstr>PowerPoint Presentation</vt:lpstr>
      <vt:lpstr>Pests,Diseases, symptoms and control measures</vt:lpstr>
      <vt:lpstr>PowerPoint Presentation</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PowerPoint Presentation</vt:lpstr>
      <vt:lpstr>Pests,Diseases, symptoms and control measures</vt:lpstr>
      <vt:lpstr>Key Risks along the value chain and mitigation measures </vt:lpstr>
      <vt:lpstr>Key Risks along the value chain and mitigation measures </vt:lpstr>
      <vt:lpstr>MARKET INFORMATION OF PIGS</vt:lpstr>
      <vt:lpstr>Enterprise Budget for 5 sow unit- in zmw</vt:lpstr>
      <vt:lpstr>Butchering a pig NOT COmmercial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Wachter</dc:creator>
  <cp:lastModifiedBy>Allen Wachter</cp:lastModifiedBy>
  <cp:revision>2</cp:revision>
  <dcterms:created xsi:type="dcterms:W3CDTF">2024-10-16T15:30:25Z</dcterms:created>
  <dcterms:modified xsi:type="dcterms:W3CDTF">2025-12-11T14:50:15Z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