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32" d="100"/>
          <a:sy n="132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14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g"/><Relationship Id="rId11" Type="http://schemas.openxmlformats.org/officeDocument/2006/relationships/image" Target="../media/image54.jpg"/><Relationship Id="rId5" Type="http://schemas.openxmlformats.org/officeDocument/2006/relationships/image" Target="../media/image48.jpg"/><Relationship Id="rId10" Type="http://schemas.openxmlformats.org/officeDocument/2006/relationships/image" Target="../media/image53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C5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0" y="-731520"/>
            <a:ext cx="4572000" cy="4572000"/>
          </a:xfrm>
          <a:prstGeom prst="ellipse">
            <a:avLst/>
          </a:prstGeom>
          <a:solidFill>
            <a:srgbClr val="4A7C59">
              <a:alpha val="40000"/>
            </a:srgbClr>
          </a:solidFill>
          <a:ln w="12700">
            <a:solidFill>
              <a:srgbClr val="4A7C59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-457200" y="3200400"/>
            <a:ext cx="2743200" cy="2743200"/>
          </a:xfrm>
          <a:prstGeom prst="ellipse">
            <a:avLst/>
          </a:prstGeom>
          <a:solidFill>
            <a:srgbClr val="4A7C59">
              <a:alpha val="30000"/>
            </a:srgbClr>
          </a:solidFill>
          <a:ln w="12700">
            <a:solidFill>
              <a:srgbClr val="4A7C59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0080" y="1371600"/>
            <a:ext cx="91440" cy="2286000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home/claude/rabbit_images_filtered/img-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822960"/>
            <a:ext cx="3474720" cy="3108960"/>
          </a:xfrm>
          <a:prstGeom prst="rect">
            <a:avLst/>
          </a:prstGeom>
        </p:spPr>
      </p:pic>
      <p:pic>
        <p:nvPicPr>
          <p:cNvPr id="6" name="Image 1" descr="/home/claude/rabbit_images_filtered/img-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297680"/>
            <a:ext cx="3017520" cy="77724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14400" y="128016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RABBIT KEEPER'S</a:t>
            </a:r>
            <a:endParaRPr lang="en-US" sz="3400" dirty="0"/>
          </a:p>
        </p:txBody>
      </p:sp>
      <p:sp>
        <p:nvSpPr>
          <p:cNvPr id="8" name="Text 4"/>
          <p:cNvSpPr/>
          <p:nvPr/>
        </p:nvSpPr>
        <p:spPr>
          <a:xfrm>
            <a:off x="914400" y="1920240"/>
            <a:ext cx="45720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0" b="1" dirty="0">
                <a:solidFill>
                  <a:srgbClr val="97BC6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GUIDE</a:t>
            </a:r>
            <a:endParaRPr lang="en-US" sz="7000" dirty="0"/>
          </a:p>
        </p:txBody>
      </p:sp>
      <p:sp>
        <p:nvSpPr>
          <p:cNvPr id="9" name="Text 5"/>
          <p:cNvSpPr/>
          <p:nvPr/>
        </p:nvSpPr>
        <p:spPr>
          <a:xfrm>
            <a:off x="914400" y="301752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D4C9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Husbandry, Care &amp; Disease Management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731520" y="466344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4C9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Dr. Daniel Graham | Christian Veterinary Mission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HEALTH MANAGEMENT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66751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Job 12:10 | Proverbs 12:10 | Genesis 1:27-28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274320" y="1097280"/>
            <a:ext cx="4160520" cy="3703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74320" y="1097280"/>
            <a:ext cx="4160520" cy="438912"/>
          </a:xfrm>
          <a:prstGeom prst="rect">
            <a:avLst/>
          </a:prstGeom>
          <a:solidFill>
            <a:srgbClr val="4A7C59"/>
          </a:solidFill>
          <a:ln w="12700">
            <a:solidFill>
              <a:srgbClr val="4A7C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65760" y="1133856"/>
            <a:ext cx="3977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Disease Prevention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65760" y="1572768"/>
            <a:ext cx="3977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i="1" dirty="0">
                <a:solidFill>
                  <a:srgbClr val="4A7C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Preventing disease is EASIER &amp; CHEAPER than treating it.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365760" y="1938528"/>
            <a:ext cx="3977640" cy="26974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Provide enough clean &amp; nutritious food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Provide sufficient clean water daily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Clean, safe, well-ventilated housing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 rabbits cool in the shade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Give each rabbit adequate space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Handle gently and correctly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Observe rabbits daily for problems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617720" y="1097280"/>
            <a:ext cx="2286000" cy="3703320"/>
          </a:xfrm>
          <a:prstGeom prst="rect">
            <a:avLst/>
          </a:prstGeom>
          <a:solidFill>
            <a:srgbClr val="FEF2F2"/>
          </a:solidFill>
          <a:ln w="12700">
            <a:solidFill>
              <a:srgbClr val="8B2020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617720" y="1097280"/>
            <a:ext cx="2286000" cy="438912"/>
          </a:xfrm>
          <a:prstGeom prst="rect">
            <a:avLst/>
          </a:prstGeom>
          <a:solidFill>
            <a:srgbClr val="8B2020"/>
          </a:solidFill>
          <a:ln w="12700">
            <a:solidFill>
              <a:srgbClr val="8B2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709160" y="1133856"/>
            <a:ext cx="2103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Signs of Illness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709160" y="1572768"/>
            <a:ext cx="2103120" cy="30175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eating well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Inactive / not moving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Losing weight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Dull or rough fur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Diarrhea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Abscesses / swellings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Wounds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Sneezing / coughing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Nasal discharge</a:t>
            </a:r>
            <a:endParaRPr lang="en-US" sz="1100" dirty="0"/>
          </a:p>
        </p:txBody>
      </p:sp>
      <p:pic>
        <p:nvPicPr>
          <p:cNvPr id="14" name="Image 0" descr="/home/claude/rabbit_images_filtered/img-05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95160" y="1097280"/>
            <a:ext cx="1828800" cy="1828800"/>
          </a:xfrm>
          <a:prstGeom prst="rect">
            <a:avLst/>
          </a:prstGeom>
        </p:spPr>
      </p:pic>
      <p:pic>
        <p:nvPicPr>
          <p:cNvPr id="15" name="Image 1" descr="/home/claude/rabbit_images_filtered/img-058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95160" y="2999232"/>
            <a:ext cx="1828800" cy="18013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DISEASE GUIDE — Respiratory &amp; Parasites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274320" y="1143000"/>
            <a:ext cx="8595360" cy="123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" y="1143000"/>
            <a:ext cx="109728" cy="1234440"/>
          </a:xfrm>
          <a:prstGeom prst="rect">
            <a:avLst/>
          </a:prstGeom>
          <a:solidFill>
            <a:srgbClr val="8B2020"/>
          </a:solidFill>
          <a:ln w="12700">
            <a:solidFill>
              <a:srgbClr val="8B2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 descr="/home/claude/rabbit_images_filtered/img-06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188720"/>
            <a:ext cx="1143000" cy="1097280"/>
          </a:xfrm>
          <a:prstGeom prst="rect">
            <a:avLst/>
          </a:prstGeom>
        </p:spPr>
      </p:pic>
      <p:pic>
        <p:nvPicPr>
          <p:cNvPr id="7" name="Image 1" descr="/home/claude/rabbit_images_filtered/img-061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06640" y="1188720"/>
            <a:ext cx="1371600" cy="109728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691640" y="1197864"/>
            <a:ext cx="5577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C5F2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Pasteurella (Snuffles)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1691640" y="1536192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Cause:</a:t>
            </a:r>
            <a:endParaRPr lang="en-US" sz="900" dirty="0"/>
          </a:p>
        </p:txBody>
      </p:sp>
      <p:sp>
        <p:nvSpPr>
          <p:cNvPr id="10" name="Text 6"/>
          <p:cNvSpPr/>
          <p:nvPr/>
        </p:nvSpPr>
        <p:spPr>
          <a:xfrm>
            <a:off x="1691640" y="1737360"/>
            <a:ext cx="1645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Pasteurella bacteria; stress, poor hygiene, poor ventilation</a:t>
            </a:r>
            <a:endParaRPr lang="en-US" sz="1000" dirty="0"/>
          </a:p>
        </p:txBody>
      </p:sp>
      <p:sp>
        <p:nvSpPr>
          <p:cNvPr id="11" name="Text 7"/>
          <p:cNvSpPr/>
          <p:nvPr/>
        </p:nvSpPr>
        <p:spPr>
          <a:xfrm>
            <a:off x="3383280" y="1536192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Signs:</a:t>
            </a:r>
            <a:endParaRPr lang="en-US" sz="900" dirty="0"/>
          </a:p>
        </p:txBody>
      </p:sp>
      <p:sp>
        <p:nvSpPr>
          <p:cNvPr id="12" name="Text 8"/>
          <p:cNvSpPr/>
          <p:nvPr/>
        </p:nvSpPr>
        <p:spPr>
          <a:xfrm>
            <a:off x="3383280" y="1737360"/>
            <a:ext cx="2011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Nasal discharge, sneezing, breathing trouble, blue lips/ears, abscesses, twisted neck</a:t>
            </a:r>
            <a:endParaRPr lang="en-US" sz="1000" dirty="0"/>
          </a:p>
        </p:txBody>
      </p:sp>
      <p:sp>
        <p:nvSpPr>
          <p:cNvPr id="13" name="Text 9"/>
          <p:cNvSpPr/>
          <p:nvPr/>
        </p:nvSpPr>
        <p:spPr>
          <a:xfrm>
            <a:off x="5440680" y="1536192"/>
            <a:ext cx="1005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Contagious:</a:t>
            </a:r>
            <a:endParaRPr lang="en-US" sz="900" dirty="0"/>
          </a:p>
        </p:txBody>
      </p:sp>
      <p:sp>
        <p:nvSpPr>
          <p:cNvPr id="14" name="Text 10"/>
          <p:cNvSpPr/>
          <p:nvPr/>
        </p:nvSpPr>
        <p:spPr>
          <a:xfrm>
            <a:off x="5440680" y="1737360"/>
            <a:ext cx="1005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Very contagious</a:t>
            </a:r>
            <a:endParaRPr lang="en-US" sz="1000" dirty="0"/>
          </a:p>
        </p:txBody>
      </p:sp>
      <p:sp>
        <p:nvSpPr>
          <p:cNvPr id="15" name="Text 11"/>
          <p:cNvSpPr/>
          <p:nvPr/>
        </p:nvSpPr>
        <p:spPr>
          <a:xfrm>
            <a:off x="6492240" y="1536192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Treatment:</a:t>
            </a:r>
            <a:endParaRPr lang="en-US" sz="900" dirty="0"/>
          </a:p>
        </p:txBody>
      </p:sp>
      <p:sp>
        <p:nvSpPr>
          <p:cNvPr id="16" name="Text 12"/>
          <p:cNvSpPr/>
          <p:nvPr/>
        </p:nvSpPr>
        <p:spPr>
          <a:xfrm>
            <a:off x="6492240" y="1737360"/>
            <a:ext cx="868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cure. Drain abscesses + 1 dose LA Penicillin</a:t>
            </a:r>
            <a:endParaRPr lang="en-US" sz="1000" dirty="0"/>
          </a:p>
        </p:txBody>
      </p:sp>
      <p:sp>
        <p:nvSpPr>
          <p:cNvPr id="17" name="Shape 13"/>
          <p:cNvSpPr/>
          <p:nvPr/>
        </p:nvSpPr>
        <p:spPr>
          <a:xfrm>
            <a:off x="274320" y="2468880"/>
            <a:ext cx="8595360" cy="123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274320" y="2468880"/>
            <a:ext cx="109728" cy="1234440"/>
          </a:xfrm>
          <a:prstGeom prst="rect">
            <a:avLst/>
          </a:prstGeom>
          <a:solidFill>
            <a:srgbClr val="8B2020"/>
          </a:solidFill>
          <a:ln w="12700">
            <a:solidFill>
              <a:srgbClr val="8B2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2" descr="/home/claude/rabbit_images_filtered/img-066.jp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200" y="2514600"/>
            <a:ext cx="1143000" cy="1097280"/>
          </a:xfrm>
          <a:prstGeom prst="rect">
            <a:avLst/>
          </a:prstGeom>
        </p:spPr>
      </p:pic>
      <p:pic>
        <p:nvPicPr>
          <p:cNvPr id="20" name="Image 3" descr="/home/claude/rabbit_images_filtered/img-065.jp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406640" y="2514600"/>
            <a:ext cx="1371600" cy="109728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1691640" y="2523744"/>
            <a:ext cx="5577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C5F2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Ear Mites (Ear Canker)</a:t>
            </a:r>
            <a:endParaRPr lang="en-US" sz="1300" dirty="0"/>
          </a:p>
        </p:txBody>
      </p:sp>
      <p:sp>
        <p:nvSpPr>
          <p:cNvPr id="22" name="Text 16"/>
          <p:cNvSpPr/>
          <p:nvPr/>
        </p:nvSpPr>
        <p:spPr>
          <a:xfrm>
            <a:off x="1691640" y="2862072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Cause:</a:t>
            </a:r>
            <a:endParaRPr lang="en-US" sz="900" dirty="0"/>
          </a:p>
        </p:txBody>
      </p:sp>
      <p:sp>
        <p:nvSpPr>
          <p:cNvPr id="23" name="Text 17"/>
          <p:cNvSpPr/>
          <p:nvPr/>
        </p:nvSpPr>
        <p:spPr>
          <a:xfrm>
            <a:off x="1691640" y="3063240"/>
            <a:ext cx="1645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Mites in the ear canal</a:t>
            </a:r>
            <a:endParaRPr lang="en-US" sz="1000" dirty="0"/>
          </a:p>
        </p:txBody>
      </p:sp>
      <p:sp>
        <p:nvSpPr>
          <p:cNvPr id="24" name="Text 18"/>
          <p:cNvSpPr/>
          <p:nvPr/>
        </p:nvSpPr>
        <p:spPr>
          <a:xfrm>
            <a:off x="3383280" y="2862072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Signs: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3383280" y="3063240"/>
            <a:ext cx="2011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Itchiness, crusts or scabs on ears</a:t>
            </a:r>
            <a:endParaRPr lang="en-US" sz="1000" dirty="0"/>
          </a:p>
        </p:txBody>
      </p:sp>
      <p:sp>
        <p:nvSpPr>
          <p:cNvPr id="26" name="Text 20"/>
          <p:cNvSpPr/>
          <p:nvPr/>
        </p:nvSpPr>
        <p:spPr>
          <a:xfrm>
            <a:off x="5440680" y="2862072"/>
            <a:ext cx="1005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Contagious:</a:t>
            </a:r>
            <a:endParaRPr lang="en-US" sz="900" dirty="0"/>
          </a:p>
        </p:txBody>
      </p:sp>
      <p:sp>
        <p:nvSpPr>
          <p:cNvPr id="27" name="Text 21"/>
          <p:cNvSpPr/>
          <p:nvPr/>
        </p:nvSpPr>
        <p:spPr>
          <a:xfrm>
            <a:off x="5440680" y="3063240"/>
            <a:ext cx="1005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Very contagious</a:t>
            </a:r>
            <a:endParaRPr lang="en-US" sz="1000" dirty="0"/>
          </a:p>
        </p:txBody>
      </p:sp>
      <p:sp>
        <p:nvSpPr>
          <p:cNvPr id="28" name="Text 22"/>
          <p:cNvSpPr/>
          <p:nvPr/>
        </p:nvSpPr>
        <p:spPr>
          <a:xfrm>
            <a:off x="6492240" y="2862072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Treatment:</a:t>
            </a:r>
            <a:endParaRPr lang="en-US" sz="900" dirty="0"/>
          </a:p>
        </p:txBody>
      </p:sp>
      <p:sp>
        <p:nvSpPr>
          <p:cNvPr id="29" name="Text 23"/>
          <p:cNvSpPr/>
          <p:nvPr/>
        </p:nvSpPr>
        <p:spPr>
          <a:xfrm>
            <a:off x="6492240" y="3063240"/>
            <a:ext cx="868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Drops of cooking oil in ear weekly until clear. If severe: 0.1 ml Ivermectin SQ</a:t>
            </a:r>
            <a:endParaRPr lang="en-US" sz="1000" dirty="0"/>
          </a:p>
        </p:txBody>
      </p:sp>
      <p:sp>
        <p:nvSpPr>
          <p:cNvPr id="30" name="Shape 24"/>
          <p:cNvSpPr/>
          <p:nvPr/>
        </p:nvSpPr>
        <p:spPr>
          <a:xfrm>
            <a:off x="274320" y="3794760"/>
            <a:ext cx="8595360" cy="123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5"/>
          <p:cNvSpPr/>
          <p:nvPr/>
        </p:nvSpPr>
        <p:spPr>
          <a:xfrm>
            <a:off x="274320" y="3794760"/>
            <a:ext cx="109728" cy="1234440"/>
          </a:xfrm>
          <a:prstGeom prst="rect">
            <a:avLst/>
          </a:prstGeom>
          <a:solidFill>
            <a:srgbClr val="8B2020"/>
          </a:solidFill>
          <a:ln w="12700">
            <a:solidFill>
              <a:srgbClr val="8B2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4" descr="/home/claude/rabbit_images_filtered/img-067.jp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7200" y="3840480"/>
            <a:ext cx="1143000" cy="1097280"/>
          </a:xfrm>
          <a:prstGeom prst="rect">
            <a:avLst/>
          </a:prstGeom>
        </p:spPr>
      </p:pic>
      <p:pic>
        <p:nvPicPr>
          <p:cNvPr id="33" name="Image 5" descr="/home/claude/rabbit_images_filtered/img-069.jp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06640" y="3840480"/>
            <a:ext cx="1371600" cy="1097280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1691640" y="3849624"/>
            <a:ext cx="5577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C5F2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Fleas</a:t>
            </a:r>
            <a:endParaRPr lang="en-US" sz="1300" dirty="0"/>
          </a:p>
        </p:txBody>
      </p:sp>
      <p:sp>
        <p:nvSpPr>
          <p:cNvPr id="35" name="Text 27"/>
          <p:cNvSpPr/>
          <p:nvPr/>
        </p:nvSpPr>
        <p:spPr>
          <a:xfrm>
            <a:off x="1691640" y="4187952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Cause:</a:t>
            </a:r>
            <a:endParaRPr lang="en-US" sz="900" dirty="0"/>
          </a:p>
        </p:txBody>
      </p:sp>
      <p:sp>
        <p:nvSpPr>
          <p:cNvPr id="36" name="Text 28"/>
          <p:cNvSpPr/>
          <p:nvPr/>
        </p:nvSpPr>
        <p:spPr>
          <a:xfrm>
            <a:off x="1691640" y="4389120"/>
            <a:ext cx="1645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Fleas on skin; only if rabbits are kept on ground</a:t>
            </a:r>
            <a:endParaRPr lang="en-US" sz="1000" dirty="0"/>
          </a:p>
        </p:txBody>
      </p:sp>
      <p:sp>
        <p:nvSpPr>
          <p:cNvPr id="37" name="Text 29"/>
          <p:cNvSpPr/>
          <p:nvPr/>
        </p:nvSpPr>
        <p:spPr>
          <a:xfrm>
            <a:off x="3383280" y="4187952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Signs:</a:t>
            </a:r>
            <a:endParaRPr lang="en-US" sz="900" dirty="0"/>
          </a:p>
        </p:txBody>
      </p:sp>
      <p:sp>
        <p:nvSpPr>
          <p:cNvPr id="38" name="Text 30"/>
          <p:cNvSpPr/>
          <p:nvPr/>
        </p:nvSpPr>
        <p:spPr>
          <a:xfrm>
            <a:off x="3383280" y="4389120"/>
            <a:ext cx="2011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Itchiness, visible fleas on skin</a:t>
            </a:r>
            <a:endParaRPr lang="en-US" sz="1000" dirty="0"/>
          </a:p>
        </p:txBody>
      </p:sp>
      <p:sp>
        <p:nvSpPr>
          <p:cNvPr id="39" name="Text 31"/>
          <p:cNvSpPr/>
          <p:nvPr/>
        </p:nvSpPr>
        <p:spPr>
          <a:xfrm>
            <a:off x="5440680" y="4187952"/>
            <a:ext cx="1005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Contagious:</a:t>
            </a:r>
            <a:endParaRPr lang="en-US" sz="900" dirty="0"/>
          </a:p>
        </p:txBody>
      </p:sp>
      <p:sp>
        <p:nvSpPr>
          <p:cNvPr id="40" name="Text 32"/>
          <p:cNvSpPr/>
          <p:nvPr/>
        </p:nvSpPr>
        <p:spPr>
          <a:xfrm>
            <a:off x="5440680" y="4389120"/>
            <a:ext cx="1005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Very contagious</a:t>
            </a:r>
            <a:endParaRPr lang="en-US" sz="1000" dirty="0"/>
          </a:p>
        </p:txBody>
      </p:sp>
      <p:sp>
        <p:nvSpPr>
          <p:cNvPr id="41" name="Text 33"/>
          <p:cNvSpPr/>
          <p:nvPr/>
        </p:nvSpPr>
        <p:spPr>
          <a:xfrm>
            <a:off x="6492240" y="4187952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Treatment:</a:t>
            </a:r>
            <a:endParaRPr lang="en-US" sz="900" dirty="0"/>
          </a:p>
        </p:txBody>
      </p:sp>
      <p:sp>
        <p:nvSpPr>
          <p:cNvPr id="42" name="Text 34"/>
          <p:cNvSpPr/>
          <p:nvPr/>
        </p:nvSpPr>
        <p:spPr>
          <a:xfrm>
            <a:off x="6492240" y="4389120"/>
            <a:ext cx="868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Raise cages off ground + Dudu dust on fur weekly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DISEASE GUIDE — Digestive Conditions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274320" y="1143000"/>
            <a:ext cx="8595360" cy="123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" y="1143000"/>
            <a:ext cx="109728" cy="1234440"/>
          </a:xfrm>
          <a:prstGeom prst="rect">
            <a:avLst/>
          </a:prstGeom>
          <a:solidFill>
            <a:srgbClr val="C8A84B"/>
          </a:solidFill>
          <a:ln w="12700">
            <a:solidFill>
              <a:srgbClr val="C8A84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 descr="/home/claude/rabbit_images_filtered/img-07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188720"/>
            <a:ext cx="1143000" cy="1097280"/>
          </a:xfrm>
          <a:prstGeom prst="rect">
            <a:avLst/>
          </a:prstGeom>
        </p:spPr>
      </p:pic>
      <p:pic>
        <p:nvPicPr>
          <p:cNvPr id="7" name="Image 1" descr="/home/claude/rabbit_images_filtered/img-073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06640" y="1188720"/>
            <a:ext cx="1371600" cy="109728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691640" y="1197864"/>
            <a:ext cx="5577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C5F2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Diarrhea (Diet-Related)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1691640" y="1536192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Cause:</a:t>
            </a:r>
            <a:endParaRPr lang="en-US" sz="900" dirty="0"/>
          </a:p>
        </p:txBody>
      </p:sp>
      <p:sp>
        <p:nvSpPr>
          <p:cNvPr id="10" name="Text 6"/>
          <p:cNvSpPr/>
          <p:nvPr/>
        </p:nvSpPr>
        <p:spPr>
          <a:xfrm>
            <a:off x="1691640" y="1737360"/>
            <a:ext cx="1645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 much energy food (maize, rice); not enough fiber</a:t>
            </a:r>
            <a:endParaRPr lang="en-US" sz="1000" dirty="0"/>
          </a:p>
        </p:txBody>
      </p:sp>
      <p:sp>
        <p:nvSpPr>
          <p:cNvPr id="11" name="Text 7"/>
          <p:cNvSpPr/>
          <p:nvPr/>
        </p:nvSpPr>
        <p:spPr>
          <a:xfrm>
            <a:off x="3383280" y="1536192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Signs:</a:t>
            </a:r>
            <a:endParaRPr lang="en-US" sz="900" dirty="0"/>
          </a:p>
        </p:txBody>
      </p:sp>
      <p:sp>
        <p:nvSpPr>
          <p:cNvPr id="12" name="Text 8"/>
          <p:cNvSpPr/>
          <p:nvPr/>
        </p:nvSpPr>
        <p:spPr>
          <a:xfrm>
            <a:off x="3383280" y="1737360"/>
            <a:ext cx="2011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Diarrhea, weight loss, low appetite</a:t>
            </a:r>
            <a:endParaRPr lang="en-US" sz="1000" dirty="0"/>
          </a:p>
        </p:txBody>
      </p:sp>
      <p:sp>
        <p:nvSpPr>
          <p:cNvPr id="13" name="Text 9"/>
          <p:cNvSpPr/>
          <p:nvPr/>
        </p:nvSpPr>
        <p:spPr>
          <a:xfrm>
            <a:off x="5440680" y="1536192"/>
            <a:ext cx="1005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Contagious:</a:t>
            </a:r>
            <a:endParaRPr lang="en-US" sz="900" dirty="0"/>
          </a:p>
        </p:txBody>
      </p:sp>
      <p:sp>
        <p:nvSpPr>
          <p:cNvPr id="14" name="Text 10"/>
          <p:cNvSpPr/>
          <p:nvPr/>
        </p:nvSpPr>
        <p:spPr>
          <a:xfrm>
            <a:off x="5440680" y="1737360"/>
            <a:ext cx="1005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1000" dirty="0"/>
          </a:p>
        </p:txBody>
      </p:sp>
      <p:sp>
        <p:nvSpPr>
          <p:cNvPr id="15" name="Text 11"/>
          <p:cNvSpPr/>
          <p:nvPr/>
        </p:nvSpPr>
        <p:spPr>
          <a:xfrm>
            <a:off x="6492240" y="1536192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Treatment:</a:t>
            </a:r>
            <a:endParaRPr lang="en-US" sz="900" dirty="0"/>
          </a:p>
        </p:txBody>
      </p:sp>
      <p:sp>
        <p:nvSpPr>
          <p:cNvPr id="16" name="Text 12"/>
          <p:cNvSpPr/>
          <p:nvPr/>
        </p:nvSpPr>
        <p:spPr>
          <a:xfrm>
            <a:off x="6492240" y="1737360"/>
            <a:ext cx="868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High-fiber diet + extra water</a:t>
            </a:r>
            <a:endParaRPr lang="en-US" sz="1000" dirty="0"/>
          </a:p>
        </p:txBody>
      </p:sp>
      <p:sp>
        <p:nvSpPr>
          <p:cNvPr id="17" name="Shape 13"/>
          <p:cNvSpPr/>
          <p:nvPr/>
        </p:nvSpPr>
        <p:spPr>
          <a:xfrm>
            <a:off x="274320" y="2468880"/>
            <a:ext cx="8595360" cy="123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274320" y="2468880"/>
            <a:ext cx="109728" cy="1234440"/>
          </a:xfrm>
          <a:prstGeom prst="rect">
            <a:avLst/>
          </a:prstGeom>
          <a:solidFill>
            <a:srgbClr val="C8A84B"/>
          </a:solidFill>
          <a:ln w="12700">
            <a:solidFill>
              <a:srgbClr val="C8A84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2" descr="/home/claude/rabbit_images_filtered/img-077.jp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200" y="2514600"/>
            <a:ext cx="1143000" cy="1097280"/>
          </a:xfrm>
          <a:prstGeom prst="rect">
            <a:avLst/>
          </a:prstGeom>
        </p:spPr>
      </p:pic>
      <p:pic>
        <p:nvPicPr>
          <p:cNvPr id="20" name="Image 3" descr="/home/claude/rabbit_images_filtered/img-078.jp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406640" y="2514600"/>
            <a:ext cx="1371600" cy="109728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1691640" y="2523744"/>
            <a:ext cx="5577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C5F2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Diarrhea — Coccidia</a:t>
            </a:r>
            <a:endParaRPr lang="en-US" sz="1300" dirty="0"/>
          </a:p>
        </p:txBody>
      </p:sp>
      <p:sp>
        <p:nvSpPr>
          <p:cNvPr id="22" name="Text 16"/>
          <p:cNvSpPr/>
          <p:nvPr/>
        </p:nvSpPr>
        <p:spPr>
          <a:xfrm>
            <a:off x="1691640" y="2862072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Cause:</a:t>
            </a:r>
            <a:endParaRPr lang="en-US" sz="900" dirty="0"/>
          </a:p>
        </p:txBody>
      </p:sp>
      <p:sp>
        <p:nvSpPr>
          <p:cNvPr id="23" name="Text 17"/>
          <p:cNvSpPr/>
          <p:nvPr/>
        </p:nvSpPr>
        <p:spPr>
          <a:xfrm>
            <a:off x="1691640" y="3063240"/>
            <a:ext cx="1645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Coccidia parasite; feces left &gt;1 day (poor hygiene)</a:t>
            </a:r>
            <a:endParaRPr lang="en-US" sz="1000" dirty="0"/>
          </a:p>
        </p:txBody>
      </p:sp>
      <p:sp>
        <p:nvSpPr>
          <p:cNvPr id="24" name="Text 18"/>
          <p:cNvSpPr/>
          <p:nvPr/>
        </p:nvSpPr>
        <p:spPr>
          <a:xfrm>
            <a:off x="3383280" y="2862072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Signs: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3383280" y="3063240"/>
            <a:ext cx="2011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Diarrhea, weight loss, white spots on liver</a:t>
            </a:r>
            <a:endParaRPr lang="en-US" sz="1000" dirty="0"/>
          </a:p>
        </p:txBody>
      </p:sp>
      <p:sp>
        <p:nvSpPr>
          <p:cNvPr id="26" name="Text 20"/>
          <p:cNvSpPr/>
          <p:nvPr/>
        </p:nvSpPr>
        <p:spPr>
          <a:xfrm>
            <a:off x="5440680" y="2862072"/>
            <a:ext cx="1005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Contagious:</a:t>
            </a:r>
            <a:endParaRPr lang="en-US" sz="900" dirty="0"/>
          </a:p>
        </p:txBody>
      </p:sp>
      <p:sp>
        <p:nvSpPr>
          <p:cNvPr id="27" name="Text 21"/>
          <p:cNvSpPr/>
          <p:nvPr/>
        </p:nvSpPr>
        <p:spPr>
          <a:xfrm>
            <a:off x="5440680" y="3063240"/>
            <a:ext cx="1005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 — fecal-oral</a:t>
            </a:r>
            <a:endParaRPr lang="en-US" sz="1000" dirty="0"/>
          </a:p>
        </p:txBody>
      </p:sp>
      <p:sp>
        <p:nvSpPr>
          <p:cNvPr id="28" name="Text 22"/>
          <p:cNvSpPr/>
          <p:nvPr/>
        </p:nvSpPr>
        <p:spPr>
          <a:xfrm>
            <a:off x="6492240" y="2862072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Treatment:</a:t>
            </a:r>
            <a:endParaRPr lang="en-US" sz="900" dirty="0"/>
          </a:p>
        </p:txBody>
      </p:sp>
      <p:sp>
        <p:nvSpPr>
          <p:cNvPr id="29" name="Text 23"/>
          <p:cNvSpPr/>
          <p:nvPr/>
        </p:nvSpPr>
        <p:spPr>
          <a:xfrm>
            <a:off x="6492240" y="3063240"/>
            <a:ext cx="868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Remove feces, extra water, Amprolium</a:t>
            </a:r>
            <a:endParaRPr lang="en-US" sz="1000" dirty="0"/>
          </a:p>
        </p:txBody>
      </p:sp>
      <p:sp>
        <p:nvSpPr>
          <p:cNvPr id="30" name="Shape 24"/>
          <p:cNvSpPr/>
          <p:nvPr/>
        </p:nvSpPr>
        <p:spPr>
          <a:xfrm>
            <a:off x="274320" y="3794760"/>
            <a:ext cx="8595360" cy="123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5"/>
          <p:cNvSpPr/>
          <p:nvPr/>
        </p:nvSpPr>
        <p:spPr>
          <a:xfrm>
            <a:off x="274320" y="3794760"/>
            <a:ext cx="109728" cy="1234440"/>
          </a:xfrm>
          <a:prstGeom prst="rect">
            <a:avLst/>
          </a:prstGeom>
          <a:solidFill>
            <a:srgbClr val="C8A84B"/>
          </a:solidFill>
          <a:ln w="12700">
            <a:solidFill>
              <a:srgbClr val="C8A84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4" descr="/home/claude/rabbit_images_filtered/img-083.jp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7200" y="3840480"/>
            <a:ext cx="1143000" cy="1097280"/>
          </a:xfrm>
          <a:prstGeom prst="rect">
            <a:avLst/>
          </a:prstGeom>
        </p:spPr>
      </p:pic>
      <p:pic>
        <p:nvPicPr>
          <p:cNvPr id="33" name="Image 5" descr="/home/claude/rabbit_images_filtered/img-087.jp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06640" y="3840480"/>
            <a:ext cx="1371600" cy="1097280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1691640" y="3849624"/>
            <a:ext cx="5577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C5F2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Blocked Stomach (GI Stasis)</a:t>
            </a:r>
            <a:endParaRPr lang="en-US" sz="1300" dirty="0"/>
          </a:p>
        </p:txBody>
      </p:sp>
      <p:sp>
        <p:nvSpPr>
          <p:cNvPr id="35" name="Text 27"/>
          <p:cNvSpPr/>
          <p:nvPr/>
        </p:nvSpPr>
        <p:spPr>
          <a:xfrm>
            <a:off x="1691640" y="4187952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Cause:</a:t>
            </a:r>
            <a:endParaRPr lang="en-US" sz="900" dirty="0"/>
          </a:p>
        </p:txBody>
      </p:sp>
      <p:sp>
        <p:nvSpPr>
          <p:cNvPr id="36" name="Text 28"/>
          <p:cNvSpPr/>
          <p:nvPr/>
        </p:nvSpPr>
        <p:spPr>
          <a:xfrm>
            <a:off x="1691640" y="4389120"/>
            <a:ext cx="1645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Hair or food blockage in gut</a:t>
            </a:r>
            <a:endParaRPr lang="en-US" sz="1000" dirty="0"/>
          </a:p>
        </p:txBody>
      </p:sp>
      <p:sp>
        <p:nvSpPr>
          <p:cNvPr id="37" name="Text 29"/>
          <p:cNvSpPr/>
          <p:nvPr/>
        </p:nvSpPr>
        <p:spPr>
          <a:xfrm>
            <a:off x="3383280" y="4187952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Signs:</a:t>
            </a:r>
            <a:endParaRPr lang="en-US" sz="900" dirty="0"/>
          </a:p>
        </p:txBody>
      </p:sp>
      <p:sp>
        <p:nvSpPr>
          <p:cNvPr id="38" name="Text 30"/>
          <p:cNvSpPr/>
          <p:nvPr/>
        </p:nvSpPr>
        <p:spPr>
          <a:xfrm>
            <a:off x="3383280" y="4389120"/>
            <a:ext cx="2011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Bloating, firm stomach, low appetite, no feces</a:t>
            </a:r>
            <a:endParaRPr lang="en-US" sz="1000" dirty="0"/>
          </a:p>
        </p:txBody>
      </p:sp>
      <p:sp>
        <p:nvSpPr>
          <p:cNvPr id="39" name="Text 31"/>
          <p:cNvSpPr/>
          <p:nvPr/>
        </p:nvSpPr>
        <p:spPr>
          <a:xfrm>
            <a:off x="5440680" y="4187952"/>
            <a:ext cx="1005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Contagious:</a:t>
            </a:r>
            <a:endParaRPr lang="en-US" sz="900" dirty="0"/>
          </a:p>
        </p:txBody>
      </p:sp>
      <p:sp>
        <p:nvSpPr>
          <p:cNvPr id="40" name="Text 32"/>
          <p:cNvSpPr/>
          <p:nvPr/>
        </p:nvSpPr>
        <p:spPr>
          <a:xfrm>
            <a:off x="5440680" y="4389120"/>
            <a:ext cx="1005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1000" dirty="0"/>
          </a:p>
        </p:txBody>
      </p:sp>
      <p:sp>
        <p:nvSpPr>
          <p:cNvPr id="41" name="Text 33"/>
          <p:cNvSpPr/>
          <p:nvPr/>
        </p:nvSpPr>
        <p:spPr>
          <a:xfrm>
            <a:off x="6492240" y="4187952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Treatment:</a:t>
            </a:r>
            <a:endParaRPr lang="en-US" sz="900" dirty="0"/>
          </a:p>
        </p:txBody>
      </p:sp>
      <p:sp>
        <p:nvSpPr>
          <p:cNvPr id="42" name="Text 34"/>
          <p:cNvSpPr/>
          <p:nvPr/>
        </p:nvSpPr>
        <p:spPr>
          <a:xfrm>
            <a:off x="6492240" y="4389120"/>
            <a:ext cx="868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Pineapple or pawpaw juice by syringe; high-fiber diet; extra water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DISEASE GUIDE — Reproductive &amp; Trauma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274320" y="1115568"/>
            <a:ext cx="8595360" cy="886968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" y="1115568"/>
            <a:ext cx="109728" cy="886968"/>
          </a:xfrm>
          <a:prstGeom prst="rect">
            <a:avLst/>
          </a:prstGeom>
          <a:solidFill>
            <a:srgbClr val="8B2020"/>
          </a:solidFill>
          <a:ln w="12700">
            <a:solidFill>
              <a:srgbClr val="8B2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 descr="/home/claude/rabbit_images_filtered/img-08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143000"/>
            <a:ext cx="914400" cy="804672"/>
          </a:xfrm>
          <a:prstGeom prst="rect">
            <a:avLst/>
          </a:prstGeom>
        </p:spPr>
      </p:pic>
      <p:pic>
        <p:nvPicPr>
          <p:cNvPr id="7" name="Image 1" descr="/home/claude/rabbit_images_filtered/img-095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89520" y="1143000"/>
            <a:ext cx="1188720" cy="80467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463040" y="1161288"/>
            <a:ext cx="6035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C5F2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Sore Hocks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1463040" y="1481328"/>
            <a:ext cx="1737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Cause: Rough/dirty wire flooring causing wounds on feet</a:t>
            </a:r>
            <a:endParaRPr lang="en-US" sz="950" dirty="0"/>
          </a:p>
        </p:txBody>
      </p:sp>
      <p:sp>
        <p:nvSpPr>
          <p:cNvPr id="10" name="Text 6"/>
          <p:cNvSpPr/>
          <p:nvPr/>
        </p:nvSpPr>
        <p:spPr>
          <a:xfrm>
            <a:off x="3246120" y="1481328"/>
            <a:ext cx="210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Signs: Wounds on feet, inactivity, weight loss</a:t>
            </a:r>
            <a:endParaRPr lang="en-US" sz="950" dirty="0"/>
          </a:p>
        </p:txBody>
      </p:sp>
      <p:sp>
        <p:nvSpPr>
          <p:cNvPr id="11" name="Text 7"/>
          <p:cNvSpPr/>
          <p:nvPr/>
        </p:nvSpPr>
        <p:spPr>
          <a:xfrm>
            <a:off x="5394960" y="1481328"/>
            <a:ext cx="960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Contagious: No</a:t>
            </a:r>
            <a:endParaRPr lang="en-US" sz="950" dirty="0"/>
          </a:p>
        </p:txBody>
      </p:sp>
      <p:sp>
        <p:nvSpPr>
          <p:cNvPr id="12" name="Text 8"/>
          <p:cNvSpPr/>
          <p:nvPr/>
        </p:nvSpPr>
        <p:spPr>
          <a:xfrm>
            <a:off x="6400800" y="1481328"/>
            <a:ext cx="1143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Treatment: Resting board, clean floors; if pus: 1 dose LA Penicillin</a:t>
            </a:r>
            <a:endParaRPr lang="en-US" sz="950" dirty="0"/>
          </a:p>
        </p:txBody>
      </p:sp>
      <p:sp>
        <p:nvSpPr>
          <p:cNvPr id="13" name="Shape 9"/>
          <p:cNvSpPr/>
          <p:nvPr/>
        </p:nvSpPr>
        <p:spPr>
          <a:xfrm>
            <a:off x="274320" y="2084832"/>
            <a:ext cx="8595360" cy="886968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274320" y="2084832"/>
            <a:ext cx="109728" cy="886968"/>
          </a:xfrm>
          <a:prstGeom prst="rect">
            <a:avLst/>
          </a:prstGeom>
          <a:solidFill>
            <a:srgbClr val="8B2020"/>
          </a:solidFill>
          <a:ln w="12700">
            <a:solidFill>
              <a:srgbClr val="8B2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2" descr="/home/claude/rabbit_images_filtered/img-098.jp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200" y="2112264"/>
            <a:ext cx="914400" cy="804672"/>
          </a:xfrm>
          <a:prstGeom prst="rect">
            <a:avLst/>
          </a:prstGeom>
        </p:spPr>
      </p:pic>
      <p:pic>
        <p:nvPicPr>
          <p:cNvPr id="16" name="Image 3" descr="/home/claude/rabbit_images_filtered/img-097.jp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589520" y="2112264"/>
            <a:ext cx="1188720" cy="80467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463040" y="2130552"/>
            <a:ext cx="6035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C5F2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Syphilis (Vent Disease)</a:t>
            </a:r>
            <a:endParaRPr lang="en-US" sz="1200" dirty="0"/>
          </a:p>
        </p:txBody>
      </p:sp>
      <p:sp>
        <p:nvSpPr>
          <p:cNvPr id="18" name="Text 12"/>
          <p:cNvSpPr/>
          <p:nvPr/>
        </p:nvSpPr>
        <p:spPr>
          <a:xfrm>
            <a:off x="1463040" y="2450592"/>
            <a:ext cx="1737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Cause: Bacterial infection spread during mating</a:t>
            </a:r>
            <a:endParaRPr lang="en-US" sz="950" dirty="0"/>
          </a:p>
        </p:txBody>
      </p:sp>
      <p:sp>
        <p:nvSpPr>
          <p:cNvPr id="19" name="Text 13"/>
          <p:cNvSpPr/>
          <p:nvPr/>
        </p:nvSpPr>
        <p:spPr>
          <a:xfrm>
            <a:off x="3246120" y="2450592"/>
            <a:ext cx="210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Signs: Redness/scabs/blisters on genitals, abortions, swollen testicles</a:t>
            </a:r>
            <a:endParaRPr lang="en-US" sz="950" dirty="0"/>
          </a:p>
        </p:txBody>
      </p:sp>
      <p:sp>
        <p:nvSpPr>
          <p:cNvPr id="20" name="Text 14"/>
          <p:cNvSpPr/>
          <p:nvPr/>
        </p:nvSpPr>
        <p:spPr>
          <a:xfrm>
            <a:off x="5394960" y="2450592"/>
            <a:ext cx="960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Contagious: Very contagious (mating)</a:t>
            </a:r>
            <a:endParaRPr lang="en-US" sz="950" dirty="0"/>
          </a:p>
        </p:txBody>
      </p:sp>
      <p:sp>
        <p:nvSpPr>
          <p:cNvPr id="21" name="Text 15"/>
          <p:cNvSpPr/>
          <p:nvPr/>
        </p:nvSpPr>
        <p:spPr>
          <a:xfrm>
            <a:off x="6400800" y="2450592"/>
            <a:ext cx="1143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Treatment: 1 dose LA Penicillin injection</a:t>
            </a:r>
            <a:endParaRPr lang="en-US" sz="950" dirty="0"/>
          </a:p>
        </p:txBody>
      </p:sp>
      <p:sp>
        <p:nvSpPr>
          <p:cNvPr id="22" name="Shape 16"/>
          <p:cNvSpPr/>
          <p:nvPr/>
        </p:nvSpPr>
        <p:spPr>
          <a:xfrm>
            <a:off x="274320" y="3054096"/>
            <a:ext cx="8595360" cy="886968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17"/>
          <p:cNvSpPr/>
          <p:nvPr/>
        </p:nvSpPr>
        <p:spPr>
          <a:xfrm>
            <a:off x="274320" y="3054096"/>
            <a:ext cx="109728" cy="886968"/>
          </a:xfrm>
          <a:prstGeom prst="rect">
            <a:avLst/>
          </a:prstGeom>
          <a:solidFill>
            <a:srgbClr val="8B2020"/>
          </a:solidFill>
          <a:ln w="12700">
            <a:solidFill>
              <a:srgbClr val="8B2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4" descr="/home/claude/rabbit_images_filtered/img-102.jp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7200" y="3081528"/>
            <a:ext cx="914400" cy="804672"/>
          </a:xfrm>
          <a:prstGeom prst="rect">
            <a:avLst/>
          </a:prstGeom>
        </p:spPr>
      </p:pic>
      <p:pic>
        <p:nvPicPr>
          <p:cNvPr id="25" name="Image 5" descr="/home/claude/rabbit_images_filtered/img-100.jp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89520" y="3081528"/>
            <a:ext cx="1188720" cy="804672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1463040" y="3099816"/>
            <a:ext cx="6035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C5F2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Mastitis</a:t>
            </a:r>
            <a:endParaRPr lang="en-US" sz="1200" dirty="0"/>
          </a:p>
        </p:txBody>
      </p:sp>
      <p:sp>
        <p:nvSpPr>
          <p:cNvPr id="27" name="Text 19"/>
          <p:cNvSpPr/>
          <p:nvPr/>
        </p:nvSpPr>
        <p:spPr>
          <a:xfrm>
            <a:off x="1463040" y="3419856"/>
            <a:ext cx="1737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Cause: Udder infection from dirty floor or nest box</a:t>
            </a:r>
            <a:endParaRPr lang="en-US" sz="950" dirty="0"/>
          </a:p>
        </p:txBody>
      </p:sp>
      <p:sp>
        <p:nvSpPr>
          <p:cNvPr id="28" name="Text 20"/>
          <p:cNvSpPr/>
          <p:nvPr/>
        </p:nvSpPr>
        <p:spPr>
          <a:xfrm>
            <a:off x="3246120" y="3419856"/>
            <a:ext cx="210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Signs: Swollen, hot, painful udder; pus; weight loss</a:t>
            </a:r>
            <a:endParaRPr lang="en-US" sz="950" dirty="0"/>
          </a:p>
        </p:txBody>
      </p:sp>
      <p:sp>
        <p:nvSpPr>
          <p:cNvPr id="29" name="Text 21"/>
          <p:cNvSpPr/>
          <p:nvPr/>
        </p:nvSpPr>
        <p:spPr>
          <a:xfrm>
            <a:off x="5394960" y="3419856"/>
            <a:ext cx="960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Contagious: No</a:t>
            </a:r>
            <a:endParaRPr lang="en-US" sz="950" dirty="0"/>
          </a:p>
        </p:txBody>
      </p:sp>
      <p:sp>
        <p:nvSpPr>
          <p:cNvPr id="30" name="Text 22"/>
          <p:cNvSpPr/>
          <p:nvPr/>
        </p:nvSpPr>
        <p:spPr>
          <a:xfrm>
            <a:off x="6400800" y="3419856"/>
            <a:ext cx="1143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Treatment: Clean cage/nest box + 1 dose LA Penicillin; repeat in 3 days if needed</a:t>
            </a:r>
            <a:endParaRPr lang="en-US" sz="950" dirty="0"/>
          </a:p>
        </p:txBody>
      </p:sp>
      <p:sp>
        <p:nvSpPr>
          <p:cNvPr id="31" name="Shape 23"/>
          <p:cNvSpPr/>
          <p:nvPr/>
        </p:nvSpPr>
        <p:spPr>
          <a:xfrm>
            <a:off x="274320" y="4023360"/>
            <a:ext cx="8595360" cy="886968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Shape 24"/>
          <p:cNvSpPr/>
          <p:nvPr/>
        </p:nvSpPr>
        <p:spPr>
          <a:xfrm>
            <a:off x="274320" y="4023360"/>
            <a:ext cx="109728" cy="886968"/>
          </a:xfrm>
          <a:prstGeom prst="rect">
            <a:avLst/>
          </a:prstGeom>
          <a:solidFill>
            <a:srgbClr val="8B2020"/>
          </a:solidFill>
          <a:ln w="12700">
            <a:solidFill>
              <a:srgbClr val="8B2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Image 6" descr="/home/claude/rabbit_images_filtered/img-108.jp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7200" y="4050792"/>
            <a:ext cx="914400" cy="804672"/>
          </a:xfrm>
          <a:prstGeom prst="rect">
            <a:avLst/>
          </a:prstGeom>
        </p:spPr>
      </p:pic>
      <p:sp>
        <p:nvSpPr>
          <p:cNvPr id="34" name="Text 25"/>
          <p:cNvSpPr/>
          <p:nvPr/>
        </p:nvSpPr>
        <p:spPr>
          <a:xfrm>
            <a:off x="1463040" y="4069080"/>
            <a:ext cx="6035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C5F2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Broken Back</a:t>
            </a:r>
            <a:endParaRPr lang="en-US" sz="1200" dirty="0"/>
          </a:p>
        </p:txBody>
      </p:sp>
      <p:sp>
        <p:nvSpPr>
          <p:cNvPr id="35" name="Text 26"/>
          <p:cNvSpPr/>
          <p:nvPr/>
        </p:nvSpPr>
        <p:spPr>
          <a:xfrm>
            <a:off x="1463040" y="4389120"/>
            <a:ext cx="1737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Cause: Broken spine from falling or improper handling (uncontrolled kicking)</a:t>
            </a:r>
            <a:endParaRPr lang="en-US" sz="950" dirty="0"/>
          </a:p>
        </p:txBody>
      </p:sp>
      <p:sp>
        <p:nvSpPr>
          <p:cNvPr id="36" name="Text 27"/>
          <p:cNvSpPr/>
          <p:nvPr/>
        </p:nvSpPr>
        <p:spPr>
          <a:xfrm>
            <a:off x="3246120" y="4389120"/>
            <a:ext cx="210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Signs: Cannot walk or move hind legs</a:t>
            </a:r>
            <a:endParaRPr lang="en-US" sz="950" dirty="0"/>
          </a:p>
        </p:txBody>
      </p:sp>
      <p:sp>
        <p:nvSpPr>
          <p:cNvPr id="37" name="Text 28"/>
          <p:cNvSpPr/>
          <p:nvPr/>
        </p:nvSpPr>
        <p:spPr>
          <a:xfrm>
            <a:off x="5394960" y="4389120"/>
            <a:ext cx="960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Contagious: No</a:t>
            </a:r>
            <a:endParaRPr lang="en-US" sz="950" dirty="0"/>
          </a:p>
        </p:txBody>
      </p:sp>
      <p:sp>
        <p:nvSpPr>
          <p:cNvPr id="38" name="Text 29"/>
          <p:cNvSpPr/>
          <p:nvPr/>
        </p:nvSpPr>
        <p:spPr>
          <a:xfrm>
            <a:off x="6400800" y="4389120"/>
            <a:ext cx="1143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Treatment: No treatment — must be humanely killed immediately</a:t>
            </a:r>
            <a:endParaRPr lang="en-US" sz="9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LA PENICILLIN — DOSING &amp; INJECTION GUIDE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274320" y="1097280"/>
            <a:ext cx="2606040" cy="3703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365760" y="1170432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C5F2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Is It?</a:t>
            </a:r>
            <a:endParaRPr lang="en-US" sz="1300" dirty="0"/>
          </a:p>
        </p:txBody>
      </p:sp>
      <p:pic>
        <p:nvPicPr>
          <p:cNvPr id="6" name="Image 0" descr="/home/claude/rabbit_images_filtered/img-10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0080" y="1554480"/>
            <a:ext cx="2103120" cy="12801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2880360"/>
            <a:ext cx="2423160" cy="182880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= Long-Acting antibiotic. Usually ONE dose. Second dose after 3 days if needed.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for: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Pasteurella abscesses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Sore Hocks (infected)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Syphilis  •  Mastitis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Sold as Norocillin LA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3017520" y="1097280"/>
            <a:ext cx="2423160" cy="370332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3108960" y="1170432"/>
            <a:ext cx="2240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97BC6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Dose by Weight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3017520" y="1572768"/>
            <a:ext cx="2423160" cy="320040"/>
          </a:xfrm>
          <a:prstGeom prst="rect">
            <a:avLst/>
          </a:prstGeom>
          <a:solidFill>
            <a:srgbClr val="4A7C59"/>
          </a:solidFill>
          <a:ln w="12700">
            <a:solidFill>
              <a:srgbClr val="4A7C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3108960" y="1591056"/>
            <a:ext cx="1143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kg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4297680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0.15 ml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3017520" y="1892808"/>
            <a:ext cx="2423160" cy="3200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3108960" y="1911096"/>
            <a:ext cx="1143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kg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4297680" y="191109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0.30 ml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3017520" y="2212848"/>
            <a:ext cx="2423160" cy="320040"/>
          </a:xfrm>
          <a:prstGeom prst="rect">
            <a:avLst/>
          </a:prstGeom>
          <a:solidFill>
            <a:srgbClr val="4A7C59"/>
          </a:solidFill>
          <a:ln w="12700">
            <a:solidFill>
              <a:srgbClr val="4A7C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3108960" y="2231136"/>
            <a:ext cx="1143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kg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4297680" y="223113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0.40 ml</a:t>
            </a:r>
            <a:endParaRPr lang="en-US" sz="1200" dirty="0"/>
          </a:p>
        </p:txBody>
      </p:sp>
      <p:sp>
        <p:nvSpPr>
          <p:cNvPr id="19" name="Shape 16"/>
          <p:cNvSpPr/>
          <p:nvPr/>
        </p:nvSpPr>
        <p:spPr>
          <a:xfrm>
            <a:off x="3017520" y="2532888"/>
            <a:ext cx="2423160" cy="3200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3108960" y="2551176"/>
            <a:ext cx="1143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kg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4297680" y="255117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0.50 ml</a:t>
            </a:r>
            <a:endParaRPr lang="en-US" sz="1200" dirty="0"/>
          </a:p>
        </p:txBody>
      </p:sp>
      <p:sp>
        <p:nvSpPr>
          <p:cNvPr id="22" name="Shape 19"/>
          <p:cNvSpPr/>
          <p:nvPr/>
        </p:nvSpPr>
        <p:spPr>
          <a:xfrm>
            <a:off x="3017520" y="2852928"/>
            <a:ext cx="2423160" cy="320040"/>
          </a:xfrm>
          <a:prstGeom prst="rect">
            <a:avLst/>
          </a:prstGeom>
          <a:solidFill>
            <a:srgbClr val="4A7C59"/>
          </a:solidFill>
          <a:ln w="12700">
            <a:solidFill>
              <a:srgbClr val="4A7C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3108960" y="2871216"/>
            <a:ext cx="1143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kg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4297680" y="287121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0.70 ml</a:t>
            </a:r>
            <a:endParaRPr lang="en-US" sz="1200" dirty="0"/>
          </a:p>
        </p:txBody>
      </p:sp>
      <p:sp>
        <p:nvSpPr>
          <p:cNvPr id="25" name="Shape 22"/>
          <p:cNvSpPr/>
          <p:nvPr/>
        </p:nvSpPr>
        <p:spPr>
          <a:xfrm>
            <a:off x="3017520" y="3172968"/>
            <a:ext cx="2423160" cy="3200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3108960" y="3191256"/>
            <a:ext cx="1143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kg</a:t>
            </a:r>
            <a:endParaRPr lang="en-US" sz="1200" dirty="0"/>
          </a:p>
        </p:txBody>
      </p:sp>
      <p:sp>
        <p:nvSpPr>
          <p:cNvPr id="27" name="Text 24"/>
          <p:cNvSpPr/>
          <p:nvPr/>
        </p:nvSpPr>
        <p:spPr>
          <a:xfrm>
            <a:off x="4297680" y="31912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0.80 ml</a:t>
            </a:r>
            <a:endParaRPr lang="en-US" sz="1200" dirty="0"/>
          </a:p>
        </p:txBody>
      </p:sp>
      <p:sp>
        <p:nvSpPr>
          <p:cNvPr id="28" name="Shape 25"/>
          <p:cNvSpPr/>
          <p:nvPr/>
        </p:nvSpPr>
        <p:spPr>
          <a:xfrm>
            <a:off x="3017520" y="3493008"/>
            <a:ext cx="2423160" cy="320040"/>
          </a:xfrm>
          <a:prstGeom prst="rect">
            <a:avLst/>
          </a:prstGeom>
          <a:solidFill>
            <a:srgbClr val="4A7C59"/>
          </a:solidFill>
          <a:ln w="12700">
            <a:solidFill>
              <a:srgbClr val="4A7C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6"/>
          <p:cNvSpPr/>
          <p:nvPr/>
        </p:nvSpPr>
        <p:spPr>
          <a:xfrm>
            <a:off x="3108960" y="3511296"/>
            <a:ext cx="1143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kg</a:t>
            </a:r>
            <a:endParaRPr lang="en-US" sz="1200" dirty="0"/>
          </a:p>
        </p:txBody>
      </p:sp>
      <p:sp>
        <p:nvSpPr>
          <p:cNvPr id="30" name="Text 27"/>
          <p:cNvSpPr/>
          <p:nvPr/>
        </p:nvSpPr>
        <p:spPr>
          <a:xfrm>
            <a:off x="4297680" y="351129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1.00 ml</a:t>
            </a:r>
            <a:endParaRPr lang="en-US" sz="1200" dirty="0"/>
          </a:p>
        </p:txBody>
      </p:sp>
      <p:sp>
        <p:nvSpPr>
          <p:cNvPr id="31" name="Shape 28"/>
          <p:cNvSpPr/>
          <p:nvPr/>
        </p:nvSpPr>
        <p:spPr>
          <a:xfrm>
            <a:off x="5577840" y="1097280"/>
            <a:ext cx="3291840" cy="3703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/>
          <p:nvPr/>
        </p:nvSpPr>
        <p:spPr>
          <a:xfrm>
            <a:off x="5669280" y="1170432"/>
            <a:ext cx="3108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C5F2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Injection Steps (Sub-Q)</a:t>
            </a:r>
            <a:endParaRPr lang="en-US" sz="1200" dirty="0"/>
          </a:p>
        </p:txBody>
      </p:sp>
      <p:sp>
        <p:nvSpPr>
          <p:cNvPr id="33" name="Shape 30"/>
          <p:cNvSpPr/>
          <p:nvPr/>
        </p:nvSpPr>
        <p:spPr>
          <a:xfrm>
            <a:off x="5669280" y="1572768"/>
            <a:ext cx="1463040" cy="685800"/>
          </a:xfrm>
          <a:prstGeom prst="rect">
            <a:avLst/>
          </a:prstGeom>
          <a:solidFill>
            <a:srgbClr val="F8F5EE"/>
          </a:solidFill>
          <a:ln w="12700">
            <a:solidFill>
              <a:srgbClr val="D4C9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4" name="Image 1" descr="/home/claude/rabbit_images_filtered/img-110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69280" y="1572768"/>
            <a:ext cx="777240" cy="685800"/>
          </a:xfrm>
          <a:prstGeom prst="rect">
            <a:avLst/>
          </a:prstGeom>
        </p:spPr>
      </p:pic>
      <p:sp>
        <p:nvSpPr>
          <p:cNvPr id="35" name="Text 31"/>
          <p:cNvSpPr/>
          <p:nvPr/>
        </p:nvSpPr>
        <p:spPr>
          <a:xfrm>
            <a:off x="6464808" y="1664208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Wash hands</a:t>
            </a:r>
            <a:endParaRPr lang="en-US" sz="750" dirty="0"/>
          </a:p>
        </p:txBody>
      </p:sp>
      <p:sp>
        <p:nvSpPr>
          <p:cNvPr id="36" name="Shape 32"/>
          <p:cNvSpPr/>
          <p:nvPr/>
        </p:nvSpPr>
        <p:spPr>
          <a:xfrm>
            <a:off x="7242048" y="1572768"/>
            <a:ext cx="1463040" cy="685800"/>
          </a:xfrm>
          <a:prstGeom prst="rect">
            <a:avLst/>
          </a:prstGeom>
          <a:solidFill>
            <a:srgbClr val="F8F5EE"/>
          </a:solidFill>
          <a:ln w="12700">
            <a:solidFill>
              <a:srgbClr val="D4C9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7" name="Image 2" descr="/home/claude/rabbit_images_filtered/img-112.jp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42048" y="1572768"/>
            <a:ext cx="777240" cy="685800"/>
          </a:xfrm>
          <a:prstGeom prst="rect">
            <a:avLst/>
          </a:prstGeom>
        </p:spPr>
      </p:pic>
      <p:sp>
        <p:nvSpPr>
          <p:cNvPr id="38" name="Text 33"/>
          <p:cNvSpPr/>
          <p:nvPr/>
        </p:nvSpPr>
        <p:spPr>
          <a:xfrm>
            <a:off x="8037576" y="1664208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Shake bottle</a:t>
            </a:r>
            <a:endParaRPr lang="en-US" sz="750" dirty="0"/>
          </a:p>
        </p:txBody>
      </p:sp>
      <p:sp>
        <p:nvSpPr>
          <p:cNvPr id="39" name="Shape 34"/>
          <p:cNvSpPr/>
          <p:nvPr/>
        </p:nvSpPr>
        <p:spPr>
          <a:xfrm>
            <a:off x="5669280" y="2350008"/>
            <a:ext cx="1463040" cy="685800"/>
          </a:xfrm>
          <a:prstGeom prst="rect">
            <a:avLst/>
          </a:prstGeom>
          <a:solidFill>
            <a:srgbClr val="F8F5EE"/>
          </a:solidFill>
          <a:ln w="12700">
            <a:solidFill>
              <a:srgbClr val="D4C9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0" name="Image 3" descr="/home/claude/rabbit_images_filtered/img-113.jp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69280" y="2350008"/>
            <a:ext cx="777240" cy="685800"/>
          </a:xfrm>
          <a:prstGeom prst="rect">
            <a:avLst/>
          </a:prstGeom>
        </p:spPr>
      </p:pic>
      <p:sp>
        <p:nvSpPr>
          <p:cNvPr id="41" name="Text 35"/>
          <p:cNvSpPr/>
          <p:nvPr/>
        </p:nvSpPr>
        <p:spPr>
          <a:xfrm>
            <a:off x="6464808" y="2441448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Needle on syringe</a:t>
            </a:r>
            <a:endParaRPr lang="en-US" sz="750" dirty="0"/>
          </a:p>
        </p:txBody>
      </p:sp>
      <p:sp>
        <p:nvSpPr>
          <p:cNvPr id="42" name="Shape 36"/>
          <p:cNvSpPr/>
          <p:nvPr/>
        </p:nvSpPr>
        <p:spPr>
          <a:xfrm>
            <a:off x="7242048" y="2350008"/>
            <a:ext cx="1463040" cy="685800"/>
          </a:xfrm>
          <a:prstGeom prst="rect">
            <a:avLst/>
          </a:prstGeom>
          <a:solidFill>
            <a:srgbClr val="F8F5EE"/>
          </a:solidFill>
          <a:ln w="12700">
            <a:solidFill>
              <a:srgbClr val="D4C9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3" name="Image 4" descr="/home/claude/rabbit_images_filtered/img-115.jp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242048" y="2350008"/>
            <a:ext cx="777240" cy="685800"/>
          </a:xfrm>
          <a:prstGeom prst="rect">
            <a:avLst/>
          </a:prstGeom>
        </p:spPr>
      </p:pic>
      <p:sp>
        <p:nvSpPr>
          <p:cNvPr id="44" name="Text 37"/>
          <p:cNvSpPr/>
          <p:nvPr/>
        </p:nvSpPr>
        <p:spPr>
          <a:xfrm>
            <a:off x="8037576" y="2441448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Remove air</a:t>
            </a:r>
            <a:endParaRPr lang="en-US" sz="750" dirty="0"/>
          </a:p>
        </p:txBody>
      </p:sp>
      <p:sp>
        <p:nvSpPr>
          <p:cNvPr id="45" name="Shape 38"/>
          <p:cNvSpPr/>
          <p:nvPr/>
        </p:nvSpPr>
        <p:spPr>
          <a:xfrm>
            <a:off x="5669280" y="3127248"/>
            <a:ext cx="1463040" cy="685800"/>
          </a:xfrm>
          <a:prstGeom prst="rect">
            <a:avLst/>
          </a:prstGeom>
          <a:solidFill>
            <a:srgbClr val="F8F5EE"/>
          </a:solidFill>
          <a:ln w="12700">
            <a:solidFill>
              <a:srgbClr val="D4C9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6" name="Image 5" descr="/home/claude/rabbit_images_filtered/img-116.jp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669280" y="3127248"/>
            <a:ext cx="777240" cy="685800"/>
          </a:xfrm>
          <a:prstGeom prst="rect">
            <a:avLst/>
          </a:prstGeom>
        </p:spPr>
      </p:pic>
      <p:sp>
        <p:nvSpPr>
          <p:cNvPr id="47" name="Text 39"/>
          <p:cNvSpPr/>
          <p:nvPr/>
        </p:nvSpPr>
        <p:spPr>
          <a:xfrm>
            <a:off x="6464808" y="3218688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Lift skin, insert</a:t>
            </a:r>
            <a:endParaRPr lang="en-US" sz="750" dirty="0"/>
          </a:p>
        </p:txBody>
      </p:sp>
      <p:sp>
        <p:nvSpPr>
          <p:cNvPr id="48" name="Shape 40"/>
          <p:cNvSpPr/>
          <p:nvPr/>
        </p:nvSpPr>
        <p:spPr>
          <a:xfrm>
            <a:off x="7242048" y="3127248"/>
            <a:ext cx="1463040" cy="685800"/>
          </a:xfrm>
          <a:prstGeom prst="rect">
            <a:avLst/>
          </a:prstGeom>
          <a:solidFill>
            <a:srgbClr val="F8F5EE"/>
          </a:solidFill>
          <a:ln w="12700">
            <a:solidFill>
              <a:srgbClr val="D4C9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9" name="Image 6" descr="/home/claude/rabbit_images_filtered/img-118.jp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242048" y="3127248"/>
            <a:ext cx="777240" cy="685800"/>
          </a:xfrm>
          <a:prstGeom prst="rect">
            <a:avLst/>
          </a:prstGeom>
        </p:spPr>
      </p:pic>
      <p:sp>
        <p:nvSpPr>
          <p:cNvPr id="50" name="Text 41"/>
          <p:cNvSpPr/>
          <p:nvPr/>
        </p:nvSpPr>
        <p:spPr>
          <a:xfrm>
            <a:off x="8037576" y="3218688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 Check — pull back</a:t>
            </a:r>
            <a:endParaRPr lang="en-US" sz="750" dirty="0"/>
          </a:p>
        </p:txBody>
      </p:sp>
      <p:sp>
        <p:nvSpPr>
          <p:cNvPr id="51" name="Shape 42"/>
          <p:cNvSpPr/>
          <p:nvPr/>
        </p:nvSpPr>
        <p:spPr>
          <a:xfrm>
            <a:off x="5669280" y="3904488"/>
            <a:ext cx="1463040" cy="685800"/>
          </a:xfrm>
          <a:prstGeom prst="rect">
            <a:avLst/>
          </a:prstGeom>
          <a:solidFill>
            <a:srgbClr val="F8F5EE"/>
          </a:solidFill>
          <a:ln w="12700">
            <a:solidFill>
              <a:srgbClr val="D4C9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2" name="Image 7" descr="/home/claude/rabbit_images_filtered/img-119.jp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669280" y="3904488"/>
            <a:ext cx="777240" cy="685800"/>
          </a:xfrm>
          <a:prstGeom prst="rect">
            <a:avLst/>
          </a:prstGeom>
        </p:spPr>
      </p:pic>
      <p:sp>
        <p:nvSpPr>
          <p:cNvPr id="53" name="Text 43"/>
          <p:cNvSpPr/>
          <p:nvPr/>
        </p:nvSpPr>
        <p:spPr>
          <a:xfrm>
            <a:off x="6464808" y="3995928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 Push plunger</a:t>
            </a:r>
            <a:endParaRPr lang="en-US" sz="750" dirty="0"/>
          </a:p>
        </p:txBody>
      </p:sp>
      <p:sp>
        <p:nvSpPr>
          <p:cNvPr id="54" name="Shape 44"/>
          <p:cNvSpPr/>
          <p:nvPr/>
        </p:nvSpPr>
        <p:spPr>
          <a:xfrm>
            <a:off x="7242048" y="3904488"/>
            <a:ext cx="1463040" cy="685800"/>
          </a:xfrm>
          <a:prstGeom prst="rect">
            <a:avLst/>
          </a:prstGeom>
          <a:solidFill>
            <a:srgbClr val="F8F5EE"/>
          </a:solidFill>
          <a:ln w="12700">
            <a:solidFill>
              <a:srgbClr val="D4C9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5" name="Image 8" descr="/home/claude/rabbit_images_filtered/img-120.jp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242048" y="3904488"/>
            <a:ext cx="777240" cy="685800"/>
          </a:xfrm>
          <a:prstGeom prst="rect">
            <a:avLst/>
          </a:prstGeom>
        </p:spPr>
      </p:pic>
      <p:sp>
        <p:nvSpPr>
          <p:cNvPr id="56" name="Text 45"/>
          <p:cNvSpPr/>
          <p:nvPr/>
        </p:nvSpPr>
        <p:spPr>
          <a:xfrm>
            <a:off x="8037576" y="3995928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 Dispose needle safely</a:t>
            </a:r>
            <a:endParaRPr lang="en-US" sz="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2C5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943600" y="-914400"/>
            <a:ext cx="4572000" cy="4572000"/>
          </a:xfrm>
          <a:prstGeom prst="ellipse">
            <a:avLst/>
          </a:prstGeom>
          <a:solidFill>
            <a:srgbClr val="4A7C59">
              <a:alpha val="35000"/>
            </a:srgbClr>
          </a:solidFill>
          <a:ln w="12700">
            <a:solidFill>
              <a:srgbClr val="4A7C59">
                <a:alpha val="3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home/claude/rabbit_images_filtered/img-000.jpg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6217920" y="2103120"/>
            <a:ext cx="2560320" cy="2286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97280"/>
            <a:ext cx="5486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i="1" dirty="0">
                <a:solidFill>
                  <a:srgbClr val="D4C9A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"A righteous man cares for the needs of his animal."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640080" y="19659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Proverbs 12:10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640080" y="2514600"/>
            <a:ext cx="2743200" cy="45720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40080" y="2697480"/>
            <a:ext cx="5486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97BC6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Takeaways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40080" y="3127248"/>
            <a:ext cx="5303520" cy="192024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Good housing, food &amp; water are the foundation of rabbit health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Prevention is always better — and cheaper — than treatment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Handle rabbits gently to protect them and yourself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Observe daily — early signs save lives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stewards of God's creation, excellence in care honors Him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457200" y="484632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4C9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Dr. Daniel Graham | Christian Veterinary Mission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BIBLICAL STEWARDSHIP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20040" y="1097280"/>
            <a:ext cx="3657600" cy="370332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1188720"/>
            <a:ext cx="3474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97BC6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is a Steward?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1600200"/>
            <a:ext cx="3474720" cy="64008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person who takes care of something that belongs to someone else.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24028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Scriptures: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457200" y="2578608"/>
            <a:ext cx="3474720" cy="20116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Psalms 50:10-11 — All animals belong to God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Genesis 1:27-28 — Humans are stewards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Psalms 104:10-14 — God cares for animals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Exodus 23:4-5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Luke 15:3-6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John 10:2-5, 10:11-13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160520" y="1097280"/>
            <a:ext cx="4663440" cy="3703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251960" y="1188720"/>
            <a:ext cx="4480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C5F2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Discussion Questions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4251960" y="1627632"/>
            <a:ext cx="4480560" cy="301752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do all animals belong to?</a:t>
            </a:r>
            <a:endParaRPr lang="en-US" sz="12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are the stewards of God's animals?</a:t>
            </a:r>
            <a:endParaRPr lang="en-US" sz="12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do we see God caring for His animals?</a:t>
            </a:r>
            <a:endParaRPr lang="en-US" sz="12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what ways are you currently a good steward?</a:t>
            </a:r>
            <a:endParaRPr lang="en-US" sz="12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can you be an even better steward?</a:t>
            </a:r>
            <a:endParaRPr lang="en-US" sz="1200" dirty="0"/>
          </a:p>
        </p:txBody>
      </p:sp>
      <p:pic>
        <p:nvPicPr>
          <p:cNvPr id="12" name="Image 0" descr="/home/claude/rabbit_images_filtered/img-000.jpg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6858000" y="329184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WHY KEEP RABBITS?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66751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Corinthians 10:25-26 | Genesis 3:21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274320" y="1097280"/>
            <a:ext cx="2743200" cy="178308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74320" y="1097280"/>
            <a:ext cx="2743200" cy="137160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65760" y="1280160"/>
            <a:ext cx="2560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97BC6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Small Space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65760" y="1691640"/>
            <a:ext cx="25603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Minimal land — suitable for home gardens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3154680" y="1097280"/>
            <a:ext cx="2743200" cy="178308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3154680" y="1097280"/>
            <a:ext cx="2743200" cy="137160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246120" y="1280160"/>
            <a:ext cx="2560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97BC6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Rapid Reproduction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246120" y="1691640"/>
            <a:ext cx="25603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2–10 kits per litter, 3-month cycle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6035040" y="1097280"/>
            <a:ext cx="2743200" cy="178308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6035040" y="1097280"/>
            <a:ext cx="2743200" cy="137160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0" descr="/home/claude/rabbit_images_filtered/img-00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89520" y="1261872"/>
            <a:ext cx="1078992" cy="150876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6126480" y="1280160"/>
            <a:ext cx="1417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97BC6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Nutritious Meat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6126480" y="1691640"/>
            <a:ext cx="14173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protein, easy to slaughter at home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274320" y="3063240"/>
            <a:ext cx="2743200" cy="178308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>
            <a:off x="274320" y="3063240"/>
            <a:ext cx="2743200" cy="137160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365760" y="3246120"/>
            <a:ext cx="2560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97BC6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Low Feed Cost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365760" y="3657600"/>
            <a:ext cx="25603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Eats grass &amp; leaves — no competition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3154680" y="3063240"/>
            <a:ext cx="2743200" cy="178308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20"/>
          <p:cNvSpPr/>
          <p:nvPr/>
        </p:nvSpPr>
        <p:spPr>
          <a:xfrm>
            <a:off x="3154680" y="3063240"/>
            <a:ext cx="2743200" cy="137160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1" descr="/home/claude/rabbit_images_filtered/img-002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09160" y="3227832"/>
            <a:ext cx="1078992" cy="1508760"/>
          </a:xfrm>
          <a:prstGeom prst="rect">
            <a:avLst/>
          </a:prstGeom>
        </p:spPr>
      </p:pic>
      <p:sp>
        <p:nvSpPr>
          <p:cNvPr id="25" name="Text 21"/>
          <p:cNvSpPr/>
          <p:nvPr/>
        </p:nvSpPr>
        <p:spPr>
          <a:xfrm>
            <a:off x="3246120" y="3246120"/>
            <a:ext cx="1417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97BC6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Fertilizer</a:t>
            </a:r>
            <a:endParaRPr lang="en-US" sz="1200" dirty="0"/>
          </a:p>
        </p:txBody>
      </p:sp>
      <p:sp>
        <p:nvSpPr>
          <p:cNvPr id="26" name="Text 22"/>
          <p:cNvSpPr/>
          <p:nvPr/>
        </p:nvSpPr>
        <p:spPr>
          <a:xfrm>
            <a:off x="3246120" y="3657600"/>
            <a:ext cx="14173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Manure &amp; urine — direct to garden</a:t>
            </a:r>
            <a:endParaRPr lang="en-US" sz="1000" dirty="0"/>
          </a:p>
        </p:txBody>
      </p:sp>
      <p:sp>
        <p:nvSpPr>
          <p:cNvPr id="27" name="Shape 23"/>
          <p:cNvSpPr/>
          <p:nvPr/>
        </p:nvSpPr>
        <p:spPr>
          <a:xfrm>
            <a:off x="6035040" y="3063240"/>
            <a:ext cx="2743200" cy="178308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Shape 24"/>
          <p:cNvSpPr/>
          <p:nvPr/>
        </p:nvSpPr>
        <p:spPr>
          <a:xfrm>
            <a:off x="6035040" y="3063240"/>
            <a:ext cx="2743200" cy="137160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2" descr="/home/claude/rabbit_images_filtered/img-004.jp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89520" y="3227832"/>
            <a:ext cx="1078992" cy="1508760"/>
          </a:xfrm>
          <a:prstGeom prst="rect">
            <a:avLst/>
          </a:prstGeom>
        </p:spPr>
      </p:pic>
      <p:sp>
        <p:nvSpPr>
          <p:cNvPr id="30" name="Text 25"/>
          <p:cNvSpPr/>
          <p:nvPr/>
        </p:nvSpPr>
        <p:spPr>
          <a:xfrm>
            <a:off x="6126480" y="3246120"/>
            <a:ext cx="1417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97BC6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Skins &amp; Income</a:t>
            </a:r>
            <a:endParaRPr lang="en-US" sz="1200" dirty="0"/>
          </a:p>
        </p:txBody>
      </p:sp>
      <p:sp>
        <p:nvSpPr>
          <p:cNvPr id="31" name="Text 26"/>
          <p:cNvSpPr/>
          <p:nvPr/>
        </p:nvSpPr>
        <p:spPr>
          <a:xfrm>
            <a:off x="6126480" y="3657600"/>
            <a:ext cx="14173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Fur for crafts; live rabbits can be sold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HOUSING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66751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Genesis 33:17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274320" y="1097280"/>
            <a:ext cx="3200400" cy="3703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74320" y="1097280"/>
            <a:ext cx="3200400" cy="438912"/>
          </a:xfrm>
          <a:prstGeom prst="rect">
            <a:avLst/>
          </a:prstGeom>
          <a:solidFill>
            <a:srgbClr val="4A7C59"/>
          </a:solidFill>
          <a:ln w="12700">
            <a:solidFill>
              <a:srgbClr val="4A7C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65760" y="1133856"/>
            <a:ext cx="3017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✓  Benefits of Raised Housing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65760" y="1572768"/>
            <a:ext cx="3017520" cy="24688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Protection from predators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Keeps rabbits out of gardens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Prevents diseases (coccidia, fleas, ticks)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Prevents theft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Easy to handle rabbits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Controlled, separate breeding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274320" y="3657600"/>
            <a:ext cx="3200400" cy="1143000"/>
          </a:xfrm>
          <a:prstGeom prst="rect">
            <a:avLst/>
          </a:prstGeom>
          <a:solidFill>
            <a:srgbClr val="FDF3E7"/>
          </a:solidFill>
          <a:ln w="12700">
            <a:solidFill>
              <a:srgbClr val="C8A84B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65760" y="3730752"/>
            <a:ext cx="3017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7B5E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⚠  Challenges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365760" y="4096512"/>
            <a:ext cx="3017520" cy="65836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expensive to build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Must provide food &amp; water in house daily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3657600" y="1097280"/>
            <a:ext cx="5166360" cy="178308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0" descr="/home/claude/rabbit_images_filtered/img-01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7600" y="1097280"/>
            <a:ext cx="2542032" cy="1783080"/>
          </a:xfrm>
          <a:prstGeom prst="rect">
            <a:avLst/>
          </a:prstGeom>
        </p:spPr>
      </p:pic>
      <p:pic>
        <p:nvPicPr>
          <p:cNvPr id="14" name="Image 1" descr="/home/claude/rabbit_images_filtered/img-016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45352" y="1097280"/>
            <a:ext cx="2578608" cy="1783080"/>
          </a:xfrm>
          <a:prstGeom prst="rect">
            <a:avLst/>
          </a:prstGeom>
        </p:spPr>
      </p:pic>
      <p:pic>
        <p:nvPicPr>
          <p:cNvPr id="15" name="Image 2" descr="/home/claude/rabbit_images_filtered/img-010.jp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57600" y="2971800"/>
            <a:ext cx="2468880" cy="1645920"/>
          </a:xfrm>
          <a:prstGeom prst="rect">
            <a:avLst/>
          </a:prstGeom>
        </p:spPr>
      </p:pic>
      <p:sp>
        <p:nvSpPr>
          <p:cNvPr id="16" name="Shape 11"/>
          <p:cNvSpPr/>
          <p:nvPr/>
        </p:nvSpPr>
        <p:spPr>
          <a:xfrm>
            <a:off x="6263640" y="2926080"/>
            <a:ext cx="2560320" cy="187452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Text 12"/>
          <p:cNvSpPr/>
          <p:nvPr/>
        </p:nvSpPr>
        <p:spPr>
          <a:xfrm>
            <a:off x="6355080" y="2999232"/>
            <a:ext cx="2377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97BC6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Minimum Cage Size</a:t>
            </a:r>
            <a:endParaRPr lang="en-US" sz="1100" dirty="0"/>
          </a:p>
        </p:txBody>
      </p:sp>
      <p:sp>
        <p:nvSpPr>
          <p:cNvPr id="18" name="Text 13"/>
          <p:cNvSpPr/>
          <p:nvPr/>
        </p:nvSpPr>
        <p:spPr>
          <a:xfrm>
            <a:off x="6355080" y="3401568"/>
            <a:ext cx="2377440" cy="12801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Height: 60 cm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Width:  60 cm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Length: 90–120 cm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HOUSING — MATERIALS &amp; PLACEMENT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274320" y="1097280"/>
            <a:ext cx="3200400" cy="3703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" y="1097280"/>
            <a:ext cx="3200400" cy="438912"/>
          </a:xfrm>
          <a:prstGeom prst="rect">
            <a:avLst/>
          </a:prstGeom>
          <a:solidFill>
            <a:srgbClr val="4A7C59"/>
          </a:solidFill>
          <a:ln w="12700">
            <a:solidFill>
              <a:srgbClr val="4A7C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1133856"/>
            <a:ext cx="3017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Building Materials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65760" y="1572768"/>
            <a:ext cx="3017520" cy="173736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Timbers, off-cuts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Wire mesh (coffee tray flooring)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Bamboo (slats 1–2 cm apart)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Grass thatch / iron sheets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Binding: rope, banana fiber, rubber, nails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274320" y="3035808"/>
            <a:ext cx="3200400" cy="914400"/>
          </a:xfrm>
          <a:prstGeom prst="rect">
            <a:avLst/>
          </a:prstGeom>
          <a:solidFill>
            <a:srgbClr val="EEF6FF"/>
          </a:solidFill>
          <a:ln w="12700">
            <a:solidFill>
              <a:srgbClr val="99C4E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365760" y="3090672"/>
            <a:ext cx="3017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C5F2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🌿  Placement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65760" y="3456432"/>
            <a:ext cx="3017520" cy="45720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Adequate shade — rabbits overheat easily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Protected from rain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274320" y="4005072"/>
            <a:ext cx="3200400" cy="795528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365760" y="4050792"/>
            <a:ext cx="3017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C5F2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🧹  Daily Cleaning: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65760" y="4370832"/>
            <a:ext cx="3017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Ventilation on 2+ sides · Remove food waste · Remove feces · Daily wash</a:t>
            </a:r>
            <a:endParaRPr lang="en-US" sz="1000" dirty="0"/>
          </a:p>
        </p:txBody>
      </p:sp>
      <p:pic>
        <p:nvPicPr>
          <p:cNvPr id="14" name="Image 0" descr="/home/claude/rabbit_images_filtered/img-01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7600" y="1097280"/>
            <a:ext cx="2514600" cy="1920240"/>
          </a:xfrm>
          <a:prstGeom prst="rect">
            <a:avLst/>
          </a:prstGeom>
        </p:spPr>
      </p:pic>
      <p:pic>
        <p:nvPicPr>
          <p:cNvPr id="15" name="Image 1" descr="/home/claude/rabbit_images_filtered/img-008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63640" y="1097280"/>
            <a:ext cx="2560320" cy="1920240"/>
          </a:xfrm>
          <a:prstGeom prst="rect">
            <a:avLst/>
          </a:prstGeom>
        </p:spPr>
      </p:pic>
      <p:sp>
        <p:nvSpPr>
          <p:cNvPr id="16" name="Shape 12"/>
          <p:cNvSpPr/>
          <p:nvPr/>
        </p:nvSpPr>
        <p:spPr>
          <a:xfrm>
            <a:off x="3657600" y="3108960"/>
            <a:ext cx="2514600" cy="169164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7" name="Image 2" descr="/home/claude/rabbit_images_filtered/img-005.jp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03320" y="3154680"/>
            <a:ext cx="2423160" cy="146304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657600" y="4526280"/>
            <a:ext cx="2514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Wire mesh (coffee tray) flooring</a:t>
            </a:r>
            <a:endParaRPr lang="en-US" sz="900" dirty="0"/>
          </a:p>
        </p:txBody>
      </p:sp>
      <p:sp>
        <p:nvSpPr>
          <p:cNvPr id="19" name="Shape 14"/>
          <p:cNvSpPr/>
          <p:nvPr/>
        </p:nvSpPr>
        <p:spPr>
          <a:xfrm>
            <a:off x="6263640" y="3108960"/>
            <a:ext cx="2560320" cy="169164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0" name="Image 3" descr="/home/claude/rabbit_images_filtered/img-006.jp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09360" y="3154680"/>
            <a:ext cx="2468880" cy="146304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6263640" y="4526280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Thatched roof housing design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FEEDING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66751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Genesis 1:30 | Psalms 147:8-9  — Rabbits thrive on high-fiber foods: grass &amp; leaves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274320" y="1097280"/>
            <a:ext cx="3063240" cy="3703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74320" y="1097280"/>
            <a:ext cx="3063240" cy="438912"/>
          </a:xfrm>
          <a:prstGeom prst="rect">
            <a:avLst/>
          </a:prstGeom>
          <a:solidFill>
            <a:srgbClr val="4A7C59"/>
          </a:solidFill>
          <a:ln w="12700">
            <a:solidFill>
              <a:srgbClr val="4A7C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65760" y="1133856"/>
            <a:ext cx="2880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✓  Good Foods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65760" y="1572768"/>
            <a:ext cx="2880360" cy="301752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Elephant grass, Guinea grass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Banana leaves, Sweet potato vines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Cabbage, Blackjack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Cowpea &amp; soybean leaves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Groundnut, sunflower, maize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Sugar cane stalks, dry cassava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Kitchen waste: carrots, bananas, mango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High-protein: Calliandra, Leucaena, Lablab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3474720" y="1097280"/>
            <a:ext cx="2423160" cy="1719072"/>
          </a:xfrm>
          <a:prstGeom prst="rect">
            <a:avLst/>
          </a:prstGeom>
          <a:solidFill>
            <a:srgbClr val="FEF2F2"/>
          </a:solidFill>
          <a:ln w="12700">
            <a:solidFill>
              <a:srgbClr val="8B2020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566160" y="1170432"/>
            <a:ext cx="2240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8B20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✗  Foods to AVOID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3566160" y="1536192"/>
            <a:ext cx="2240280" cy="11887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Raw cassava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Irish potato leaves, Tomatoes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Eggplants, Onions, Soybeans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Cabbage in large quantities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0" y="2907792"/>
            <a:ext cx="2423160" cy="1892808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566160" y="2980944"/>
            <a:ext cx="2240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97BC6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Feeder Options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566160" y="3364992"/>
            <a:ext cx="224028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Hang food by rope or wire · Wooden feeder · Metallic feeder · Clay or ceramic bowl · Split bamboo trough</a:t>
            </a:r>
            <a:endParaRPr lang="en-US" sz="1000" dirty="0"/>
          </a:p>
        </p:txBody>
      </p:sp>
      <p:pic>
        <p:nvPicPr>
          <p:cNvPr id="15" name="Image 0" descr="/home/claude/rabbit_images_filtered/img-02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35040" y="1097280"/>
            <a:ext cx="2788920" cy="219456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6035040" y="3246120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Grass hanging inside house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6035040" y="3547872"/>
            <a:ext cx="2788920" cy="1252728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8" name="Image 1" descr="/home/claude/rabbit_images_filtered/img-019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80760" y="3566160"/>
            <a:ext cx="2697480" cy="1097280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6035040" y="4645152"/>
            <a:ext cx="278892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Grass holding rack diagram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WATER &amp; HANDLING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274320" y="1097280"/>
            <a:ext cx="4251960" cy="3703320"/>
          </a:xfrm>
          <a:prstGeom prst="rect">
            <a:avLst/>
          </a:prstGeom>
          <a:solidFill>
            <a:srgbClr val="EEF6FF"/>
          </a:solidFill>
          <a:ln w="12700">
            <a:solidFill>
              <a:srgbClr val="99C4E4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" y="1097280"/>
            <a:ext cx="4251960" cy="438912"/>
          </a:xfrm>
          <a:prstGeom prst="rect">
            <a:avLst/>
          </a:prstGeom>
          <a:solidFill>
            <a:srgbClr val="1B5E8A"/>
          </a:solidFill>
          <a:ln w="12700">
            <a:solidFill>
              <a:srgbClr val="1B5E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1133856"/>
            <a:ext cx="4069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💧  Water  |  Genesis 29:1-3 | Psalms 42:1</a:t>
            </a:r>
            <a:endParaRPr lang="en-US" sz="1200" dirty="0"/>
          </a:p>
        </p:txBody>
      </p:sp>
      <p:pic>
        <p:nvPicPr>
          <p:cNvPr id="7" name="Image 0" descr="/home/claude/rabbit_images_filtered/img-02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760" y="1600200"/>
            <a:ext cx="1965960" cy="13716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365760" y="2926080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Rabbit drinking from jerrican drinker</a:t>
            </a:r>
            <a:endParaRPr lang="en-US" sz="800" dirty="0"/>
          </a:p>
        </p:txBody>
      </p:sp>
      <p:sp>
        <p:nvSpPr>
          <p:cNvPr id="9" name="Shape 6"/>
          <p:cNvSpPr/>
          <p:nvPr/>
        </p:nvSpPr>
        <p:spPr>
          <a:xfrm>
            <a:off x="2423160" y="1572768"/>
            <a:ext cx="2011680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99C4E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1" descr="/home/claude/rabbit_images_filtered/img-022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68880" y="1600200"/>
            <a:ext cx="1920240" cy="123444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2423160" y="2926080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Container options</a:t>
            </a:r>
            <a:endParaRPr lang="en-US" sz="800" dirty="0"/>
          </a:p>
        </p:txBody>
      </p:sp>
      <p:sp>
        <p:nvSpPr>
          <p:cNvPr id="12" name="Text 8"/>
          <p:cNvSpPr/>
          <p:nvPr/>
        </p:nvSpPr>
        <p:spPr>
          <a:xfrm>
            <a:off x="365760" y="3218688"/>
            <a:ext cx="4069080" cy="146304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Always available, clean &amp; fresh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water every day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Options: mugs, jerricans, gourds, clay pots, glass-bottle drinkers</a:t>
            </a:r>
            <a:endParaRPr lang="en-US" sz="1100" dirty="0"/>
          </a:p>
        </p:txBody>
      </p:sp>
      <p:sp>
        <p:nvSpPr>
          <p:cNvPr id="13" name="Shape 9"/>
          <p:cNvSpPr/>
          <p:nvPr/>
        </p:nvSpPr>
        <p:spPr>
          <a:xfrm>
            <a:off x="4709160" y="1097280"/>
            <a:ext cx="4114800" cy="3703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4709160" y="1097280"/>
            <a:ext cx="4114800" cy="438912"/>
          </a:xfrm>
          <a:prstGeom prst="rect">
            <a:avLst/>
          </a:prstGeom>
          <a:solidFill>
            <a:srgbClr val="4A7C59"/>
          </a:solidFill>
          <a:ln w="12700">
            <a:solidFill>
              <a:srgbClr val="4A7C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4800600" y="1133856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🤲  Handling</a:t>
            </a:r>
            <a:endParaRPr lang="en-US" sz="1200" dirty="0"/>
          </a:p>
        </p:txBody>
      </p:sp>
      <p:pic>
        <p:nvPicPr>
          <p:cNvPr id="16" name="Image 2" descr="/home/claude/rabbit_images_filtered/img-030.jp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00600" y="1600200"/>
            <a:ext cx="1874520" cy="1325880"/>
          </a:xfrm>
          <a:prstGeom prst="rect">
            <a:avLst/>
          </a:prstGeom>
        </p:spPr>
      </p:pic>
      <p:pic>
        <p:nvPicPr>
          <p:cNvPr id="17" name="Image 3" descr="/home/claude/rabbit_images_filtered/img-033.jp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48272" y="1600200"/>
            <a:ext cx="1965960" cy="132588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4800600" y="2971800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4A7C59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✓  Good:</a:t>
            </a:r>
            <a:endParaRPr lang="en-US" sz="1100" dirty="0"/>
          </a:p>
        </p:txBody>
      </p:sp>
      <p:sp>
        <p:nvSpPr>
          <p:cNvPr id="19" name="Text 13"/>
          <p:cNvSpPr/>
          <p:nvPr/>
        </p:nvSpPr>
        <p:spPr>
          <a:xfrm>
            <a:off x="4800600" y="3273552"/>
            <a:ext cx="2331720" cy="10515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Loose neck skin — support body weight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Hands around the body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Always hold feet to prevent kicking</a:t>
            </a:r>
            <a:endParaRPr lang="en-US" sz="1000" dirty="0"/>
          </a:p>
        </p:txBody>
      </p:sp>
      <p:sp>
        <p:nvSpPr>
          <p:cNvPr id="20" name="Shape 14"/>
          <p:cNvSpPr/>
          <p:nvPr/>
        </p:nvSpPr>
        <p:spPr>
          <a:xfrm>
            <a:off x="7205472" y="2944368"/>
            <a:ext cx="1508760" cy="1371600"/>
          </a:xfrm>
          <a:prstGeom prst="rect">
            <a:avLst/>
          </a:prstGeom>
          <a:solidFill>
            <a:srgbClr val="FEF2F2"/>
          </a:solidFill>
          <a:ln w="12700">
            <a:solidFill>
              <a:srgbClr val="8B20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4" descr="/home/claude/rabbit_images_filtered/img-042.jp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223760" y="2971800"/>
            <a:ext cx="1463040" cy="123444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4800600" y="4315968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8B20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✗  NEVER by ears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REPRODUCTION &amp; BREEDING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66751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Genesis 8:17 | Genesis 33:13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274320" y="1097280"/>
            <a:ext cx="2084832" cy="141732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20040" y="1170432"/>
            <a:ext cx="1993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D4C9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Ready at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1444752"/>
            <a:ext cx="19933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97BC6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 kg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320040" y="1920240"/>
            <a:ext cx="19933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body weight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2487168" y="1097280"/>
            <a:ext cx="2084832" cy="141732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2532888" y="1170432"/>
            <a:ext cx="1993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D4C9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Gestation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2532888" y="1444752"/>
            <a:ext cx="19933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97BC6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30–32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2532888" y="1920240"/>
            <a:ext cx="19933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days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4700016" y="1097280"/>
            <a:ext cx="2084832" cy="141732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745736" y="1170432"/>
            <a:ext cx="1993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D4C9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Litter Size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745736" y="1444752"/>
            <a:ext cx="19933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97BC6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2–10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4745736" y="1920240"/>
            <a:ext cx="19933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kits (max 8 ideal)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6912864" y="1097280"/>
            <a:ext cx="2084832" cy="141732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958584" y="1170432"/>
            <a:ext cx="1993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D4C9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Weaning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6958584" y="1444752"/>
            <a:ext cx="19933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97BC6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 months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6958584" y="1920240"/>
            <a:ext cx="19933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mother</a:t>
            </a:r>
            <a:endParaRPr lang="en-US" sz="1000" dirty="0"/>
          </a:p>
        </p:txBody>
      </p:sp>
      <p:pic>
        <p:nvPicPr>
          <p:cNvPr id="21" name="Image 0" descr="/home/claude/rabbit_images_filtered/img-05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320" y="2697480"/>
            <a:ext cx="4114800" cy="2103120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274320" y="4754880"/>
            <a:ext cx="4114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Newborn kits in nest box</a:t>
            </a:r>
            <a:endParaRPr lang="en-US" sz="900" dirty="0"/>
          </a:p>
        </p:txBody>
      </p:sp>
      <p:sp>
        <p:nvSpPr>
          <p:cNvPr id="23" name="Shape 20"/>
          <p:cNvSpPr/>
          <p:nvPr/>
        </p:nvSpPr>
        <p:spPr>
          <a:xfrm>
            <a:off x="4572000" y="2633472"/>
            <a:ext cx="4251960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4663440" y="2706624"/>
            <a:ext cx="4069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C5F2D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3-Month Breeding Cycle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4663440" y="3072384"/>
            <a:ext cx="4069080" cy="64008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/>
          <a:lstStyle/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 1: Breeding → pregnancy</a:t>
            </a:r>
            <a:endParaRPr lang="en-US" sz="12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 2: Birth → babies with mother</a:t>
            </a:r>
            <a:endParaRPr lang="en-US" sz="12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 3: Wean babies → breed again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4572000" y="3858768"/>
            <a:ext cx="2057400" cy="941832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7" name="Image 1" descr="/home/claude/rabbit_images_filtered/img-053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17720" y="3886200"/>
            <a:ext cx="1965960" cy="822960"/>
          </a:xfrm>
          <a:prstGeom prst="rect">
            <a:avLst/>
          </a:prstGeom>
        </p:spPr>
      </p:pic>
      <p:sp>
        <p:nvSpPr>
          <p:cNvPr id="28" name="Shape 24"/>
          <p:cNvSpPr/>
          <p:nvPr/>
        </p:nvSpPr>
        <p:spPr>
          <a:xfrm>
            <a:off x="6766560" y="3822192"/>
            <a:ext cx="2057400" cy="978408"/>
          </a:xfrm>
          <a:prstGeom prst="rect">
            <a:avLst/>
          </a:prstGeom>
          <a:solidFill>
            <a:srgbClr val="FDF3E7"/>
          </a:solidFill>
          <a:ln w="12700">
            <a:solidFill>
              <a:srgbClr val="C8A84B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Text 25"/>
          <p:cNvSpPr/>
          <p:nvPr/>
        </p:nvSpPr>
        <p:spPr>
          <a:xfrm>
            <a:off x="6858000" y="3858768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7B5E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Causes of Failed Pregnancy:</a:t>
            </a:r>
            <a:endParaRPr lang="en-US" sz="1000" dirty="0"/>
          </a:p>
        </p:txBody>
      </p:sp>
      <p:sp>
        <p:nvSpPr>
          <p:cNvPr id="30" name="Text 26"/>
          <p:cNvSpPr/>
          <p:nvPr/>
        </p:nvSpPr>
        <p:spPr>
          <a:xfrm>
            <a:off x="6858000" y="4187952"/>
            <a:ext cx="1874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Disease · Too thin · Poor food · No water · High heat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NEST BOXES &amp; CARING FOR KITS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274320" y="1097280"/>
            <a:ext cx="4251960" cy="3703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" y="1097280"/>
            <a:ext cx="4251960" cy="438912"/>
          </a:xfrm>
          <a:prstGeom prst="rect">
            <a:avLst/>
          </a:prstGeom>
          <a:solidFill>
            <a:srgbClr val="4A7C59"/>
          </a:solidFill>
          <a:ln w="12700">
            <a:solidFill>
              <a:srgbClr val="4A7C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1133856"/>
            <a:ext cx="4069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Development Timeline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11480" y="1600200"/>
            <a:ext cx="960120" cy="402336"/>
          </a:xfrm>
          <a:prstGeom prst="rect">
            <a:avLst/>
          </a:prstGeom>
          <a:solidFill>
            <a:srgbClr val="4A7C59"/>
          </a:solidFill>
          <a:ln w="12700">
            <a:solidFill>
              <a:srgbClr val="4A7C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29768" y="1636776"/>
            <a:ext cx="92354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 25 of pregnancy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1463040" y="1636776"/>
            <a:ext cx="2971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nest box (5 days before birth)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11480" y="2130552"/>
            <a:ext cx="960120" cy="402336"/>
          </a:xfrm>
          <a:prstGeom prst="rect">
            <a:avLst/>
          </a:prstGeom>
          <a:solidFill>
            <a:srgbClr val="4A7C59"/>
          </a:solidFill>
          <a:ln w="12700">
            <a:solidFill>
              <a:srgbClr val="4A7C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29768" y="2167128"/>
            <a:ext cx="92354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 30–32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1463040" y="2167128"/>
            <a:ext cx="2971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Birth — 2 to 10 kits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11480" y="2660904"/>
            <a:ext cx="960120" cy="402336"/>
          </a:xfrm>
          <a:prstGeom prst="rect">
            <a:avLst/>
          </a:prstGeom>
          <a:solidFill>
            <a:srgbClr val="4A7C59"/>
          </a:solidFill>
          <a:ln w="12700">
            <a:solidFill>
              <a:srgbClr val="4A7C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29768" y="2697480"/>
            <a:ext cx="92354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 10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1463040" y="2697480"/>
            <a:ext cx="2971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Kits open their eyes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11480" y="3191256"/>
            <a:ext cx="960120" cy="402336"/>
          </a:xfrm>
          <a:prstGeom prst="rect">
            <a:avLst/>
          </a:prstGeom>
          <a:solidFill>
            <a:srgbClr val="7B5E3A"/>
          </a:solidFill>
          <a:ln w="12700">
            <a:solidFill>
              <a:srgbClr val="7B5E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429768" y="3227832"/>
            <a:ext cx="92354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Weeks 2–3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1463040" y="3227832"/>
            <a:ext cx="2971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Kits walk and seek food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411480" y="3721608"/>
            <a:ext cx="960120" cy="402336"/>
          </a:xfrm>
          <a:prstGeom prst="rect">
            <a:avLst/>
          </a:prstGeom>
          <a:solidFill>
            <a:srgbClr val="7B5E3A"/>
          </a:solidFill>
          <a:ln w="12700">
            <a:solidFill>
              <a:srgbClr val="7B5E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29768" y="3758184"/>
            <a:ext cx="92354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 3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1463040" y="3758184"/>
            <a:ext cx="2971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Remove nest box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411480" y="4251960"/>
            <a:ext cx="960120" cy="402336"/>
          </a:xfrm>
          <a:prstGeom prst="rect">
            <a:avLst/>
          </a:prstGeom>
          <a:solidFill>
            <a:srgbClr val="7B5E3A"/>
          </a:solidFill>
          <a:ln w="12700">
            <a:solidFill>
              <a:srgbClr val="7B5E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429768" y="4288536"/>
            <a:ext cx="92354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months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1463040" y="4288536"/>
            <a:ext cx="2971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Wean kits — remove from mother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365760" y="4617720"/>
            <a:ext cx="40690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Nest materials: fur pulled from abdomen · soft dry grass · shredded newsprint</a:t>
            </a:r>
            <a:endParaRPr lang="en-US" sz="900" dirty="0"/>
          </a:p>
        </p:txBody>
      </p:sp>
      <p:pic>
        <p:nvPicPr>
          <p:cNvPr id="26" name="Image 0" descr="/home/claude/rabbit_images_filtered/img-04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0" y="1097280"/>
            <a:ext cx="2103120" cy="1874520"/>
          </a:xfrm>
          <a:prstGeom prst="rect">
            <a:avLst/>
          </a:prstGeom>
        </p:spPr>
      </p:pic>
      <p:sp>
        <p:nvSpPr>
          <p:cNvPr id="27" name="Text 24"/>
          <p:cNvSpPr/>
          <p:nvPr/>
        </p:nvSpPr>
        <p:spPr>
          <a:xfrm>
            <a:off x="4663440" y="292608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Mud nest box</a:t>
            </a:r>
            <a:endParaRPr lang="en-US" sz="900" dirty="0"/>
          </a:p>
        </p:txBody>
      </p:sp>
      <p:pic>
        <p:nvPicPr>
          <p:cNvPr id="28" name="Image 1" descr="/home/claude/rabbit_images_filtered/img-049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03720" y="1097280"/>
            <a:ext cx="1920240" cy="1874520"/>
          </a:xfrm>
          <a:prstGeom prst="rect">
            <a:avLst/>
          </a:prstGeom>
        </p:spPr>
      </p:pic>
      <p:sp>
        <p:nvSpPr>
          <p:cNvPr id="29" name="Text 25"/>
          <p:cNvSpPr/>
          <p:nvPr/>
        </p:nvSpPr>
        <p:spPr>
          <a:xfrm>
            <a:off x="6903720" y="2926080"/>
            <a:ext cx="1920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Rabbit with nest box</a:t>
            </a:r>
            <a:endParaRPr lang="en-US" sz="900" dirty="0"/>
          </a:p>
        </p:txBody>
      </p:sp>
      <p:sp>
        <p:nvSpPr>
          <p:cNvPr id="30" name="Shape 26"/>
          <p:cNvSpPr/>
          <p:nvPr/>
        </p:nvSpPr>
        <p:spPr>
          <a:xfrm>
            <a:off x="4663440" y="3218688"/>
            <a:ext cx="4160520" cy="1581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4C9A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1" name="Image 2" descr="/home/claude/rabbit_images_filtered/img-051.jp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09160" y="3255264"/>
            <a:ext cx="4069080" cy="1417320"/>
          </a:xfrm>
          <a:prstGeom prst="rect">
            <a:avLst/>
          </a:prstGeom>
        </p:spPr>
      </p:pic>
      <p:sp>
        <p:nvSpPr>
          <p:cNvPr id="32" name="Text 27"/>
          <p:cNvSpPr/>
          <p:nvPr/>
        </p:nvSpPr>
        <p:spPr>
          <a:xfrm>
            <a:off x="4663440" y="4754880"/>
            <a:ext cx="41605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4A5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Wooden nest box design (with resting board)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1402</Words>
  <Application>Microsoft Office PowerPoint</Application>
  <PresentationFormat>On-screen Show (16:9)</PresentationFormat>
  <Paragraphs>292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Rabbit Keeper's Guide</dc:title>
  <dc:subject>PptxGenJS Presentation</dc:subject>
  <dc:creator>PptxGenJS</dc:creator>
  <cp:lastModifiedBy>Allen Wachter</cp:lastModifiedBy>
  <cp:revision>1</cp:revision>
  <dcterms:created xsi:type="dcterms:W3CDTF">2026-02-23T19:08:48Z</dcterms:created>
  <dcterms:modified xsi:type="dcterms:W3CDTF">2026-02-23T19:13:00Z</dcterms:modified>
</cp:coreProperties>
</file>