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6" r:id="rId4"/>
  </p:sldMasterIdLst>
  <p:notesMasterIdLst>
    <p:notesMasterId r:id="rId131"/>
  </p:notesMasterIdLst>
  <p:handoutMasterIdLst>
    <p:handoutMasterId r:id="rId132"/>
  </p:handoutMasterIdLst>
  <p:sldIdLst>
    <p:sldId id="334" r:id="rId5"/>
    <p:sldId id="342" r:id="rId6"/>
    <p:sldId id="350" r:id="rId7"/>
    <p:sldId id="351" r:id="rId8"/>
    <p:sldId id="336" r:id="rId9"/>
    <p:sldId id="324" r:id="rId10"/>
    <p:sldId id="352" r:id="rId11"/>
    <p:sldId id="354" r:id="rId12"/>
    <p:sldId id="356" r:id="rId13"/>
    <p:sldId id="355" r:id="rId14"/>
    <p:sldId id="357" r:id="rId15"/>
    <p:sldId id="353" r:id="rId16"/>
    <p:sldId id="358" r:id="rId17"/>
    <p:sldId id="359" r:id="rId18"/>
    <p:sldId id="360" r:id="rId19"/>
    <p:sldId id="361" r:id="rId20"/>
    <p:sldId id="362" r:id="rId21"/>
    <p:sldId id="363" r:id="rId22"/>
    <p:sldId id="364" r:id="rId23"/>
    <p:sldId id="365" r:id="rId24"/>
    <p:sldId id="366" r:id="rId25"/>
    <p:sldId id="367" r:id="rId26"/>
    <p:sldId id="368" r:id="rId27"/>
    <p:sldId id="369" r:id="rId28"/>
    <p:sldId id="370" r:id="rId29"/>
    <p:sldId id="371" r:id="rId30"/>
    <p:sldId id="372" r:id="rId31"/>
    <p:sldId id="373" r:id="rId32"/>
    <p:sldId id="374" r:id="rId33"/>
    <p:sldId id="375" r:id="rId34"/>
    <p:sldId id="376" r:id="rId35"/>
    <p:sldId id="377" r:id="rId36"/>
    <p:sldId id="378" r:id="rId37"/>
    <p:sldId id="379" r:id="rId38"/>
    <p:sldId id="380" r:id="rId39"/>
    <p:sldId id="381" r:id="rId40"/>
    <p:sldId id="382" r:id="rId41"/>
    <p:sldId id="383" r:id="rId42"/>
    <p:sldId id="384" r:id="rId43"/>
    <p:sldId id="385" r:id="rId44"/>
    <p:sldId id="387" r:id="rId45"/>
    <p:sldId id="386" r:id="rId46"/>
    <p:sldId id="388" r:id="rId47"/>
    <p:sldId id="389" r:id="rId48"/>
    <p:sldId id="390" r:id="rId49"/>
    <p:sldId id="391" r:id="rId50"/>
    <p:sldId id="392" r:id="rId51"/>
    <p:sldId id="393" r:id="rId52"/>
    <p:sldId id="394" r:id="rId53"/>
    <p:sldId id="395" r:id="rId54"/>
    <p:sldId id="396" r:id="rId55"/>
    <p:sldId id="397" r:id="rId56"/>
    <p:sldId id="411" r:id="rId57"/>
    <p:sldId id="412" r:id="rId58"/>
    <p:sldId id="413" r:id="rId59"/>
    <p:sldId id="414" r:id="rId60"/>
    <p:sldId id="415" r:id="rId61"/>
    <p:sldId id="416" r:id="rId62"/>
    <p:sldId id="417" r:id="rId63"/>
    <p:sldId id="418" r:id="rId64"/>
    <p:sldId id="419" r:id="rId65"/>
    <p:sldId id="420" r:id="rId66"/>
    <p:sldId id="421" r:id="rId67"/>
    <p:sldId id="422" r:id="rId68"/>
    <p:sldId id="423" r:id="rId69"/>
    <p:sldId id="424" r:id="rId70"/>
    <p:sldId id="425" r:id="rId71"/>
    <p:sldId id="426" r:id="rId72"/>
    <p:sldId id="427" r:id="rId73"/>
    <p:sldId id="428" r:id="rId74"/>
    <p:sldId id="432" r:id="rId75"/>
    <p:sldId id="399" r:id="rId76"/>
    <p:sldId id="400" r:id="rId77"/>
    <p:sldId id="401" r:id="rId78"/>
    <p:sldId id="402" r:id="rId79"/>
    <p:sldId id="404" r:id="rId80"/>
    <p:sldId id="405" r:id="rId81"/>
    <p:sldId id="406" r:id="rId82"/>
    <p:sldId id="407" r:id="rId83"/>
    <p:sldId id="403" r:id="rId84"/>
    <p:sldId id="408" r:id="rId85"/>
    <p:sldId id="409" r:id="rId86"/>
    <p:sldId id="260" r:id="rId87"/>
    <p:sldId id="261" r:id="rId88"/>
    <p:sldId id="262" r:id="rId89"/>
    <p:sldId id="264" r:id="rId90"/>
    <p:sldId id="266" r:id="rId91"/>
    <p:sldId id="267" r:id="rId92"/>
    <p:sldId id="269" r:id="rId93"/>
    <p:sldId id="271" r:id="rId94"/>
    <p:sldId id="273" r:id="rId95"/>
    <p:sldId id="274" r:id="rId96"/>
    <p:sldId id="270" r:id="rId97"/>
    <p:sldId id="275" r:id="rId98"/>
    <p:sldId id="276" r:id="rId99"/>
    <p:sldId id="278" r:id="rId100"/>
    <p:sldId id="279" r:id="rId101"/>
    <p:sldId id="280" r:id="rId102"/>
    <p:sldId id="281" r:id="rId103"/>
    <p:sldId id="282" r:id="rId104"/>
    <p:sldId id="283" r:id="rId105"/>
    <p:sldId id="284" r:id="rId106"/>
    <p:sldId id="285" r:id="rId107"/>
    <p:sldId id="286" r:id="rId108"/>
    <p:sldId id="288" r:id="rId109"/>
    <p:sldId id="289" r:id="rId110"/>
    <p:sldId id="290" r:id="rId111"/>
    <p:sldId id="292" r:id="rId112"/>
    <p:sldId id="293" r:id="rId113"/>
    <p:sldId id="294" r:id="rId114"/>
    <p:sldId id="296" r:id="rId115"/>
    <p:sldId id="297" r:id="rId116"/>
    <p:sldId id="298" r:id="rId117"/>
    <p:sldId id="299" r:id="rId118"/>
    <p:sldId id="300" r:id="rId119"/>
    <p:sldId id="304" r:id="rId120"/>
    <p:sldId id="305" r:id="rId121"/>
    <p:sldId id="306" r:id="rId122"/>
    <p:sldId id="307" r:id="rId123"/>
    <p:sldId id="309" r:id="rId124"/>
    <p:sldId id="310" r:id="rId125"/>
    <p:sldId id="312" r:id="rId126"/>
    <p:sldId id="314" r:id="rId127"/>
    <p:sldId id="316" r:id="rId128"/>
    <p:sldId id="431" r:id="rId129"/>
    <p:sldId id="318" r:id="rId1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9F281E-A18B-21B0-C8B6-1949894867A1}" v="3" dt="2025-11-14T14:29:19.269"/>
    <p1510:client id="{D2745F2A-C5EC-BAC1-39B4-494FEBB67091}" v="4" dt="2025-11-14T14:15:18.590"/>
  </p1510:revLst>
</p1510:revInfo>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36" autoAdjust="0"/>
    <p:restoredTop sz="84967" autoAdjust="0"/>
  </p:normalViewPr>
  <p:slideViewPr>
    <p:cSldViewPr snapToGrid="0">
      <p:cViewPr varScale="1">
        <p:scale>
          <a:sx n="94" d="100"/>
          <a:sy n="94" d="100"/>
        </p:scale>
        <p:origin x="654" y="273"/>
      </p:cViewPr>
      <p:guideLst>
        <p:guide orient="horz" pos="1392"/>
        <p:guide pos="7056"/>
        <p:guide orient="horz" pos="3168"/>
      </p:guideLst>
    </p:cSldViewPr>
  </p:slideViewPr>
  <p:outlineViewPr>
    <p:cViewPr>
      <p:scale>
        <a:sx n="33" d="100"/>
        <a:sy n="33" d="100"/>
      </p:scale>
      <p:origin x="0" y="-1103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microsoft.com/office/2018/10/relationships/authors" Target="author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notesMaster" Target="notesMasters/notesMaster1.xml"/><Relationship Id="rId136"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handoutMaster" Target="handoutMasters/handout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F2D7FF-ADB8-49B5-832A-3348A4DC4C3F}" type="doc">
      <dgm:prSet loTypeId="urn:microsoft.com/office/officeart/2005/8/layout/vProcess5" loCatId="process" qsTypeId="urn:microsoft.com/office/officeart/2005/8/quickstyle/simple2" qsCatId="simple" csTypeId="urn:microsoft.com/office/officeart/2005/8/colors/accent2_2" csCatId="accent2"/>
      <dgm:spPr/>
      <dgm:t>
        <a:bodyPr/>
        <a:lstStyle/>
        <a:p>
          <a:endParaRPr lang="en-US"/>
        </a:p>
      </dgm:t>
    </dgm:pt>
    <dgm:pt modelId="{1C943712-6171-49D6-A781-9F036D92070F}">
      <dgm:prSet/>
      <dgm:spPr/>
      <dgm:t>
        <a:bodyPr/>
        <a:lstStyle/>
        <a:p>
          <a:r>
            <a:rPr lang="en-US"/>
            <a:t>Chickens require free access to clean, preferably cool drinking waters at all times</a:t>
          </a:r>
        </a:p>
      </dgm:t>
    </dgm:pt>
    <dgm:pt modelId="{C6EAC474-B714-4E3A-9CB7-B125B80C2A66}" type="parTrans" cxnId="{C3E21DD1-713C-4C05-811F-01615D2810F5}">
      <dgm:prSet/>
      <dgm:spPr/>
      <dgm:t>
        <a:bodyPr/>
        <a:lstStyle/>
        <a:p>
          <a:endParaRPr lang="en-US"/>
        </a:p>
      </dgm:t>
    </dgm:pt>
    <dgm:pt modelId="{0328C837-8407-4491-8B2C-A675843E1B00}" type="sibTrans" cxnId="{C3E21DD1-713C-4C05-811F-01615D2810F5}">
      <dgm:prSet/>
      <dgm:spPr/>
      <dgm:t>
        <a:bodyPr/>
        <a:lstStyle/>
        <a:p>
          <a:endParaRPr lang="en-US"/>
        </a:p>
      </dgm:t>
    </dgm:pt>
    <dgm:pt modelId="{2C183404-10B4-4701-BCE7-BC9CBF02D11F}">
      <dgm:prSet/>
      <dgm:spPr/>
      <dgm:t>
        <a:bodyPr/>
        <a:lstStyle/>
        <a:p>
          <a:r>
            <a:rPr lang="en-US"/>
            <a:t>Water makes up 85% of the body weight of a hick.</a:t>
          </a:r>
        </a:p>
      </dgm:t>
    </dgm:pt>
    <dgm:pt modelId="{08C7CFFF-7020-4C4E-A8DE-683C991D22CD}" type="parTrans" cxnId="{DF565790-2193-4640-B96E-2651D2B437DD}">
      <dgm:prSet/>
      <dgm:spPr/>
      <dgm:t>
        <a:bodyPr/>
        <a:lstStyle/>
        <a:p>
          <a:endParaRPr lang="en-US"/>
        </a:p>
      </dgm:t>
    </dgm:pt>
    <dgm:pt modelId="{486E82D7-92D7-415D-BC53-36E5D89ABB58}" type="sibTrans" cxnId="{DF565790-2193-4640-B96E-2651D2B437DD}">
      <dgm:prSet/>
      <dgm:spPr/>
      <dgm:t>
        <a:bodyPr/>
        <a:lstStyle/>
        <a:p>
          <a:endParaRPr lang="en-US"/>
        </a:p>
      </dgm:t>
    </dgm:pt>
    <dgm:pt modelId="{233BD56A-8C45-4FB7-9FDC-DA515242711F}">
      <dgm:prSet/>
      <dgm:spPr/>
      <dgm:t>
        <a:bodyPr/>
        <a:lstStyle/>
        <a:p>
          <a:r>
            <a:rPr lang="en-US"/>
            <a:t>Water deprivation can end up in death within one day in hot environments. </a:t>
          </a:r>
        </a:p>
      </dgm:t>
    </dgm:pt>
    <dgm:pt modelId="{BA5D3917-1181-4BA8-8663-270B30200550}" type="parTrans" cxnId="{529ECF81-F20F-4B31-8D24-A159530C1C0B}">
      <dgm:prSet/>
      <dgm:spPr/>
      <dgm:t>
        <a:bodyPr/>
        <a:lstStyle/>
        <a:p>
          <a:endParaRPr lang="en-US"/>
        </a:p>
      </dgm:t>
    </dgm:pt>
    <dgm:pt modelId="{564F537B-AFAF-4041-98B9-5263E902FFB5}" type="sibTrans" cxnId="{529ECF81-F20F-4B31-8D24-A159530C1C0B}">
      <dgm:prSet/>
      <dgm:spPr/>
      <dgm:t>
        <a:bodyPr/>
        <a:lstStyle/>
        <a:p>
          <a:endParaRPr lang="en-US"/>
        </a:p>
      </dgm:t>
    </dgm:pt>
    <dgm:pt modelId="{4B1FBA41-601C-40E9-94C7-6A1C9F098784}">
      <dgm:prSet/>
      <dgm:spPr/>
      <dgm:t>
        <a:bodyPr/>
        <a:lstStyle/>
        <a:p>
          <a:r>
            <a:rPr lang="en-US"/>
            <a:t>Be careful of salt poisoning if accidently added to water</a:t>
          </a:r>
        </a:p>
      </dgm:t>
    </dgm:pt>
    <dgm:pt modelId="{32D553A2-E4E2-4DB3-8E46-BE41A9B06940}" type="parTrans" cxnId="{4EA585F0-58FC-43A6-B4A6-684EC1720EB7}">
      <dgm:prSet/>
      <dgm:spPr/>
      <dgm:t>
        <a:bodyPr/>
        <a:lstStyle/>
        <a:p>
          <a:endParaRPr lang="en-US"/>
        </a:p>
      </dgm:t>
    </dgm:pt>
    <dgm:pt modelId="{B8A34348-A7B9-41FE-9855-F96074621A45}" type="sibTrans" cxnId="{4EA585F0-58FC-43A6-B4A6-684EC1720EB7}">
      <dgm:prSet/>
      <dgm:spPr/>
      <dgm:t>
        <a:bodyPr/>
        <a:lstStyle/>
        <a:p>
          <a:endParaRPr lang="en-US"/>
        </a:p>
      </dgm:t>
    </dgm:pt>
    <dgm:pt modelId="{8A086144-66B6-49DB-A712-E5C436F0D9CA}" type="pres">
      <dgm:prSet presAssocID="{D2F2D7FF-ADB8-49B5-832A-3348A4DC4C3F}" presName="outerComposite" presStyleCnt="0">
        <dgm:presLayoutVars>
          <dgm:chMax val="5"/>
          <dgm:dir/>
          <dgm:resizeHandles val="exact"/>
        </dgm:presLayoutVars>
      </dgm:prSet>
      <dgm:spPr/>
    </dgm:pt>
    <dgm:pt modelId="{1D33A4DF-AF1F-44BD-9C10-00837548D578}" type="pres">
      <dgm:prSet presAssocID="{D2F2D7FF-ADB8-49B5-832A-3348A4DC4C3F}" presName="dummyMaxCanvas" presStyleCnt="0">
        <dgm:presLayoutVars/>
      </dgm:prSet>
      <dgm:spPr/>
    </dgm:pt>
    <dgm:pt modelId="{C7B13493-826E-49FA-93DD-CD731BB31F2B}" type="pres">
      <dgm:prSet presAssocID="{D2F2D7FF-ADB8-49B5-832A-3348A4DC4C3F}" presName="FourNodes_1" presStyleLbl="node1" presStyleIdx="0" presStyleCnt="4">
        <dgm:presLayoutVars>
          <dgm:bulletEnabled val="1"/>
        </dgm:presLayoutVars>
      </dgm:prSet>
      <dgm:spPr/>
    </dgm:pt>
    <dgm:pt modelId="{72138A52-26AC-4AD5-ADDD-DD251D40C113}" type="pres">
      <dgm:prSet presAssocID="{D2F2D7FF-ADB8-49B5-832A-3348A4DC4C3F}" presName="FourNodes_2" presStyleLbl="node1" presStyleIdx="1" presStyleCnt="4">
        <dgm:presLayoutVars>
          <dgm:bulletEnabled val="1"/>
        </dgm:presLayoutVars>
      </dgm:prSet>
      <dgm:spPr/>
    </dgm:pt>
    <dgm:pt modelId="{28865054-0A29-4F92-B362-FECCBAB56912}" type="pres">
      <dgm:prSet presAssocID="{D2F2D7FF-ADB8-49B5-832A-3348A4DC4C3F}" presName="FourNodes_3" presStyleLbl="node1" presStyleIdx="2" presStyleCnt="4">
        <dgm:presLayoutVars>
          <dgm:bulletEnabled val="1"/>
        </dgm:presLayoutVars>
      </dgm:prSet>
      <dgm:spPr/>
    </dgm:pt>
    <dgm:pt modelId="{1887526C-4AF3-40F8-A177-3F76DC74EBA9}" type="pres">
      <dgm:prSet presAssocID="{D2F2D7FF-ADB8-49B5-832A-3348A4DC4C3F}" presName="FourNodes_4" presStyleLbl="node1" presStyleIdx="3" presStyleCnt="4">
        <dgm:presLayoutVars>
          <dgm:bulletEnabled val="1"/>
        </dgm:presLayoutVars>
      </dgm:prSet>
      <dgm:spPr/>
    </dgm:pt>
    <dgm:pt modelId="{341E2281-5AC4-4926-A167-43D8CEE576E3}" type="pres">
      <dgm:prSet presAssocID="{D2F2D7FF-ADB8-49B5-832A-3348A4DC4C3F}" presName="FourConn_1-2" presStyleLbl="fgAccFollowNode1" presStyleIdx="0" presStyleCnt="3">
        <dgm:presLayoutVars>
          <dgm:bulletEnabled val="1"/>
        </dgm:presLayoutVars>
      </dgm:prSet>
      <dgm:spPr/>
    </dgm:pt>
    <dgm:pt modelId="{E940A2A6-5F90-4733-AB0A-A801A4E89678}" type="pres">
      <dgm:prSet presAssocID="{D2F2D7FF-ADB8-49B5-832A-3348A4DC4C3F}" presName="FourConn_2-3" presStyleLbl="fgAccFollowNode1" presStyleIdx="1" presStyleCnt="3">
        <dgm:presLayoutVars>
          <dgm:bulletEnabled val="1"/>
        </dgm:presLayoutVars>
      </dgm:prSet>
      <dgm:spPr/>
    </dgm:pt>
    <dgm:pt modelId="{BC6A95A2-47F8-4523-BCB8-EFB7F8EFAA14}" type="pres">
      <dgm:prSet presAssocID="{D2F2D7FF-ADB8-49B5-832A-3348A4DC4C3F}" presName="FourConn_3-4" presStyleLbl="fgAccFollowNode1" presStyleIdx="2" presStyleCnt="3">
        <dgm:presLayoutVars>
          <dgm:bulletEnabled val="1"/>
        </dgm:presLayoutVars>
      </dgm:prSet>
      <dgm:spPr/>
    </dgm:pt>
    <dgm:pt modelId="{4A884CB0-7A6A-4A41-BF8D-0F0A97DCACED}" type="pres">
      <dgm:prSet presAssocID="{D2F2D7FF-ADB8-49B5-832A-3348A4DC4C3F}" presName="FourNodes_1_text" presStyleLbl="node1" presStyleIdx="3" presStyleCnt="4">
        <dgm:presLayoutVars>
          <dgm:bulletEnabled val="1"/>
        </dgm:presLayoutVars>
      </dgm:prSet>
      <dgm:spPr/>
    </dgm:pt>
    <dgm:pt modelId="{D2A24977-968E-45ED-A07B-076F10775412}" type="pres">
      <dgm:prSet presAssocID="{D2F2D7FF-ADB8-49B5-832A-3348A4DC4C3F}" presName="FourNodes_2_text" presStyleLbl="node1" presStyleIdx="3" presStyleCnt="4">
        <dgm:presLayoutVars>
          <dgm:bulletEnabled val="1"/>
        </dgm:presLayoutVars>
      </dgm:prSet>
      <dgm:spPr/>
    </dgm:pt>
    <dgm:pt modelId="{F4038477-1624-486A-A903-E28F331CD788}" type="pres">
      <dgm:prSet presAssocID="{D2F2D7FF-ADB8-49B5-832A-3348A4DC4C3F}" presName="FourNodes_3_text" presStyleLbl="node1" presStyleIdx="3" presStyleCnt="4">
        <dgm:presLayoutVars>
          <dgm:bulletEnabled val="1"/>
        </dgm:presLayoutVars>
      </dgm:prSet>
      <dgm:spPr/>
    </dgm:pt>
    <dgm:pt modelId="{5BCCF93C-77F8-4A4B-9E53-DB3812CFAC3B}" type="pres">
      <dgm:prSet presAssocID="{D2F2D7FF-ADB8-49B5-832A-3348A4DC4C3F}" presName="FourNodes_4_text" presStyleLbl="node1" presStyleIdx="3" presStyleCnt="4">
        <dgm:presLayoutVars>
          <dgm:bulletEnabled val="1"/>
        </dgm:presLayoutVars>
      </dgm:prSet>
      <dgm:spPr/>
    </dgm:pt>
  </dgm:ptLst>
  <dgm:cxnLst>
    <dgm:cxn modelId="{ABDC200E-C1F3-49A2-9608-1D1A34C11C02}" type="presOf" srcId="{1C943712-6171-49D6-A781-9F036D92070F}" destId="{C7B13493-826E-49FA-93DD-CD731BB31F2B}" srcOrd="0" destOrd="0" presId="urn:microsoft.com/office/officeart/2005/8/layout/vProcess5"/>
    <dgm:cxn modelId="{7052671A-C107-46BC-84F9-67DCD640C6CF}" type="presOf" srcId="{1C943712-6171-49D6-A781-9F036D92070F}" destId="{4A884CB0-7A6A-4A41-BF8D-0F0A97DCACED}" srcOrd="1" destOrd="0" presId="urn:microsoft.com/office/officeart/2005/8/layout/vProcess5"/>
    <dgm:cxn modelId="{B6D52238-10D1-4C3F-AFE7-3E77F2F3FC4A}" type="presOf" srcId="{564F537B-AFAF-4041-98B9-5263E902FFB5}" destId="{BC6A95A2-47F8-4523-BCB8-EFB7F8EFAA14}" srcOrd="0" destOrd="0" presId="urn:microsoft.com/office/officeart/2005/8/layout/vProcess5"/>
    <dgm:cxn modelId="{A805FA42-F093-4A6A-ADD2-1114F310404D}" type="presOf" srcId="{2C183404-10B4-4701-BCE7-BC9CBF02D11F}" destId="{D2A24977-968E-45ED-A07B-076F10775412}" srcOrd="1" destOrd="0" presId="urn:microsoft.com/office/officeart/2005/8/layout/vProcess5"/>
    <dgm:cxn modelId="{88476057-26C3-454E-9744-E3ECB864E99B}" type="presOf" srcId="{233BD56A-8C45-4FB7-9FDC-DA515242711F}" destId="{28865054-0A29-4F92-B362-FECCBAB56912}" srcOrd="0" destOrd="0" presId="urn:microsoft.com/office/officeart/2005/8/layout/vProcess5"/>
    <dgm:cxn modelId="{2975F278-7ABC-4320-9438-9B29D49C7C82}" type="presOf" srcId="{D2F2D7FF-ADB8-49B5-832A-3348A4DC4C3F}" destId="{8A086144-66B6-49DB-A712-E5C436F0D9CA}" srcOrd="0" destOrd="0" presId="urn:microsoft.com/office/officeart/2005/8/layout/vProcess5"/>
    <dgm:cxn modelId="{529ECF81-F20F-4B31-8D24-A159530C1C0B}" srcId="{D2F2D7FF-ADB8-49B5-832A-3348A4DC4C3F}" destId="{233BD56A-8C45-4FB7-9FDC-DA515242711F}" srcOrd="2" destOrd="0" parTransId="{BA5D3917-1181-4BA8-8663-270B30200550}" sibTransId="{564F537B-AFAF-4041-98B9-5263E902FFB5}"/>
    <dgm:cxn modelId="{DF565790-2193-4640-B96E-2651D2B437DD}" srcId="{D2F2D7FF-ADB8-49B5-832A-3348A4DC4C3F}" destId="{2C183404-10B4-4701-BCE7-BC9CBF02D11F}" srcOrd="1" destOrd="0" parTransId="{08C7CFFF-7020-4C4E-A8DE-683C991D22CD}" sibTransId="{486E82D7-92D7-415D-BC53-36E5D89ABB58}"/>
    <dgm:cxn modelId="{EC6B2B92-6212-4096-810B-AA972A10E7C8}" type="presOf" srcId="{2C183404-10B4-4701-BCE7-BC9CBF02D11F}" destId="{72138A52-26AC-4AD5-ADDD-DD251D40C113}" srcOrd="0" destOrd="0" presId="urn:microsoft.com/office/officeart/2005/8/layout/vProcess5"/>
    <dgm:cxn modelId="{7960C797-DE48-42C2-9249-1FBC609A0A63}" type="presOf" srcId="{233BD56A-8C45-4FB7-9FDC-DA515242711F}" destId="{F4038477-1624-486A-A903-E28F331CD788}" srcOrd="1" destOrd="0" presId="urn:microsoft.com/office/officeart/2005/8/layout/vProcess5"/>
    <dgm:cxn modelId="{9B22D1D0-A301-4A2F-921A-36F329E6144C}" type="presOf" srcId="{0328C837-8407-4491-8B2C-A675843E1B00}" destId="{341E2281-5AC4-4926-A167-43D8CEE576E3}" srcOrd="0" destOrd="0" presId="urn:microsoft.com/office/officeart/2005/8/layout/vProcess5"/>
    <dgm:cxn modelId="{C3E21DD1-713C-4C05-811F-01615D2810F5}" srcId="{D2F2D7FF-ADB8-49B5-832A-3348A4DC4C3F}" destId="{1C943712-6171-49D6-A781-9F036D92070F}" srcOrd="0" destOrd="0" parTransId="{C6EAC474-B714-4E3A-9CB7-B125B80C2A66}" sibTransId="{0328C837-8407-4491-8B2C-A675843E1B00}"/>
    <dgm:cxn modelId="{4E7C5EE1-D576-4305-8D0E-3AADA5EC8120}" type="presOf" srcId="{4B1FBA41-601C-40E9-94C7-6A1C9F098784}" destId="{1887526C-4AF3-40F8-A177-3F76DC74EBA9}" srcOrd="0" destOrd="0" presId="urn:microsoft.com/office/officeart/2005/8/layout/vProcess5"/>
    <dgm:cxn modelId="{42BED4EF-6DB7-44E4-B506-5B27A66A95ED}" type="presOf" srcId="{486E82D7-92D7-415D-BC53-36E5D89ABB58}" destId="{E940A2A6-5F90-4733-AB0A-A801A4E89678}" srcOrd="0" destOrd="0" presId="urn:microsoft.com/office/officeart/2005/8/layout/vProcess5"/>
    <dgm:cxn modelId="{4EA585F0-58FC-43A6-B4A6-684EC1720EB7}" srcId="{D2F2D7FF-ADB8-49B5-832A-3348A4DC4C3F}" destId="{4B1FBA41-601C-40E9-94C7-6A1C9F098784}" srcOrd="3" destOrd="0" parTransId="{32D553A2-E4E2-4DB3-8E46-BE41A9B06940}" sibTransId="{B8A34348-A7B9-41FE-9855-F96074621A45}"/>
    <dgm:cxn modelId="{B9CD09F3-2EDD-468F-A584-629D102F5095}" type="presOf" srcId="{4B1FBA41-601C-40E9-94C7-6A1C9F098784}" destId="{5BCCF93C-77F8-4A4B-9E53-DB3812CFAC3B}" srcOrd="1" destOrd="0" presId="urn:microsoft.com/office/officeart/2005/8/layout/vProcess5"/>
    <dgm:cxn modelId="{73727F26-94ED-4591-8484-315359AE0A1E}" type="presParOf" srcId="{8A086144-66B6-49DB-A712-E5C436F0D9CA}" destId="{1D33A4DF-AF1F-44BD-9C10-00837548D578}" srcOrd="0" destOrd="0" presId="urn:microsoft.com/office/officeart/2005/8/layout/vProcess5"/>
    <dgm:cxn modelId="{5850AFDE-89EF-42DD-959A-356639B27E62}" type="presParOf" srcId="{8A086144-66B6-49DB-A712-E5C436F0D9CA}" destId="{C7B13493-826E-49FA-93DD-CD731BB31F2B}" srcOrd="1" destOrd="0" presId="urn:microsoft.com/office/officeart/2005/8/layout/vProcess5"/>
    <dgm:cxn modelId="{C89624B7-413D-4E55-A844-C4823DBF1538}" type="presParOf" srcId="{8A086144-66B6-49DB-A712-E5C436F0D9CA}" destId="{72138A52-26AC-4AD5-ADDD-DD251D40C113}" srcOrd="2" destOrd="0" presId="urn:microsoft.com/office/officeart/2005/8/layout/vProcess5"/>
    <dgm:cxn modelId="{8DCEF296-F0F4-4402-964B-ABA0CDFD4F8F}" type="presParOf" srcId="{8A086144-66B6-49DB-A712-E5C436F0D9CA}" destId="{28865054-0A29-4F92-B362-FECCBAB56912}" srcOrd="3" destOrd="0" presId="urn:microsoft.com/office/officeart/2005/8/layout/vProcess5"/>
    <dgm:cxn modelId="{B133C6BD-1BEA-480E-BFEF-3831E15AB54E}" type="presParOf" srcId="{8A086144-66B6-49DB-A712-E5C436F0D9CA}" destId="{1887526C-4AF3-40F8-A177-3F76DC74EBA9}" srcOrd="4" destOrd="0" presId="urn:microsoft.com/office/officeart/2005/8/layout/vProcess5"/>
    <dgm:cxn modelId="{FBBA8399-6D2E-4A8E-B434-D7F5F2CB4A50}" type="presParOf" srcId="{8A086144-66B6-49DB-A712-E5C436F0D9CA}" destId="{341E2281-5AC4-4926-A167-43D8CEE576E3}" srcOrd="5" destOrd="0" presId="urn:microsoft.com/office/officeart/2005/8/layout/vProcess5"/>
    <dgm:cxn modelId="{D25538D7-9F4D-43AA-A85B-BF97C90C7AFB}" type="presParOf" srcId="{8A086144-66B6-49DB-A712-E5C436F0D9CA}" destId="{E940A2A6-5F90-4733-AB0A-A801A4E89678}" srcOrd="6" destOrd="0" presId="urn:microsoft.com/office/officeart/2005/8/layout/vProcess5"/>
    <dgm:cxn modelId="{D88376EE-5CAA-437A-8BF3-9244AE3EDA1C}" type="presParOf" srcId="{8A086144-66B6-49DB-A712-E5C436F0D9CA}" destId="{BC6A95A2-47F8-4523-BCB8-EFB7F8EFAA14}" srcOrd="7" destOrd="0" presId="urn:microsoft.com/office/officeart/2005/8/layout/vProcess5"/>
    <dgm:cxn modelId="{B51A58AB-ED90-4387-B87A-E01F8B8A03C6}" type="presParOf" srcId="{8A086144-66B6-49DB-A712-E5C436F0D9CA}" destId="{4A884CB0-7A6A-4A41-BF8D-0F0A97DCACED}" srcOrd="8" destOrd="0" presId="urn:microsoft.com/office/officeart/2005/8/layout/vProcess5"/>
    <dgm:cxn modelId="{336B7759-FB89-4C3D-938E-D91E900A3C65}" type="presParOf" srcId="{8A086144-66B6-49DB-A712-E5C436F0D9CA}" destId="{D2A24977-968E-45ED-A07B-076F10775412}" srcOrd="9" destOrd="0" presId="urn:microsoft.com/office/officeart/2005/8/layout/vProcess5"/>
    <dgm:cxn modelId="{DE8A63AB-D4F6-4199-8F48-A3170C7AA431}" type="presParOf" srcId="{8A086144-66B6-49DB-A712-E5C436F0D9CA}" destId="{F4038477-1624-486A-A903-E28F331CD788}" srcOrd="10" destOrd="0" presId="urn:microsoft.com/office/officeart/2005/8/layout/vProcess5"/>
    <dgm:cxn modelId="{1EE8B629-CDA8-48BF-B143-0FD97D237814}" type="presParOf" srcId="{8A086144-66B6-49DB-A712-E5C436F0D9CA}" destId="{5BCCF93C-77F8-4A4B-9E53-DB3812CFAC3B}"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C4198B-84E4-42EC-AF0A-E7406D9E1AD5}" type="doc">
      <dgm:prSet loTypeId="urn:microsoft.com/office/officeart/2005/8/layout/vList2" loCatId="list" qsTypeId="urn:microsoft.com/office/officeart/2005/8/quickstyle/simple5" qsCatId="simple" csTypeId="urn:microsoft.com/office/officeart/2005/8/colors/accent2_2" csCatId="accent2"/>
      <dgm:spPr/>
      <dgm:t>
        <a:bodyPr/>
        <a:lstStyle/>
        <a:p>
          <a:endParaRPr lang="en-US"/>
        </a:p>
      </dgm:t>
    </dgm:pt>
    <dgm:pt modelId="{FE6F35DB-68DD-4796-BCEC-A835509046D7}">
      <dgm:prSet/>
      <dgm:spPr/>
      <dgm:t>
        <a:bodyPr/>
        <a:lstStyle/>
        <a:p>
          <a:r>
            <a:rPr lang="en-US"/>
            <a:t>Minimum of 12 ducks</a:t>
          </a:r>
        </a:p>
      </dgm:t>
    </dgm:pt>
    <dgm:pt modelId="{0FC14EAC-301B-4F91-92B5-3CDA5C70A4AB}" type="parTrans" cxnId="{94214001-AD67-4BF4-AA7D-AA0D80ED359D}">
      <dgm:prSet/>
      <dgm:spPr/>
      <dgm:t>
        <a:bodyPr/>
        <a:lstStyle/>
        <a:p>
          <a:endParaRPr lang="en-US"/>
        </a:p>
      </dgm:t>
    </dgm:pt>
    <dgm:pt modelId="{50A629E8-7D90-487F-841B-EE961A8D84DA}" type="sibTrans" cxnId="{94214001-AD67-4BF4-AA7D-AA0D80ED359D}">
      <dgm:prSet/>
      <dgm:spPr/>
      <dgm:t>
        <a:bodyPr/>
        <a:lstStyle/>
        <a:p>
          <a:endParaRPr lang="en-US"/>
        </a:p>
      </dgm:t>
    </dgm:pt>
    <dgm:pt modelId="{22DBE019-EE8F-4C35-BCFA-580F06633375}">
      <dgm:prSet/>
      <dgm:spPr/>
      <dgm:t>
        <a:bodyPr/>
        <a:lstStyle/>
        <a:p>
          <a:r>
            <a:rPr lang="en-US"/>
            <a:t>Do not require large housing and expensive feeds</a:t>
          </a:r>
        </a:p>
      </dgm:t>
    </dgm:pt>
    <dgm:pt modelId="{95A6BD83-F790-4A50-A850-24EF687E718A}" type="parTrans" cxnId="{C2E51233-9CC6-49A5-82BD-14D517A917B6}">
      <dgm:prSet/>
      <dgm:spPr/>
      <dgm:t>
        <a:bodyPr/>
        <a:lstStyle/>
        <a:p>
          <a:endParaRPr lang="en-US"/>
        </a:p>
      </dgm:t>
    </dgm:pt>
    <dgm:pt modelId="{21183D37-B0E0-4854-B5C9-D367CFBCE099}" type="sibTrans" cxnId="{C2E51233-9CC6-49A5-82BD-14D517A917B6}">
      <dgm:prSet/>
      <dgm:spPr/>
      <dgm:t>
        <a:bodyPr/>
        <a:lstStyle/>
        <a:p>
          <a:endParaRPr lang="en-US"/>
        </a:p>
      </dgm:t>
    </dgm:pt>
    <dgm:pt modelId="{30F17CD2-FC53-4185-A704-0B15BF160174}">
      <dgm:prSet/>
      <dgm:spPr/>
      <dgm:t>
        <a:bodyPr/>
        <a:lstStyle/>
        <a:p>
          <a:r>
            <a:rPr lang="en-US"/>
            <a:t>Not easily affected by avian diseases that affect other poultry birds</a:t>
          </a:r>
        </a:p>
      </dgm:t>
    </dgm:pt>
    <dgm:pt modelId="{5CCF3EB7-33FD-4846-A2BE-DC0718B8E80B}" type="parTrans" cxnId="{E7A9B873-B802-4567-AC0E-F1E45E4CBDAE}">
      <dgm:prSet/>
      <dgm:spPr/>
      <dgm:t>
        <a:bodyPr/>
        <a:lstStyle/>
        <a:p>
          <a:endParaRPr lang="en-US"/>
        </a:p>
      </dgm:t>
    </dgm:pt>
    <dgm:pt modelId="{D4610DD2-0048-4E6C-B814-CF8ED39621E7}" type="sibTrans" cxnId="{E7A9B873-B802-4567-AC0E-F1E45E4CBDAE}">
      <dgm:prSet/>
      <dgm:spPr/>
      <dgm:t>
        <a:bodyPr/>
        <a:lstStyle/>
        <a:p>
          <a:endParaRPr lang="en-US"/>
        </a:p>
      </dgm:t>
    </dgm:pt>
    <dgm:pt modelId="{4AD0FCC5-63FF-4D40-9480-BD93A659F591}">
      <dgm:prSet/>
      <dgm:spPr/>
      <dgm:t>
        <a:bodyPr/>
        <a:lstStyle/>
        <a:p>
          <a:r>
            <a:rPr lang="en-US"/>
            <a:t>You can leave them unsupervised because they can fend for themselves</a:t>
          </a:r>
        </a:p>
      </dgm:t>
    </dgm:pt>
    <dgm:pt modelId="{DDA62168-5792-448A-8A65-59B6C839FFE1}" type="parTrans" cxnId="{CCE15997-13BC-4696-9769-42C68D19F0A2}">
      <dgm:prSet/>
      <dgm:spPr/>
      <dgm:t>
        <a:bodyPr/>
        <a:lstStyle/>
        <a:p>
          <a:endParaRPr lang="en-US"/>
        </a:p>
      </dgm:t>
    </dgm:pt>
    <dgm:pt modelId="{5D166156-7906-48EE-9B7B-30FB5420EB3F}" type="sibTrans" cxnId="{CCE15997-13BC-4696-9769-42C68D19F0A2}">
      <dgm:prSet/>
      <dgm:spPr/>
      <dgm:t>
        <a:bodyPr/>
        <a:lstStyle/>
        <a:p>
          <a:endParaRPr lang="en-US"/>
        </a:p>
      </dgm:t>
    </dgm:pt>
    <dgm:pt modelId="{DA9B7318-5F8C-4B7B-8A9B-7B65472DD645}">
      <dgm:prSet/>
      <dgm:spPr/>
      <dgm:t>
        <a:bodyPr/>
        <a:lstStyle/>
        <a:p>
          <a:r>
            <a:rPr lang="en-US"/>
            <a:t>Ducks can eat insects like termites, cockroaches and grasshoppers, fish eggs and snails. </a:t>
          </a:r>
        </a:p>
      </dgm:t>
    </dgm:pt>
    <dgm:pt modelId="{0599A7FF-41A3-415E-841F-9C64257B1B46}" type="parTrans" cxnId="{6DA7985B-B1CD-4E98-B692-D443B567F6CF}">
      <dgm:prSet/>
      <dgm:spPr/>
      <dgm:t>
        <a:bodyPr/>
        <a:lstStyle/>
        <a:p>
          <a:endParaRPr lang="en-US"/>
        </a:p>
      </dgm:t>
    </dgm:pt>
    <dgm:pt modelId="{8F5161FD-37CB-4EE7-A9C7-BA44DAACC27F}" type="sibTrans" cxnId="{6DA7985B-B1CD-4E98-B692-D443B567F6CF}">
      <dgm:prSet/>
      <dgm:spPr/>
      <dgm:t>
        <a:bodyPr/>
        <a:lstStyle/>
        <a:p>
          <a:endParaRPr lang="en-US"/>
        </a:p>
      </dgm:t>
    </dgm:pt>
    <dgm:pt modelId="{9782B91F-09F1-4EB4-A7D7-B3D4441D3D61}">
      <dgm:prSet/>
      <dgm:spPr/>
      <dgm:t>
        <a:bodyPr/>
        <a:lstStyle/>
        <a:p>
          <a:r>
            <a:rPr lang="en-US"/>
            <a:t>Don’t necessarily need a pond to be able to rear your ducks but if you want fertile eggs you should consider it.</a:t>
          </a:r>
        </a:p>
      </dgm:t>
    </dgm:pt>
    <dgm:pt modelId="{D2C809A6-864A-4568-91E9-492421EA7580}" type="parTrans" cxnId="{FDA93B19-35C5-4D18-9BFE-BFB749437B39}">
      <dgm:prSet/>
      <dgm:spPr/>
      <dgm:t>
        <a:bodyPr/>
        <a:lstStyle/>
        <a:p>
          <a:endParaRPr lang="en-US"/>
        </a:p>
      </dgm:t>
    </dgm:pt>
    <dgm:pt modelId="{CAEB1B77-ED78-4CC4-B630-E77D1ED4C90E}" type="sibTrans" cxnId="{FDA93B19-35C5-4D18-9BFE-BFB749437B39}">
      <dgm:prSet/>
      <dgm:spPr/>
      <dgm:t>
        <a:bodyPr/>
        <a:lstStyle/>
        <a:p>
          <a:endParaRPr lang="en-US"/>
        </a:p>
      </dgm:t>
    </dgm:pt>
    <dgm:pt modelId="{C0D5DCF7-76CE-4E8A-BDA3-8469CD7A3702}" type="pres">
      <dgm:prSet presAssocID="{20C4198B-84E4-42EC-AF0A-E7406D9E1AD5}" presName="linear" presStyleCnt="0">
        <dgm:presLayoutVars>
          <dgm:animLvl val="lvl"/>
          <dgm:resizeHandles val="exact"/>
        </dgm:presLayoutVars>
      </dgm:prSet>
      <dgm:spPr/>
    </dgm:pt>
    <dgm:pt modelId="{94452C1A-5FF1-45B6-AD0D-24382596B2E8}" type="pres">
      <dgm:prSet presAssocID="{FE6F35DB-68DD-4796-BCEC-A835509046D7}" presName="parentText" presStyleLbl="node1" presStyleIdx="0" presStyleCnt="6">
        <dgm:presLayoutVars>
          <dgm:chMax val="0"/>
          <dgm:bulletEnabled val="1"/>
        </dgm:presLayoutVars>
      </dgm:prSet>
      <dgm:spPr/>
    </dgm:pt>
    <dgm:pt modelId="{6F9DDB23-A540-47EE-8C31-51797354E15F}" type="pres">
      <dgm:prSet presAssocID="{50A629E8-7D90-487F-841B-EE961A8D84DA}" presName="spacer" presStyleCnt="0"/>
      <dgm:spPr/>
    </dgm:pt>
    <dgm:pt modelId="{F8B3A9ED-8AD0-41B9-A5D4-F93271664CC3}" type="pres">
      <dgm:prSet presAssocID="{22DBE019-EE8F-4C35-BCFA-580F06633375}" presName="parentText" presStyleLbl="node1" presStyleIdx="1" presStyleCnt="6">
        <dgm:presLayoutVars>
          <dgm:chMax val="0"/>
          <dgm:bulletEnabled val="1"/>
        </dgm:presLayoutVars>
      </dgm:prSet>
      <dgm:spPr/>
    </dgm:pt>
    <dgm:pt modelId="{38716FEB-DF00-491D-806E-155DCDBE38B9}" type="pres">
      <dgm:prSet presAssocID="{21183D37-B0E0-4854-B5C9-D367CFBCE099}" presName="spacer" presStyleCnt="0"/>
      <dgm:spPr/>
    </dgm:pt>
    <dgm:pt modelId="{00478128-48D0-4EBF-9EB7-EA98AF1C3D59}" type="pres">
      <dgm:prSet presAssocID="{30F17CD2-FC53-4185-A704-0B15BF160174}" presName="parentText" presStyleLbl="node1" presStyleIdx="2" presStyleCnt="6">
        <dgm:presLayoutVars>
          <dgm:chMax val="0"/>
          <dgm:bulletEnabled val="1"/>
        </dgm:presLayoutVars>
      </dgm:prSet>
      <dgm:spPr/>
    </dgm:pt>
    <dgm:pt modelId="{EF8EC053-CCC0-4EF8-BB80-18BE4DF7CC3B}" type="pres">
      <dgm:prSet presAssocID="{D4610DD2-0048-4E6C-B814-CF8ED39621E7}" presName="spacer" presStyleCnt="0"/>
      <dgm:spPr/>
    </dgm:pt>
    <dgm:pt modelId="{D89D4D4C-11EF-4436-AE9D-5264FC47CA1B}" type="pres">
      <dgm:prSet presAssocID="{4AD0FCC5-63FF-4D40-9480-BD93A659F591}" presName="parentText" presStyleLbl="node1" presStyleIdx="3" presStyleCnt="6">
        <dgm:presLayoutVars>
          <dgm:chMax val="0"/>
          <dgm:bulletEnabled val="1"/>
        </dgm:presLayoutVars>
      </dgm:prSet>
      <dgm:spPr/>
    </dgm:pt>
    <dgm:pt modelId="{01C5BA39-1EF6-4B58-88A0-A90EBFBADA1D}" type="pres">
      <dgm:prSet presAssocID="{5D166156-7906-48EE-9B7B-30FB5420EB3F}" presName="spacer" presStyleCnt="0"/>
      <dgm:spPr/>
    </dgm:pt>
    <dgm:pt modelId="{F6A26980-A30C-4F2B-BADB-81B05453BC83}" type="pres">
      <dgm:prSet presAssocID="{DA9B7318-5F8C-4B7B-8A9B-7B65472DD645}" presName="parentText" presStyleLbl="node1" presStyleIdx="4" presStyleCnt="6">
        <dgm:presLayoutVars>
          <dgm:chMax val="0"/>
          <dgm:bulletEnabled val="1"/>
        </dgm:presLayoutVars>
      </dgm:prSet>
      <dgm:spPr/>
    </dgm:pt>
    <dgm:pt modelId="{A30ED3D6-D912-4B24-8C21-34640FA62F5C}" type="pres">
      <dgm:prSet presAssocID="{8F5161FD-37CB-4EE7-A9C7-BA44DAACC27F}" presName="spacer" presStyleCnt="0"/>
      <dgm:spPr/>
    </dgm:pt>
    <dgm:pt modelId="{957DB87C-F593-4DA2-AAD9-D70AB4FA08A9}" type="pres">
      <dgm:prSet presAssocID="{9782B91F-09F1-4EB4-A7D7-B3D4441D3D61}" presName="parentText" presStyleLbl="node1" presStyleIdx="5" presStyleCnt="6">
        <dgm:presLayoutVars>
          <dgm:chMax val="0"/>
          <dgm:bulletEnabled val="1"/>
        </dgm:presLayoutVars>
      </dgm:prSet>
      <dgm:spPr/>
    </dgm:pt>
  </dgm:ptLst>
  <dgm:cxnLst>
    <dgm:cxn modelId="{94214001-AD67-4BF4-AA7D-AA0D80ED359D}" srcId="{20C4198B-84E4-42EC-AF0A-E7406D9E1AD5}" destId="{FE6F35DB-68DD-4796-BCEC-A835509046D7}" srcOrd="0" destOrd="0" parTransId="{0FC14EAC-301B-4F91-92B5-3CDA5C70A4AB}" sibTransId="{50A629E8-7D90-487F-841B-EE961A8D84DA}"/>
    <dgm:cxn modelId="{FDA93B19-35C5-4D18-9BFE-BFB749437B39}" srcId="{20C4198B-84E4-42EC-AF0A-E7406D9E1AD5}" destId="{9782B91F-09F1-4EB4-A7D7-B3D4441D3D61}" srcOrd="5" destOrd="0" parTransId="{D2C809A6-864A-4568-91E9-492421EA7580}" sibTransId="{CAEB1B77-ED78-4CC4-B630-E77D1ED4C90E}"/>
    <dgm:cxn modelId="{1757E330-7496-42B2-A8A7-E69A4771908A}" type="presOf" srcId="{FE6F35DB-68DD-4796-BCEC-A835509046D7}" destId="{94452C1A-5FF1-45B6-AD0D-24382596B2E8}" srcOrd="0" destOrd="0" presId="urn:microsoft.com/office/officeart/2005/8/layout/vList2"/>
    <dgm:cxn modelId="{C2E51233-9CC6-49A5-82BD-14D517A917B6}" srcId="{20C4198B-84E4-42EC-AF0A-E7406D9E1AD5}" destId="{22DBE019-EE8F-4C35-BCFA-580F06633375}" srcOrd="1" destOrd="0" parTransId="{95A6BD83-F790-4A50-A850-24EF687E718A}" sibTransId="{21183D37-B0E0-4854-B5C9-D367CFBCE099}"/>
    <dgm:cxn modelId="{6DA7985B-B1CD-4E98-B692-D443B567F6CF}" srcId="{20C4198B-84E4-42EC-AF0A-E7406D9E1AD5}" destId="{DA9B7318-5F8C-4B7B-8A9B-7B65472DD645}" srcOrd="4" destOrd="0" parTransId="{0599A7FF-41A3-415E-841F-9C64257B1B46}" sibTransId="{8F5161FD-37CB-4EE7-A9C7-BA44DAACC27F}"/>
    <dgm:cxn modelId="{12C0074C-B209-4AFA-8FD3-D71C44EBF6AB}" type="presOf" srcId="{4AD0FCC5-63FF-4D40-9480-BD93A659F591}" destId="{D89D4D4C-11EF-4436-AE9D-5264FC47CA1B}" srcOrd="0" destOrd="0" presId="urn:microsoft.com/office/officeart/2005/8/layout/vList2"/>
    <dgm:cxn modelId="{E7A9B873-B802-4567-AC0E-F1E45E4CBDAE}" srcId="{20C4198B-84E4-42EC-AF0A-E7406D9E1AD5}" destId="{30F17CD2-FC53-4185-A704-0B15BF160174}" srcOrd="2" destOrd="0" parTransId="{5CCF3EB7-33FD-4846-A2BE-DC0718B8E80B}" sibTransId="{D4610DD2-0048-4E6C-B814-CF8ED39621E7}"/>
    <dgm:cxn modelId="{948E2E78-918E-497D-BB42-2B92302BA8A4}" type="presOf" srcId="{9782B91F-09F1-4EB4-A7D7-B3D4441D3D61}" destId="{957DB87C-F593-4DA2-AAD9-D70AB4FA08A9}" srcOrd="0" destOrd="0" presId="urn:microsoft.com/office/officeart/2005/8/layout/vList2"/>
    <dgm:cxn modelId="{1146D788-6889-4942-878C-6ED3F82A0F6A}" type="presOf" srcId="{30F17CD2-FC53-4185-A704-0B15BF160174}" destId="{00478128-48D0-4EBF-9EB7-EA98AF1C3D59}" srcOrd="0" destOrd="0" presId="urn:microsoft.com/office/officeart/2005/8/layout/vList2"/>
    <dgm:cxn modelId="{CCE15997-13BC-4696-9769-42C68D19F0A2}" srcId="{20C4198B-84E4-42EC-AF0A-E7406D9E1AD5}" destId="{4AD0FCC5-63FF-4D40-9480-BD93A659F591}" srcOrd="3" destOrd="0" parTransId="{DDA62168-5792-448A-8A65-59B6C839FFE1}" sibTransId="{5D166156-7906-48EE-9B7B-30FB5420EB3F}"/>
    <dgm:cxn modelId="{C3FC6FA5-070C-419E-9923-EAF988D9FAB1}" type="presOf" srcId="{20C4198B-84E4-42EC-AF0A-E7406D9E1AD5}" destId="{C0D5DCF7-76CE-4E8A-BDA3-8469CD7A3702}" srcOrd="0" destOrd="0" presId="urn:microsoft.com/office/officeart/2005/8/layout/vList2"/>
    <dgm:cxn modelId="{8E0C85D6-3FAF-4571-B886-24B7E0FAEE5F}" type="presOf" srcId="{DA9B7318-5F8C-4B7B-8A9B-7B65472DD645}" destId="{F6A26980-A30C-4F2B-BADB-81B05453BC83}" srcOrd="0" destOrd="0" presId="urn:microsoft.com/office/officeart/2005/8/layout/vList2"/>
    <dgm:cxn modelId="{B6C099DC-6DB5-4D1C-B08D-F4347638D3B8}" type="presOf" srcId="{22DBE019-EE8F-4C35-BCFA-580F06633375}" destId="{F8B3A9ED-8AD0-41B9-A5D4-F93271664CC3}" srcOrd="0" destOrd="0" presId="urn:microsoft.com/office/officeart/2005/8/layout/vList2"/>
    <dgm:cxn modelId="{06C30E11-AF04-4FD3-A392-A509916D9457}" type="presParOf" srcId="{C0D5DCF7-76CE-4E8A-BDA3-8469CD7A3702}" destId="{94452C1A-5FF1-45B6-AD0D-24382596B2E8}" srcOrd="0" destOrd="0" presId="urn:microsoft.com/office/officeart/2005/8/layout/vList2"/>
    <dgm:cxn modelId="{4BC0999D-EBAD-433A-92DC-BDAB0590F54D}" type="presParOf" srcId="{C0D5DCF7-76CE-4E8A-BDA3-8469CD7A3702}" destId="{6F9DDB23-A540-47EE-8C31-51797354E15F}" srcOrd="1" destOrd="0" presId="urn:microsoft.com/office/officeart/2005/8/layout/vList2"/>
    <dgm:cxn modelId="{24B16117-5834-4994-A1D4-23962A5D7CA1}" type="presParOf" srcId="{C0D5DCF7-76CE-4E8A-BDA3-8469CD7A3702}" destId="{F8B3A9ED-8AD0-41B9-A5D4-F93271664CC3}" srcOrd="2" destOrd="0" presId="urn:microsoft.com/office/officeart/2005/8/layout/vList2"/>
    <dgm:cxn modelId="{B52096BA-6694-4E19-B54E-C7F220DF8173}" type="presParOf" srcId="{C0D5DCF7-76CE-4E8A-BDA3-8469CD7A3702}" destId="{38716FEB-DF00-491D-806E-155DCDBE38B9}" srcOrd="3" destOrd="0" presId="urn:microsoft.com/office/officeart/2005/8/layout/vList2"/>
    <dgm:cxn modelId="{42FF4099-3363-4036-8E1F-9299ABE75AA7}" type="presParOf" srcId="{C0D5DCF7-76CE-4E8A-BDA3-8469CD7A3702}" destId="{00478128-48D0-4EBF-9EB7-EA98AF1C3D59}" srcOrd="4" destOrd="0" presId="urn:microsoft.com/office/officeart/2005/8/layout/vList2"/>
    <dgm:cxn modelId="{AF813D35-0CCA-4F6D-BB23-BD52626BE1D5}" type="presParOf" srcId="{C0D5DCF7-76CE-4E8A-BDA3-8469CD7A3702}" destId="{EF8EC053-CCC0-4EF8-BB80-18BE4DF7CC3B}" srcOrd="5" destOrd="0" presId="urn:microsoft.com/office/officeart/2005/8/layout/vList2"/>
    <dgm:cxn modelId="{9ADA78F1-4CB2-47F1-A32C-CA20D47BBC29}" type="presParOf" srcId="{C0D5DCF7-76CE-4E8A-BDA3-8469CD7A3702}" destId="{D89D4D4C-11EF-4436-AE9D-5264FC47CA1B}" srcOrd="6" destOrd="0" presId="urn:microsoft.com/office/officeart/2005/8/layout/vList2"/>
    <dgm:cxn modelId="{309DFED0-7F25-462A-97D4-3B155EFDFA12}" type="presParOf" srcId="{C0D5DCF7-76CE-4E8A-BDA3-8469CD7A3702}" destId="{01C5BA39-1EF6-4B58-88A0-A90EBFBADA1D}" srcOrd="7" destOrd="0" presId="urn:microsoft.com/office/officeart/2005/8/layout/vList2"/>
    <dgm:cxn modelId="{AD40107B-D5C9-4F37-BAF7-EEA1433721AD}" type="presParOf" srcId="{C0D5DCF7-76CE-4E8A-BDA3-8469CD7A3702}" destId="{F6A26980-A30C-4F2B-BADB-81B05453BC83}" srcOrd="8" destOrd="0" presId="urn:microsoft.com/office/officeart/2005/8/layout/vList2"/>
    <dgm:cxn modelId="{3CA50C2E-DC40-47DE-8079-A798E0634FE5}" type="presParOf" srcId="{C0D5DCF7-76CE-4E8A-BDA3-8469CD7A3702}" destId="{A30ED3D6-D912-4B24-8C21-34640FA62F5C}" srcOrd="9" destOrd="0" presId="urn:microsoft.com/office/officeart/2005/8/layout/vList2"/>
    <dgm:cxn modelId="{8870F975-08B7-4AD0-9A49-344EEC96413E}" type="presParOf" srcId="{C0D5DCF7-76CE-4E8A-BDA3-8469CD7A3702}" destId="{957DB87C-F593-4DA2-AAD9-D70AB4FA08A9}"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B13493-826E-49FA-93DD-CD731BB31F2B}">
      <dsp:nvSpPr>
        <dsp:cNvPr id="0" name=""/>
        <dsp:cNvSpPr/>
      </dsp:nvSpPr>
      <dsp:spPr>
        <a:xfrm>
          <a:off x="0" y="0"/>
          <a:ext cx="8070850" cy="905256"/>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Chickens require free access to clean, preferably cool drinking waters at all times</a:t>
          </a:r>
        </a:p>
      </dsp:txBody>
      <dsp:txXfrm>
        <a:off x="26514" y="26514"/>
        <a:ext cx="7017514" cy="852228"/>
      </dsp:txXfrm>
    </dsp:sp>
    <dsp:sp modelId="{72138A52-26AC-4AD5-ADDD-DD251D40C113}">
      <dsp:nvSpPr>
        <dsp:cNvPr id="0" name=""/>
        <dsp:cNvSpPr/>
      </dsp:nvSpPr>
      <dsp:spPr>
        <a:xfrm>
          <a:off x="675933" y="1069848"/>
          <a:ext cx="8070850" cy="905256"/>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Water makes up 85% of the body weight of a hick.</a:t>
          </a:r>
        </a:p>
      </dsp:txBody>
      <dsp:txXfrm>
        <a:off x="702447" y="1096362"/>
        <a:ext cx="6753472" cy="852228"/>
      </dsp:txXfrm>
    </dsp:sp>
    <dsp:sp modelId="{28865054-0A29-4F92-B362-FECCBAB56912}">
      <dsp:nvSpPr>
        <dsp:cNvPr id="0" name=""/>
        <dsp:cNvSpPr/>
      </dsp:nvSpPr>
      <dsp:spPr>
        <a:xfrm>
          <a:off x="1341778" y="2139696"/>
          <a:ext cx="8070850" cy="905256"/>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Water deprivation can end up in death within one day in hot environments. </a:t>
          </a:r>
        </a:p>
      </dsp:txBody>
      <dsp:txXfrm>
        <a:off x="1368292" y="2166210"/>
        <a:ext cx="6763560" cy="852228"/>
      </dsp:txXfrm>
    </dsp:sp>
    <dsp:sp modelId="{1887526C-4AF3-40F8-A177-3F76DC74EBA9}">
      <dsp:nvSpPr>
        <dsp:cNvPr id="0" name=""/>
        <dsp:cNvSpPr/>
      </dsp:nvSpPr>
      <dsp:spPr>
        <a:xfrm>
          <a:off x="2017712" y="3209544"/>
          <a:ext cx="8070850" cy="905256"/>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Be careful of salt poisoning if accidently added to water</a:t>
          </a:r>
        </a:p>
      </dsp:txBody>
      <dsp:txXfrm>
        <a:off x="2044226" y="3236058"/>
        <a:ext cx="6753472" cy="852228"/>
      </dsp:txXfrm>
    </dsp:sp>
    <dsp:sp modelId="{341E2281-5AC4-4926-A167-43D8CEE576E3}">
      <dsp:nvSpPr>
        <dsp:cNvPr id="0" name=""/>
        <dsp:cNvSpPr/>
      </dsp:nvSpPr>
      <dsp:spPr>
        <a:xfrm>
          <a:off x="7482434" y="693343"/>
          <a:ext cx="588416" cy="588416"/>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7614828" y="693343"/>
        <a:ext cx="323628" cy="442783"/>
      </dsp:txXfrm>
    </dsp:sp>
    <dsp:sp modelId="{E940A2A6-5F90-4733-AB0A-A801A4E89678}">
      <dsp:nvSpPr>
        <dsp:cNvPr id="0" name=""/>
        <dsp:cNvSpPr/>
      </dsp:nvSpPr>
      <dsp:spPr>
        <a:xfrm>
          <a:off x="8158367" y="1763191"/>
          <a:ext cx="588416" cy="588416"/>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8290761" y="1763191"/>
        <a:ext cx="323628" cy="442783"/>
      </dsp:txXfrm>
    </dsp:sp>
    <dsp:sp modelId="{BC6A95A2-47F8-4523-BCB8-EFB7F8EFAA14}">
      <dsp:nvSpPr>
        <dsp:cNvPr id="0" name=""/>
        <dsp:cNvSpPr/>
      </dsp:nvSpPr>
      <dsp:spPr>
        <a:xfrm>
          <a:off x="8824212" y="2833039"/>
          <a:ext cx="588416" cy="588416"/>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8956606" y="2833039"/>
        <a:ext cx="323628" cy="4427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52C1A-5FF1-45B6-AD0D-24382596B2E8}">
      <dsp:nvSpPr>
        <dsp:cNvPr id="0" name=""/>
        <dsp:cNvSpPr/>
      </dsp:nvSpPr>
      <dsp:spPr>
        <a:xfrm>
          <a:off x="0" y="390783"/>
          <a:ext cx="10374152" cy="36854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Minimum of 12 ducks</a:t>
          </a:r>
        </a:p>
      </dsp:txBody>
      <dsp:txXfrm>
        <a:off x="17991" y="408774"/>
        <a:ext cx="10338170" cy="332567"/>
      </dsp:txXfrm>
    </dsp:sp>
    <dsp:sp modelId="{F8B3A9ED-8AD0-41B9-A5D4-F93271664CC3}">
      <dsp:nvSpPr>
        <dsp:cNvPr id="0" name=""/>
        <dsp:cNvSpPr/>
      </dsp:nvSpPr>
      <dsp:spPr>
        <a:xfrm>
          <a:off x="0" y="802533"/>
          <a:ext cx="10374152" cy="36854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Do not require large housing and expensive feeds</a:t>
          </a:r>
        </a:p>
      </dsp:txBody>
      <dsp:txXfrm>
        <a:off x="17991" y="820524"/>
        <a:ext cx="10338170" cy="332567"/>
      </dsp:txXfrm>
    </dsp:sp>
    <dsp:sp modelId="{00478128-48D0-4EBF-9EB7-EA98AF1C3D59}">
      <dsp:nvSpPr>
        <dsp:cNvPr id="0" name=""/>
        <dsp:cNvSpPr/>
      </dsp:nvSpPr>
      <dsp:spPr>
        <a:xfrm>
          <a:off x="0" y="1214282"/>
          <a:ext cx="10374152" cy="36854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Not easily affected by avian diseases that affect other poultry birds</a:t>
          </a:r>
        </a:p>
      </dsp:txBody>
      <dsp:txXfrm>
        <a:off x="17991" y="1232273"/>
        <a:ext cx="10338170" cy="332567"/>
      </dsp:txXfrm>
    </dsp:sp>
    <dsp:sp modelId="{D89D4D4C-11EF-4436-AE9D-5264FC47CA1B}">
      <dsp:nvSpPr>
        <dsp:cNvPr id="0" name=""/>
        <dsp:cNvSpPr/>
      </dsp:nvSpPr>
      <dsp:spPr>
        <a:xfrm>
          <a:off x="0" y="1626033"/>
          <a:ext cx="10374152" cy="36854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You can leave them unsupervised because they can fend for themselves</a:t>
          </a:r>
        </a:p>
      </dsp:txBody>
      <dsp:txXfrm>
        <a:off x="17991" y="1644024"/>
        <a:ext cx="10338170" cy="332567"/>
      </dsp:txXfrm>
    </dsp:sp>
    <dsp:sp modelId="{F6A26980-A30C-4F2B-BADB-81B05453BC83}">
      <dsp:nvSpPr>
        <dsp:cNvPr id="0" name=""/>
        <dsp:cNvSpPr/>
      </dsp:nvSpPr>
      <dsp:spPr>
        <a:xfrm>
          <a:off x="0" y="2037783"/>
          <a:ext cx="10374152" cy="36854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Ducks can eat insects like termites, cockroaches and grasshoppers, fish eggs and snails. </a:t>
          </a:r>
        </a:p>
      </dsp:txBody>
      <dsp:txXfrm>
        <a:off x="17991" y="2055774"/>
        <a:ext cx="10338170" cy="332567"/>
      </dsp:txXfrm>
    </dsp:sp>
    <dsp:sp modelId="{957DB87C-F593-4DA2-AAD9-D70AB4FA08A9}">
      <dsp:nvSpPr>
        <dsp:cNvPr id="0" name=""/>
        <dsp:cNvSpPr/>
      </dsp:nvSpPr>
      <dsp:spPr>
        <a:xfrm>
          <a:off x="0" y="2449533"/>
          <a:ext cx="10374152" cy="36854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Don’t necessarily need a pond to be able to rear your ducks but if you want fertile eggs you should consider it.</a:t>
          </a:r>
        </a:p>
      </dsp:txBody>
      <dsp:txXfrm>
        <a:off x="17991" y="2467524"/>
        <a:ext cx="10338170" cy="33256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99E25-5B65-D93A-3010-8B947D67E6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AEB28A-33CC-6CF5-1214-F2C3205F67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888634-FBA9-41D6-8B35-EE3A7D816B7C}" type="datetimeFigureOut">
              <a:rPr lang="en-US" smtClean="0"/>
              <a:t>2/15/2026</a:t>
            </a:fld>
            <a:endParaRPr lang="en-US" dirty="0"/>
          </a:p>
        </p:txBody>
      </p:sp>
      <p:sp>
        <p:nvSpPr>
          <p:cNvPr id="4" name="Footer Placeholder 3">
            <a:extLst>
              <a:ext uri="{FF2B5EF4-FFF2-40B4-BE49-F238E27FC236}">
                <a16:creationId xmlns:a16="http://schemas.microsoft.com/office/drawing/2014/main" id="{43D63414-6160-FF79-B3F6-CD615625C8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583E93F-BDEC-C5F7-2553-8324882C41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97C78D2-97D1-4B37-BDD1-08A09BD4CA99}" type="slidenum">
              <a:rPr lang="en-US" smtClean="0"/>
              <a:t>‹#›</a:t>
            </a:fld>
            <a:endParaRPr lang="en-US" dirty="0"/>
          </a:p>
        </p:txBody>
      </p:sp>
    </p:spTree>
    <p:extLst>
      <p:ext uri="{BB962C8B-B14F-4D97-AF65-F5344CB8AC3E}">
        <p14:creationId xmlns:p14="http://schemas.microsoft.com/office/powerpoint/2010/main" val="2369135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28068-AFBD-4979-B752-9EB6F90B1386}" type="datetimeFigureOut">
              <a:rPr lang="en-US" smtClean="0"/>
              <a:t>2/15/2026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39589-3E79-4C82-AA4A-FE78234FAA59}" type="slidenum">
              <a:rPr lang="en-US" smtClean="0"/>
              <a:t>‹#›</a:t>
            </a:fld>
            <a:endParaRPr lang="en-US" dirty="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a:t>
            </a:fld>
            <a:endParaRPr lang="en-US" dirty="0"/>
          </a:p>
        </p:txBody>
      </p:sp>
    </p:spTree>
    <p:extLst>
      <p:ext uri="{BB962C8B-B14F-4D97-AF65-F5344CB8AC3E}">
        <p14:creationId xmlns:p14="http://schemas.microsoft.com/office/powerpoint/2010/main" val="1801796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10</a:t>
            </a:fld>
            <a:endParaRPr lang="en-US" dirty="0"/>
          </a:p>
        </p:txBody>
      </p:sp>
    </p:spTree>
    <p:extLst>
      <p:ext uri="{BB962C8B-B14F-4D97-AF65-F5344CB8AC3E}">
        <p14:creationId xmlns:p14="http://schemas.microsoft.com/office/powerpoint/2010/main" val="3320964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11</a:t>
            </a:fld>
            <a:endParaRPr lang="en-US" dirty="0"/>
          </a:p>
        </p:txBody>
      </p:sp>
    </p:spTree>
    <p:extLst>
      <p:ext uri="{BB962C8B-B14F-4D97-AF65-F5344CB8AC3E}">
        <p14:creationId xmlns:p14="http://schemas.microsoft.com/office/powerpoint/2010/main" val="2212532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12</a:t>
            </a:fld>
            <a:endParaRPr lang="en-US" dirty="0"/>
          </a:p>
        </p:txBody>
      </p:sp>
    </p:spTree>
    <p:extLst>
      <p:ext uri="{BB962C8B-B14F-4D97-AF65-F5344CB8AC3E}">
        <p14:creationId xmlns:p14="http://schemas.microsoft.com/office/powerpoint/2010/main" val="745693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13</a:t>
            </a:fld>
            <a:endParaRPr lang="en-US" dirty="0"/>
          </a:p>
        </p:txBody>
      </p:sp>
    </p:spTree>
    <p:extLst>
      <p:ext uri="{BB962C8B-B14F-4D97-AF65-F5344CB8AC3E}">
        <p14:creationId xmlns:p14="http://schemas.microsoft.com/office/powerpoint/2010/main" val="1879266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14</a:t>
            </a:fld>
            <a:endParaRPr lang="en-US" dirty="0"/>
          </a:p>
        </p:txBody>
      </p:sp>
    </p:spTree>
    <p:extLst>
      <p:ext uri="{BB962C8B-B14F-4D97-AF65-F5344CB8AC3E}">
        <p14:creationId xmlns:p14="http://schemas.microsoft.com/office/powerpoint/2010/main" val="223676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15</a:t>
            </a:fld>
            <a:endParaRPr lang="en-US" dirty="0"/>
          </a:p>
        </p:txBody>
      </p:sp>
    </p:spTree>
    <p:extLst>
      <p:ext uri="{BB962C8B-B14F-4D97-AF65-F5344CB8AC3E}">
        <p14:creationId xmlns:p14="http://schemas.microsoft.com/office/powerpoint/2010/main" val="1632846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7299F763-9A26-2EF0-81A1-EB4FDF7860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FE74B5E-B59E-E81A-3ACE-574A882B8655}"/>
              </a:ext>
            </a:extLst>
          </p:cNvPr>
          <p:cNvSpPr>
            <a:spLocks noGrp="1"/>
          </p:cNvSpPr>
          <p:nvPr>
            <p:ph type="body" idx="1"/>
          </p:nvPr>
        </p:nvSpPr>
        <p:spPr/>
        <p:txBody>
          <a:bodyPr/>
          <a:lstStyle/>
          <a:p>
            <a:pPr fontAlgn="auto">
              <a:spcBef>
                <a:spcPts val="0"/>
              </a:spcBef>
              <a:spcAft>
                <a:spcPts val="0"/>
              </a:spcAft>
              <a:defRPr/>
            </a:pPr>
            <a:r>
              <a:rPr lang="en-US" dirty="0"/>
              <a:t>If we can dilute the number of pathogens by sanitation then disease won’t occur.</a:t>
            </a:r>
          </a:p>
          <a:p>
            <a:pPr fontAlgn="auto">
              <a:spcBef>
                <a:spcPts val="0"/>
              </a:spcBef>
              <a:spcAft>
                <a:spcPts val="0"/>
              </a:spcAft>
              <a:defRPr/>
            </a:pPr>
            <a:r>
              <a:rPr lang="en-US" dirty="0"/>
              <a:t>Some techniques to do this include</a:t>
            </a:r>
          </a:p>
          <a:p>
            <a:pPr marL="228600" indent="-228600" fontAlgn="auto">
              <a:spcBef>
                <a:spcPts val="0"/>
              </a:spcBef>
              <a:spcAft>
                <a:spcPts val="0"/>
              </a:spcAft>
              <a:buFontTx/>
              <a:buAutoNum type="arabicPeriod"/>
              <a:defRPr/>
            </a:pPr>
            <a:r>
              <a:rPr lang="en-US" dirty="0"/>
              <a:t>Rotating the number of animals in an area</a:t>
            </a:r>
          </a:p>
          <a:p>
            <a:pPr marL="228600" indent="-228600" fontAlgn="auto">
              <a:spcBef>
                <a:spcPts val="0"/>
              </a:spcBef>
              <a:spcAft>
                <a:spcPts val="0"/>
              </a:spcAft>
              <a:buFontTx/>
              <a:buAutoNum type="arabicPeriod"/>
              <a:defRPr/>
            </a:pPr>
            <a:r>
              <a:rPr lang="en-US" dirty="0"/>
              <a:t>Replacing and changing bedding</a:t>
            </a:r>
          </a:p>
          <a:p>
            <a:pPr marL="228600" indent="-228600" fontAlgn="auto">
              <a:spcBef>
                <a:spcPts val="0"/>
              </a:spcBef>
              <a:spcAft>
                <a:spcPts val="0"/>
              </a:spcAft>
              <a:defRPr/>
            </a:pPr>
            <a:endParaRPr lang="en-US" dirty="0"/>
          </a:p>
        </p:txBody>
      </p:sp>
      <p:sp>
        <p:nvSpPr>
          <p:cNvPr id="145412" name="Slide Number Placeholder 3">
            <a:extLst>
              <a:ext uri="{FF2B5EF4-FFF2-40B4-BE49-F238E27FC236}">
                <a16:creationId xmlns:a16="http://schemas.microsoft.com/office/drawing/2014/main" id="{3BCFD6FA-3AB3-8D24-5FB6-680DF79F0A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3E64806-718B-4146-BDF7-DB8881689DD7}" type="slidenum">
              <a:rPr lang="en-US" altLang="en-US"/>
              <a:pPr/>
              <a:t>72</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a:extLst>
              <a:ext uri="{FF2B5EF4-FFF2-40B4-BE49-F238E27FC236}">
                <a16:creationId xmlns:a16="http://schemas.microsoft.com/office/drawing/2014/main" id="{58F39F38-CE4A-F1C6-390A-A705B7487F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a:extLst>
              <a:ext uri="{FF2B5EF4-FFF2-40B4-BE49-F238E27FC236}">
                <a16:creationId xmlns:a16="http://schemas.microsoft.com/office/drawing/2014/main" id="{88B09B3A-C05F-63E1-E7B6-56BD2FF4DB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Show the biosecurity video</a:t>
            </a:r>
          </a:p>
        </p:txBody>
      </p:sp>
      <p:sp>
        <p:nvSpPr>
          <p:cNvPr id="146436" name="Slide Number Placeholder 3">
            <a:extLst>
              <a:ext uri="{FF2B5EF4-FFF2-40B4-BE49-F238E27FC236}">
                <a16:creationId xmlns:a16="http://schemas.microsoft.com/office/drawing/2014/main" id="{0D46CFD0-254A-F886-75BD-4534DEAD75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2301AAA0-5DD3-454C-9113-15152F368F63}" type="slidenum">
              <a:rPr lang="en-US" altLang="en-US"/>
              <a:pPr/>
              <a:t>74</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DA6B5789-95D6-2FB7-FB8D-779F0EB07B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a:extLst>
              <a:ext uri="{FF2B5EF4-FFF2-40B4-BE49-F238E27FC236}">
                <a16:creationId xmlns:a16="http://schemas.microsoft.com/office/drawing/2014/main" id="{D1577C47-579C-C231-D4F3-AFB4E8CFB5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spcBef>
                <a:spcPct val="0"/>
              </a:spcBef>
              <a:buFontTx/>
              <a:buAutoNum type="arabicPeriod"/>
            </a:pPr>
            <a:r>
              <a:rPr lang="en-US" altLang="en-US"/>
              <a:t>Importance of serotypes-in some cases a single disease agent can have alternative “appearances” to the birds immune system (serotypes)  In this case I is essential that the vaccine chosen appears the same to the immune system as the actual disease-causing agent to which the birds are likely to be exposed in order to induce protective immunity. </a:t>
            </a:r>
          </a:p>
          <a:p>
            <a:pPr marL="228600" indent="-228600">
              <a:spcBef>
                <a:spcPct val="0"/>
              </a:spcBef>
              <a:buFontTx/>
              <a:buAutoNum type="arabicPeriod"/>
            </a:pPr>
            <a:r>
              <a:rPr lang="en-US" altLang="en-US"/>
              <a:t>Relationship of the vaccination to the infectious dose:  It is very important to remember that protection by vaccination is also related to the concept of infectious dose.  With exposure to higher infectious doses, immunity can often be overcome. </a:t>
            </a:r>
          </a:p>
        </p:txBody>
      </p:sp>
      <p:sp>
        <p:nvSpPr>
          <p:cNvPr id="147460" name="Slide Number Placeholder 3">
            <a:extLst>
              <a:ext uri="{FF2B5EF4-FFF2-40B4-BE49-F238E27FC236}">
                <a16:creationId xmlns:a16="http://schemas.microsoft.com/office/drawing/2014/main" id="{23001DDE-2F40-A601-030F-D47B233356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48412219-1457-4F33-B79F-927604FA1363}" type="slidenum">
              <a:rPr lang="en-US" altLang="en-US"/>
              <a:pPr/>
              <a:t>80</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793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EE02281-F29A-FD43-A3D1-4D5F3A566B54}" type="slidenum">
              <a:rPr lang="en-US">
                <a:latin typeface="Calibri" charset="0"/>
              </a:rPr>
              <a:pPr eaLnBrk="1" hangingPunct="1"/>
              <a:t>110</a:t>
            </a:fld>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a:t>
            </a:fld>
            <a:endParaRPr lang="en-US" dirty="0"/>
          </a:p>
        </p:txBody>
      </p:sp>
    </p:spTree>
    <p:extLst>
      <p:ext uri="{BB962C8B-B14F-4D97-AF65-F5344CB8AC3E}">
        <p14:creationId xmlns:p14="http://schemas.microsoft.com/office/powerpoint/2010/main" val="3899010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3</a:t>
            </a:fld>
            <a:endParaRPr lang="en-US" dirty="0"/>
          </a:p>
        </p:txBody>
      </p:sp>
    </p:spTree>
    <p:extLst>
      <p:ext uri="{BB962C8B-B14F-4D97-AF65-F5344CB8AC3E}">
        <p14:creationId xmlns:p14="http://schemas.microsoft.com/office/powerpoint/2010/main" val="1930782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4</a:t>
            </a:fld>
            <a:endParaRPr lang="en-US" dirty="0"/>
          </a:p>
        </p:txBody>
      </p:sp>
    </p:spTree>
    <p:extLst>
      <p:ext uri="{BB962C8B-B14F-4D97-AF65-F5344CB8AC3E}">
        <p14:creationId xmlns:p14="http://schemas.microsoft.com/office/powerpoint/2010/main" val="3947666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5</a:t>
            </a:fld>
            <a:endParaRPr lang="en-US" dirty="0"/>
          </a:p>
        </p:txBody>
      </p:sp>
    </p:spTree>
    <p:extLst>
      <p:ext uri="{BB962C8B-B14F-4D97-AF65-F5344CB8AC3E}">
        <p14:creationId xmlns:p14="http://schemas.microsoft.com/office/powerpoint/2010/main" val="1531547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6</a:t>
            </a:fld>
            <a:endParaRPr lang="en-US" dirty="0"/>
          </a:p>
        </p:txBody>
      </p:sp>
    </p:spTree>
    <p:extLst>
      <p:ext uri="{BB962C8B-B14F-4D97-AF65-F5344CB8AC3E}">
        <p14:creationId xmlns:p14="http://schemas.microsoft.com/office/powerpoint/2010/main" val="2159706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7</a:t>
            </a:fld>
            <a:endParaRPr lang="en-US" dirty="0"/>
          </a:p>
        </p:txBody>
      </p:sp>
    </p:spTree>
    <p:extLst>
      <p:ext uri="{BB962C8B-B14F-4D97-AF65-F5344CB8AC3E}">
        <p14:creationId xmlns:p14="http://schemas.microsoft.com/office/powerpoint/2010/main" val="460839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8</a:t>
            </a:fld>
            <a:endParaRPr lang="en-US" dirty="0"/>
          </a:p>
        </p:txBody>
      </p:sp>
    </p:spTree>
    <p:extLst>
      <p:ext uri="{BB962C8B-B14F-4D97-AF65-F5344CB8AC3E}">
        <p14:creationId xmlns:p14="http://schemas.microsoft.com/office/powerpoint/2010/main" val="1158758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9</a:t>
            </a:fld>
            <a:endParaRPr lang="en-US" dirty="0"/>
          </a:p>
        </p:txBody>
      </p:sp>
    </p:spTree>
    <p:extLst>
      <p:ext uri="{BB962C8B-B14F-4D97-AF65-F5344CB8AC3E}">
        <p14:creationId xmlns:p14="http://schemas.microsoft.com/office/powerpoint/2010/main" val="2199806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Slid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59" y="357809"/>
            <a:ext cx="7983110" cy="3080335"/>
          </a:xfrm>
        </p:spPr>
        <p:txBody>
          <a:bodyPr lIns="0" tIns="0" rIns="0" bIns="0" anchor="b"/>
          <a:lstStyle>
            <a:lvl1pPr algn="l">
              <a:lnSpc>
                <a:spcPts val="5400"/>
              </a:lnSpc>
              <a:defRPr sz="5400" b="1" i="0" cap="all" spc="0" baseline="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a:off x="8161510" y="2744546"/>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137906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ima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1280159" y="640080"/>
            <a:ext cx="4815836" cy="2103120"/>
          </a:xfrm>
        </p:spPr>
        <p:txBody>
          <a:bodyPr lIns="0" tIns="0" rIns="0" bIns="0" anchor="ctr" anchorCtr="0"/>
          <a:lstStyle>
            <a:lvl1pPr algn="l">
              <a:defRPr sz="4000" b="1" cap="all" spc="0" baseline="0">
                <a:solidFill>
                  <a:schemeClr val="tx1"/>
                </a:solidFill>
              </a:defRPr>
            </a:lvl1pPr>
          </a:lstStyle>
          <a:p>
            <a:r>
              <a:rPr lang="en-US" dirty="0"/>
              <a:t>Click to add title</a:t>
            </a:r>
          </a:p>
        </p:txBody>
      </p:sp>
      <p:sp>
        <p:nvSpPr>
          <p:cNvPr id="16" name="Slide Number Placeholder 15">
            <a:extLst>
              <a:ext uri="{FF2B5EF4-FFF2-40B4-BE49-F238E27FC236}">
                <a16:creationId xmlns:a16="http://schemas.microsoft.com/office/drawing/2014/main" id="{6183E8BD-29F0-8F9F-FC7D-73F8067BCDDF}"/>
              </a:ext>
            </a:extLst>
          </p:cNvPr>
          <p:cNvSpPr>
            <a:spLocks noGrp="1"/>
          </p:cNvSpPr>
          <p:nvPr>
            <p:ph type="sldNum" sz="quarter" idx="20"/>
          </p:nvPr>
        </p:nvSpPr>
        <p:spPr/>
        <p:txBody>
          <a:bodyPr/>
          <a:lstStyle>
            <a:lvl1pPr>
              <a:defRPr>
                <a:solidFill>
                  <a:schemeClr val="accent2"/>
                </a:solidFill>
              </a:defRPr>
            </a:lvl1pPr>
          </a:lstStyle>
          <a:p>
            <a:fld id="{D8DA9DAA-006C-4F4B-980E-E3DF019B24E2}" type="slidenum">
              <a:rPr lang="en-US" smtClean="0"/>
              <a:pPr/>
              <a:t>‹#›</a:t>
            </a:fld>
            <a:endParaRPr lang="en-US" dirty="0"/>
          </a:p>
        </p:txBody>
      </p:sp>
      <p:sp>
        <p:nvSpPr>
          <p:cNvPr id="15" name="Content Placeholder 2">
            <a:extLst>
              <a:ext uri="{FF2B5EF4-FFF2-40B4-BE49-F238E27FC236}">
                <a16:creationId xmlns:a16="http://schemas.microsoft.com/office/drawing/2014/main" id="{5C983CA3-739C-6C20-AFE0-0997370354B4}"/>
              </a:ext>
            </a:extLst>
          </p:cNvPr>
          <p:cNvSpPr>
            <a:spLocks noGrp="1"/>
          </p:cNvSpPr>
          <p:nvPr>
            <p:ph idx="1" hasCustomPrompt="1"/>
          </p:nvPr>
        </p:nvSpPr>
        <p:spPr>
          <a:xfrm>
            <a:off x="6531427" y="640080"/>
            <a:ext cx="5122889" cy="2103120"/>
          </a:xfrm>
        </p:spPr>
        <p:txBody>
          <a:bodyPr lIns="0" tIns="0" rIns="0" bIns="0" anchor="ctr" anchorCtr="0">
            <a:normAutofit/>
          </a:bodyPr>
          <a:lstStyle>
            <a:lvl1pPr marL="0" indent="0">
              <a:lnSpc>
                <a:spcPct val="110000"/>
              </a:lnSpc>
              <a:buNone/>
              <a:defRPr sz="1800">
                <a:solidFill>
                  <a:schemeClr val="tx1"/>
                </a:solidFill>
              </a:defRPr>
            </a:lvl1pPr>
            <a:lvl2pPr marL="228600">
              <a:lnSpc>
                <a:spcPct val="100000"/>
              </a:lnSpc>
              <a:defRPr sz="1600">
                <a:solidFill>
                  <a:schemeClr val="tx1"/>
                </a:solidFill>
              </a:defRPr>
            </a:lvl2pPr>
            <a:lvl3pPr marL="457200">
              <a:lnSpc>
                <a:spcPct val="100000"/>
              </a:lnSpc>
              <a:defRPr sz="1400">
                <a:solidFill>
                  <a:schemeClr val="tx1"/>
                </a:solidFill>
              </a:defRPr>
            </a:lvl3pPr>
            <a:lvl4pPr marL="685800">
              <a:lnSpc>
                <a:spcPct val="100000"/>
              </a:lnSpc>
              <a:defRPr sz="1200">
                <a:solidFill>
                  <a:schemeClr val="tx1"/>
                </a:solidFill>
              </a:defRPr>
            </a:lvl4pPr>
            <a:lvl5pP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p:txBody>
      </p:sp>
      <p:cxnSp>
        <p:nvCxnSpPr>
          <p:cNvPr id="4" name="Straight Connector 3">
            <a:extLst>
              <a:ext uri="{FF2B5EF4-FFF2-40B4-BE49-F238E27FC236}">
                <a16:creationId xmlns:a16="http://schemas.microsoft.com/office/drawing/2014/main" id="{4BC9F29C-BBE9-AFB4-AFC6-30BCA4EB2AFA}"/>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CBC4D286-C480-B4CF-4406-CACC323F9FAD}"/>
              </a:ext>
            </a:extLst>
          </p:cNvPr>
          <p:cNvSpPr>
            <a:spLocks noGrp="1"/>
          </p:cNvSpPr>
          <p:nvPr>
            <p:ph idx="21" hasCustomPrompt="1"/>
          </p:nvPr>
        </p:nvSpPr>
        <p:spPr>
          <a:xfrm>
            <a:off x="1280160" y="3017520"/>
            <a:ext cx="10374152" cy="320886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13">
            <a:extLst>
              <a:ext uri="{FF2B5EF4-FFF2-40B4-BE49-F238E27FC236}">
                <a16:creationId xmlns:a16="http://schemas.microsoft.com/office/drawing/2014/main" id="{0BEE2817-4518-D59A-BD13-29A3D4FE64F0}"/>
              </a:ext>
            </a:extLst>
          </p:cNvPr>
          <p:cNvSpPr>
            <a:spLocks noGrp="1"/>
          </p:cNvSpPr>
          <p:nvPr>
            <p:ph type="ftr" sz="quarter" idx="19"/>
          </p:nvPr>
        </p:nvSpPr>
        <p:spPr>
          <a:xfrm>
            <a:off x="7539516" y="6356350"/>
            <a:ext cx="4114800" cy="365125"/>
          </a:xfrm>
        </p:spPr>
        <p:txBody>
          <a:bodyPr/>
          <a:lstStyle/>
          <a:p>
            <a:endParaRPr lang="en-US" dirty="0"/>
          </a:p>
        </p:txBody>
      </p:sp>
    </p:spTree>
    <p:extLst>
      <p:ext uri="{BB962C8B-B14F-4D97-AF65-F5344CB8AC3E}">
        <p14:creationId xmlns:p14="http://schemas.microsoft.com/office/powerpoint/2010/main" val="1068905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1280159" y="4970638"/>
            <a:ext cx="9144000" cy="1280160"/>
          </a:xfrm>
        </p:spPr>
        <p:txBody>
          <a:bodyPr lIns="0" tIns="0" rIns="0" bIns="0" anchor="b" anchorCtr="0"/>
          <a:lstStyle>
            <a:lvl1pPr algn="l">
              <a:defRPr sz="4000" b="1" cap="all" spc="0" baseline="0">
                <a:solidFill>
                  <a:schemeClr val="tx1"/>
                </a:solidFill>
              </a:defRPr>
            </a:lvl1pPr>
          </a:lstStyle>
          <a:p>
            <a:r>
              <a:rPr lang="en-US"/>
              <a:t>Click to edit Master title style</a:t>
            </a:r>
            <a:endParaRPr lang="en-US" dirty="0"/>
          </a:p>
        </p:txBody>
      </p:sp>
      <p:sp>
        <p:nvSpPr>
          <p:cNvPr id="22" name="Slide Number Placeholder 21">
            <a:extLst>
              <a:ext uri="{FF2B5EF4-FFF2-40B4-BE49-F238E27FC236}">
                <a16:creationId xmlns:a16="http://schemas.microsoft.com/office/drawing/2014/main" id="{F0626849-9D2D-3C95-8C10-FA8F325FE9AA}"/>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hasCustomPrompt="1"/>
          </p:nvPr>
        </p:nvSpPr>
        <p:spPr>
          <a:xfrm>
            <a:off x="1280160" y="685800"/>
            <a:ext cx="4937760" cy="4023360"/>
          </a:xfrm>
        </p:spPr>
        <p:txBody>
          <a:bodyPr lIns="0" tIns="0" rIns="0" bIns="0">
            <a:noAutofit/>
          </a:bodyPr>
          <a:lstStyle>
            <a:lvl1pPr marL="0" indent="0">
              <a:spcBef>
                <a:spcPts val="1200"/>
              </a:spcBef>
              <a:buNone/>
              <a:defRPr sz="1800"/>
            </a:lvl1pPr>
            <a:lvl2pPr marL="457200">
              <a:spcBef>
                <a:spcPts val="1200"/>
              </a:spcBef>
              <a:defRPr sz="1800"/>
            </a:lvl2pPr>
            <a:lvl3pPr marL="914400">
              <a:spcBef>
                <a:spcPts val="1200"/>
              </a:spcBef>
              <a:defRPr sz="1800"/>
            </a:lvl3pPr>
            <a:lvl4pPr marL="1371600">
              <a:spcBef>
                <a:spcPts val="1200"/>
              </a:spcBef>
              <a:defRPr sz="1800"/>
            </a:lvl4pPr>
            <a:lvl5pPr marL="1828800">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6704755" y="685800"/>
            <a:ext cx="4937760" cy="4023360"/>
          </a:xfrm>
        </p:spPr>
        <p:txBody>
          <a:bodyPr lIns="0" tIns="0" rIns="0" bIns="0">
            <a:noAutofit/>
          </a:bodyPr>
          <a:lstStyle>
            <a:lvl1pPr>
              <a:spcBef>
                <a:spcPts val="1200"/>
              </a:spcBef>
              <a:defRPr sz="1800"/>
            </a:lvl1pPr>
            <a:lvl2pPr>
              <a:spcBef>
                <a:spcPts val="1200"/>
              </a:spcBef>
              <a:defRPr sz="1800"/>
            </a:lvl2pPr>
            <a:lvl3pPr>
              <a:spcBef>
                <a:spcPts val="1200"/>
              </a:spcBef>
              <a:defRPr sz="1800"/>
            </a:lvl3pPr>
            <a:lvl4pPr>
              <a:spcBef>
                <a:spcPts val="1200"/>
              </a:spcBef>
              <a:defRPr sz="1800"/>
            </a:lvl4pPr>
            <a:lvl5pPr>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a:extLst>
              <a:ext uri="{FF2B5EF4-FFF2-40B4-BE49-F238E27FC236}">
                <a16:creationId xmlns:a16="http://schemas.microsoft.com/office/drawing/2014/main" id="{4717D91C-F78C-0E4C-FB27-7112AB840A1C}"/>
              </a:ext>
              <a:ext uri="{C183D7F6-B498-43B3-948B-1728B52AA6E4}">
                <adec:decorative xmlns:adec="http://schemas.microsoft.com/office/drawing/2017/decorative" val="1"/>
              </a:ext>
            </a:extLst>
          </p:cNvPr>
          <p:cNvGrpSpPr/>
          <p:nvPr userDrawn="1"/>
        </p:nvGrpSpPr>
        <p:grpSpPr>
          <a:xfrm>
            <a:off x="5322570" y="5680647"/>
            <a:ext cx="465456" cy="581432"/>
            <a:chOff x="7843462" y="2744546"/>
            <a:chExt cx="465456" cy="581432"/>
          </a:xfrm>
        </p:grpSpPr>
        <p:sp>
          <p:nvSpPr>
            <p:cNvPr id="15" name="Graphic 12">
              <a:extLst>
                <a:ext uri="{FF2B5EF4-FFF2-40B4-BE49-F238E27FC236}">
                  <a16:creationId xmlns:a16="http://schemas.microsoft.com/office/drawing/2014/main" id="{CC935CF3-75DF-0DC7-1B2A-E0E0205DF64B}"/>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7" name="Graphic 13">
              <a:extLst>
                <a:ext uri="{FF2B5EF4-FFF2-40B4-BE49-F238E27FC236}">
                  <a16:creationId xmlns:a16="http://schemas.microsoft.com/office/drawing/2014/main" id="{D5782BEB-6319-DEC1-F9ED-BA9201C6B9B7}"/>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18" name="Graphic 15">
              <a:extLst>
                <a:ext uri="{FF2B5EF4-FFF2-40B4-BE49-F238E27FC236}">
                  <a16:creationId xmlns:a16="http://schemas.microsoft.com/office/drawing/2014/main" id="{6E59DFAF-9794-BD12-D89A-422FFFFCE023}"/>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
        <p:nvSpPr>
          <p:cNvPr id="21" name="Footer Placeholder 20">
            <a:extLst>
              <a:ext uri="{FF2B5EF4-FFF2-40B4-BE49-F238E27FC236}">
                <a16:creationId xmlns:a16="http://schemas.microsoft.com/office/drawing/2014/main" id="{36444A47-BCB3-5C86-F2B8-25092BE8D9FF}"/>
              </a:ext>
            </a:extLst>
          </p:cNvPr>
          <p:cNvSpPr>
            <a:spLocks noGrp="1"/>
          </p:cNvSpPr>
          <p:nvPr>
            <p:ph type="ftr" sz="quarter" idx="11"/>
          </p:nvPr>
        </p:nvSpPr>
        <p:spPr>
          <a:xfrm>
            <a:off x="1280160" y="6356350"/>
            <a:ext cx="4114800" cy="365125"/>
          </a:xfrm>
        </p:spPr>
        <p:txBody>
          <a:bodyPr lIns="0" rIns="91440"/>
          <a:lstStyle>
            <a:lvl1pPr algn="l">
              <a:defRPr/>
            </a:lvl1pPr>
          </a:lstStyle>
          <a:p>
            <a:endParaRPr lang="en-US" dirty="0"/>
          </a:p>
        </p:txBody>
      </p:sp>
      <p:cxnSp>
        <p:nvCxnSpPr>
          <p:cNvPr id="23" name="Straight Connector 22">
            <a:extLst>
              <a:ext uri="{FF2B5EF4-FFF2-40B4-BE49-F238E27FC236}">
                <a16:creationId xmlns:a16="http://schemas.microsoft.com/office/drawing/2014/main" id="{C648C53D-49AB-C003-70E8-5117AF079715}"/>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A96BC1DE-6696-3408-564E-2D73B1266326}"/>
              </a:ext>
              <a:ext uri="{C183D7F6-B498-43B3-948B-1728B52AA6E4}">
                <adec:decorative xmlns:adec="http://schemas.microsoft.com/office/drawing/2017/decorative" val="1"/>
              </a:ext>
            </a:extLst>
          </p:cNvPr>
          <p:cNvGrpSpPr/>
          <p:nvPr userDrawn="1"/>
        </p:nvGrpSpPr>
        <p:grpSpPr>
          <a:xfrm rot="5400000">
            <a:off x="10711518" y="5393214"/>
            <a:ext cx="1097341" cy="736658"/>
            <a:chOff x="10508317" y="446637"/>
            <a:chExt cx="1097341" cy="736658"/>
          </a:xfrm>
        </p:grpSpPr>
        <p:sp>
          <p:nvSpPr>
            <p:cNvPr id="25" name="Graphic 15">
              <a:extLst>
                <a:ext uri="{FF2B5EF4-FFF2-40B4-BE49-F238E27FC236}">
                  <a16:creationId xmlns:a16="http://schemas.microsoft.com/office/drawing/2014/main" id="{268EB1E4-29D6-C3F5-BCBB-FB7E7EE5C25C}"/>
                </a:ext>
                <a:ext uri="{C183D7F6-B498-43B3-948B-1728B52AA6E4}">
                  <adec:decorative xmlns:adec="http://schemas.microsoft.com/office/drawing/2017/decorative" val="1"/>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26" name="Graphic 16">
              <a:extLst>
                <a:ext uri="{FF2B5EF4-FFF2-40B4-BE49-F238E27FC236}">
                  <a16:creationId xmlns:a16="http://schemas.microsoft.com/office/drawing/2014/main" id="{09524D46-140F-2F4F-430B-F59815A07CF1}"/>
                </a:ext>
                <a:ext uri="{C183D7F6-B498-43B3-948B-1728B52AA6E4}">
                  <adec:decorative xmlns:adec="http://schemas.microsoft.com/office/drawing/2017/decorative" val="1"/>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27" name="Graphic 14">
              <a:extLst>
                <a:ext uri="{FF2B5EF4-FFF2-40B4-BE49-F238E27FC236}">
                  <a16:creationId xmlns:a16="http://schemas.microsoft.com/office/drawing/2014/main" id="{AC75143B-C717-8D04-743C-B40FB5EFB21C}"/>
                </a:ext>
                <a:ext uri="{C183D7F6-B498-43B3-948B-1728B52AA6E4}">
                  <adec:decorative xmlns:adec="http://schemas.microsoft.com/office/drawing/2017/decorative" val="1"/>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487376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1280160" y="640080"/>
            <a:ext cx="10087699" cy="1280160"/>
          </a:xfrm>
        </p:spPr>
        <p:txBody>
          <a:bodyPr lIns="0" tIns="0" rIns="0" bIns="0" anchor="b" anchorCtr="0"/>
          <a:lstStyle>
            <a:lvl1pPr>
              <a:defRPr sz="4000" b="1" cap="all" baseline="0"/>
            </a:lvl1pPr>
          </a:lstStyle>
          <a:p>
            <a:r>
              <a:rPr lang="en-US" dirty="0"/>
              <a:t>Click to add title</a:t>
            </a:r>
          </a:p>
        </p:txBody>
      </p:sp>
      <p:sp>
        <p:nvSpPr>
          <p:cNvPr id="10" name="Slide Number Placeholder 9">
            <a:extLst>
              <a:ext uri="{FF2B5EF4-FFF2-40B4-BE49-F238E27FC236}">
                <a16:creationId xmlns:a16="http://schemas.microsoft.com/office/drawing/2014/main" id="{116B8DF0-B7E6-5032-C3C7-E457E793BE37}"/>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hasCustomPrompt="1"/>
          </p:nvPr>
        </p:nvSpPr>
        <p:spPr>
          <a:xfrm>
            <a:off x="1280160" y="2103119"/>
            <a:ext cx="10087699" cy="4114800"/>
          </a:xfrm>
        </p:spPr>
        <p:txBody>
          <a:bodyPr lIns="0" tIns="0" rIns="0" bIns="0"/>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p:cNvCxnSpPr>
          <p:nvPr/>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DC5F4D40-ADE4-5EEB-436C-8563A49C55F8}"/>
              </a:ext>
            </a:extLst>
          </p:cNvPr>
          <p:cNvSpPr>
            <a:spLocks noGrp="1"/>
          </p:cNvSpPr>
          <p:nvPr>
            <p:ph type="ftr" sz="quarter" idx="11"/>
          </p:nvPr>
        </p:nvSpPr>
        <p:spPr>
          <a:xfrm>
            <a:off x="1280160" y="6356350"/>
            <a:ext cx="4114800" cy="365125"/>
          </a:xfrm>
        </p:spPr>
        <p:txBody>
          <a:bodyPr lIns="0"/>
          <a:lstStyle>
            <a:lvl1pPr algn="l">
              <a:defRPr/>
            </a:lvl1pPr>
          </a:lstStyle>
          <a:p>
            <a:endParaRPr lang="en-US" dirty="0"/>
          </a:p>
        </p:txBody>
      </p:sp>
    </p:spTree>
    <p:extLst>
      <p:ext uri="{BB962C8B-B14F-4D97-AF65-F5344CB8AC3E}">
        <p14:creationId xmlns:p14="http://schemas.microsoft.com/office/powerpoint/2010/main" val="3321745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Bubbles and Title 1">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a:xfrm>
            <a:off x="2792897" y="585216"/>
            <a:ext cx="8965094" cy="2276856"/>
          </a:xfrm>
        </p:spPr>
        <p:txBody>
          <a:bodyPr lIns="0" tIns="0" rIns="0" anchor="b"/>
          <a:lstStyle>
            <a:lvl1pPr algn="r">
              <a:lnSpc>
                <a:spcPts val="4800"/>
              </a:lnSpc>
              <a:defRPr sz="4800" b="1" cap="all" spc="0" baseline="0">
                <a:solidFill>
                  <a:schemeClr val="bg1"/>
                </a:solidFill>
              </a:defRPr>
            </a:lvl1pPr>
          </a:lstStyle>
          <a:p>
            <a:r>
              <a:rPr lang="en-US"/>
              <a:t>Click to edit Master title style</a:t>
            </a:r>
            <a:endParaRPr lang="en-US" dirty="0"/>
          </a:p>
        </p:txBody>
      </p:sp>
      <p:sp>
        <p:nvSpPr>
          <p:cNvPr id="7" name="Picture Placeholder 14">
            <a:extLst>
              <a:ext uri="{FF2B5EF4-FFF2-40B4-BE49-F238E27FC236}">
                <a16:creationId xmlns:a16="http://schemas.microsoft.com/office/drawing/2014/main" id="{FC9B12A4-113B-B3F6-5926-5C2A6F504ABA}"/>
              </a:ext>
            </a:extLst>
          </p:cNvPr>
          <p:cNvSpPr>
            <a:spLocks noGrp="1"/>
          </p:cNvSpPr>
          <p:nvPr>
            <p:ph type="pic" sz="quarter" idx="14" hasCustomPrompt="1"/>
          </p:nvPr>
        </p:nvSpPr>
        <p:spPr>
          <a:xfrm>
            <a:off x="1371606" y="3205313"/>
            <a:ext cx="3043077" cy="3043083"/>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dirty="0"/>
              <a:t>Click to add picture</a:t>
            </a:r>
          </a:p>
        </p:txBody>
      </p: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5640609" y="3127248"/>
            <a:ext cx="6117381" cy="3017520"/>
          </a:xfrm>
        </p:spPr>
        <p:txBody>
          <a:bodyPr lIns="0" tIns="0" rIns="0" bIns="0">
            <a:normAutofit/>
          </a:bodyPr>
          <a:lstStyle>
            <a:lvl1pPr marL="0" indent="0" algn="r">
              <a:spcBef>
                <a:spcPts val="1200"/>
              </a:spcBef>
              <a:buNone/>
              <a:defRPr sz="2400">
                <a:solidFill>
                  <a:schemeClr val="bg1"/>
                </a:solidFill>
              </a:defRPr>
            </a:lvl1pPr>
          </a:lstStyle>
          <a:p>
            <a:pPr lvl="0"/>
            <a:r>
              <a:rPr lang="en-US" dirty="0"/>
              <a:t>Click to add text</a:t>
            </a:r>
          </a:p>
        </p:txBody>
      </p:sp>
      <p:grpSp>
        <p:nvGrpSpPr>
          <p:cNvPr id="3" name="Group 2">
            <a:extLst>
              <a:ext uri="{FF2B5EF4-FFF2-40B4-BE49-F238E27FC236}">
                <a16:creationId xmlns:a16="http://schemas.microsoft.com/office/drawing/2014/main" id="{8AF51D36-DB19-27CD-47E0-A4261648DA12}"/>
              </a:ext>
              <a:ext uri="{C183D7F6-B498-43B3-948B-1728B52AA6E4}">
                <adec:decorative xmlns:adec="http://schemas.microsoft.com/office/drawing/2017/decorative" val="1"/>
              </a:ext>
            </a:extLst>
          </p:cNvPr>
          <p:cNvGrpSpPr/>
          <p:nvPr userDrawn="1"/>
        </p:nvGrpSpPr>
        <p:grpSpPr>
          <a:xfrm rot="18614240">
            <a:off x="3975343" y="2819532"/>
            <a:ext cx="465456" cy="581432"/>
            <a:chOff x="7843462" y="2744546"/>
            <a:chExt cx="465456" cy="581432"/>
          </a:xfrm>
        </p:grpSpPr>
        <p:sp>
          <p:nvSpPr>
            <p:cNvPr id="4" name="Graphic 12">
              <a:extLst>
                <a:ext uri="{FF2B5EF4-FFF2-40B4-BE49-F238E27FC236}">
                  <a16:creationId xmlns:a16="http://schemas.microsoft.com/office/drawing/2014/main" id="{3EFED0E0-17D4-C5B0-09D0-B43338A856B3}"/>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5" name="Graphic 13">
              <a:extLst>
                <a:ext uri="{FF2B5EF4-FFF2-40B4-BE49-F238E27FC236}">
                  <a16:creationId xmlns:a16="http://schemas.microsoft.com/office/drawing/2014/main" id="{8F798BBE-9B6F-700D-08A1-09ABC5388CCE}"/>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6" name="Graphic 15">
              <a:extLst>
                <a:ext uri="{FF2B5EF4-FFF2-40B4-BE49-F238E27FC236}">
                  <a16:creationId xmlns:a16="http://schemas.microsoft.com/office/drawing/2014/main" id="{4AE2D1C5-9D85-9049-690C-3AFCE7E2DA56}"/>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cxnSp>
        <p:nvCxnSpPr>
          <p:cNvPr id="13" name="Straight Connector 12">
            <a:extLst>
              <a:ext uri="{FF2B5EF4-FFF2-40B4-BE49-F238E27FC236}">
                <a16:creationId xmlns:a16="http://schemas.microsoft.com/office/drawing/2014/main" id="{9D0FE75D-ACD3-655E-58A7-8F2C182760B4}"/>
              </a:ext>
              <a:ext uri="{C183D7F6-B498-43B3-948B-1728B52AA6E4}">
                <adec:decorative xmlns:adec="http://schemas.microsoft.com/office/drawing/2017/decorative" val="1"/>
              </a:ext>
            </a:extLst>
          </p:cNvPr>
          <p:cNvCxnSpPr>
            <a:cxnSpLocks/>
          </p:cNvCxnSpPr>
          <p:nvPr userDrawn="1"/>
        </p:nvCxnSpPr>
        <p:spPr>
          <a:xfrm>
            <a:off x="74066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362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838200" y="136525"/>
            <a:ext cx="10515600" cy="1509713"/>
          </a:xfrm>
        </p:spPr>
        <p:txBody>
          <a:bodyPr/>
          <a:lstStyle/>
          <a:p>
            <a:r>
              <a:rPr lang="en-US" dirty="0"/>
              <a:t>Click to add title</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a:off x="72390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484632" y="726630"/>
            <a:ext cx="520991" cy="517379"/>
          </a:xfrm>
        </p:spPr>
        <p:txBody>
          <a:bodyPr/>
          <a:lstStyle/>
          <a:p>
            <a:fld id="{D8DA9DAA-006C-4F4B-980E-E3DF019B24E2}" type="slidenum">
              <a:rPr lang="en-US" smtClean="0"/>
              <a:t>‹#›</a:t>
            </a:fld>
            <a:endParaRPr lang="en-US" dirty="0"/>
          </a:p>
        </p:txBody>
      </p:sp>
      <p:cxnSp>
        <p:nvCxnSpPr>
          <p:cNvPr id="3" name="Straight Connector 2">
            <a:extLst>
              <a:ext uri="{FF2B5EF4-FFF2-40B4-BE49-F238E27FC236}">
                <a16:creationId xmlns:a16="http://schemas.microsoft.com/office/drawing/2014/main" id="{B5B2B208-F5B9-0151-C982-A389CB0B2996}"/>
              </a:ext>
              <a:ext uri="{C183D7F6-B498-43B3-948B-1728B52AA6E4}">
                <adec:decorative xmlns:adec="http://schemas.microsoft.com/office/drawing/2017/decorative" val="1"/>
              </a:ext>
            </a:extLst>
          </p:cNvPr>
          <p:cNvCxnSpPr>
            <a:cxnSpLocks/>
          </p:cNvCxnSpPr>
          <p:nvPr userDrawn="1"/>
        </p:nvCxnSpPr>
        <p:spPr>
          <a:xfrm>
            <a:off x="715890"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291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0EEA6CA-DE1E-18ED-E69E-54A1372FE216}"/>
              </a:ext>
              <a:ext uri="{C183D7F6-B498-43B3-948B-1728B52AA6E4}">
                <adec:decorative xmlns:adec="http://schemas.microsoft.com/office/drawing/2017/decorative" val="1"/>
              </a:ext>
            </a:extLst>
          </p:cNvPr>
          <p:cNvCxnSpPr>
            <a:cxnSpLocks/>
          </p:cNvCxnSpPr>
          <p:nvPr userDrawn="1"/>
        </p:nvCxnSpPr>
        <p:spPr>
          <a:xfrm>
            <a:off x="715890"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2F973C81-5E94-41F6-CE15-3B4763B3ABE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C835B5C-F994-9D57-3118-919EE90F57E1}"/>
              </a:ext>
            </a:extLst>
          </p:cNvPr>
          <p:cNvSpPr>
            <a:spLocks noGrp="1"/>
          </p:cNvSpPr>
          <p:nvPr>
            <p:ph type="sldNum" sz="quarter" idx="12"/>
          </p:nvPr>
        </p:nvSpPr>
        <p:spPr/>
        <p:txBody>
          <a:bodyPr/>
          <a:lstStyle/>
          <a:p>
            <a:fld id="{D8DA9DAA-006C-4F4B-980E-E3DF019B24E2}" type="slidenum">
              <a:rPr lang="en-US" smtClean="0"/>
              <a:pPr/>
              <a:t>‹#›</a:t>
            </a:fld>
            <a:endParaRPr lang="en-US" dirty="0"/>
          </a:p>
        </p:txBody>
      </p:sp>
    </p:spTree>
    <p:extLst>
      <p:ext uri="{BB962C8B-B14F-4D97-AF65-F5344CB8AC3E}">
        <p14:creationId xmlns:p14="http://schemas.microsoft.com/office/powerpoint/2010/main" val="3840867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image">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116544" y="614202"/>
            <a:ext cx="5918072" cy="2276856"/>
          </a:xfrm>
        </p:spPr>
        <p:txBody>
          <a:bodyPr lIns="0" tIns="0" rIns="0" bIns="0" anchor="b"/>
          <a:lstStyle>
            <a:lvl1pPr algn="r">
              <a:lnSpc>
                <a:spcPts val="4000"/>
              </a:lnSpc>
              <a:defRPr sz="4000" b="1" cap="all" spc="0" baseline="0">
                <a:solidFill>
                  <a:schemeClr val="bg1"/>
                </a:solidFill>
              </a:defRPr>
            </a:lvl1pPr>
          </a:lstStyle>
          <a:p>
            <a:r>
              <a:rPr lang="en-US" dirty="0"/>
              <a:t>Click to add title</a:t>
            </a:r>
          </a:p>
        </p:txBody>
      </p:sp>
      <p:sp>
        <p:nvSpPr>
          <p:cNvPr id="8" name="Slide Number Placeholder 7">
            <a:extLst>
              <a:ext uri="{FF2B5EF4-FFF2-40B4-BE49-F238E27FC236}">
                <a16:creationId xmlns:a16="http://schemas.microsoft.com/office/drawing/2014/main" id="{1C738AB3-8054-6E21-C34C-36AF3A31AC4E}"/>
              </a:ext>
            </a:extLst>
          </p:cNvPr>
          <p:cNvSpPr>
            <a:spLocks noGrp="1"/>
          </p:cNvSpPr>
          <p:nvPr>
            <p:ph type="sldNum" sz="quarter" idx="20"/>
          </p:nvPr>
        </p:nvSpPr>
        <p:spPr/>
        <p:txBody>
          <a:bodyPr/>
          <a:lstStyle>
            <a:lvl1pPr>
              <a:defRPr>
                <a:solidFill>
                  <a:schemeClr val="bg1"/>
                </a:solidFill>
              </a:defRPr>
            </a:lvl1pPr>
          </a:lstStyle>
          <a:p>
            <a:fld id="{D8DA9DAA-006C-4F4B-980E-E3DF019B24E2}" type="slidenum">
              <a:rPr lang="en-US" smtClean="0"/>
              <a:pPr/>
              <a:t>‹#›</a:t>
            </a:fld>
            <a:endParaRPr lang="en-US" dirty="0"/>
          </a:p>
        </p:txBody>
      </p:sp>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hasCustomPrompt="1"/>
          </p:nvPr>
        </p:nvSpPr>
        <p:spPr>
          <a:xfrm>
            <a:off x="1280160"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tIns="914400" anchor="t">
            <a:noAutofit/>
          </a:bodyPr>
          <a:lstStyle>
            <a:lvl1pPr algn="ctr">
              <a:buNone/>
              <a:defRPr sz="1600" b="1">
                <a:solidFill>
                  <a:schemeClr val="bg1"/>
                </a:solidFill>
              </a:defRPr>
            </a:lvl1pPr>
          </a:lstStyle>
          <a:p>
            <a:r>
              <a:rPr lang="en-US" dirty="0"/>
              <a:t>Click to add picture</a:t>
            </a:r>
          </a:p>
        </p:txBody>
      </p:sp>
      <p:sp>
        <p:nvSpPr>
          <p:cNvPr id="4" name="Text Placeholder 3">
            <a:extLst>
              <a:ext uri="{FF2B5EF4-FFF2-40B4-BE49-F238E27FC236}">
                <a16:creationId xmlns:a16="http://schemas.microsoft.com/office/drawing/2014/main" id="{94FD1B85-4BEF-C1C1-5619-B82E9E44A9F8}"/>
              </a:ext>
            </a:extLst>
          </p:cNvPr>
          <p:cNvSpPr>
            <a:spLocks noGrp="1"/>
          </p:cNvSpPr>
          <p:nvPr>
            <p:ph type="body" sz="quarter" idx="17"/>
          </p:nvPr>
        </p:nvSpPr>
        <p:spPr>
          <a:xfrm>
            <a:off x="5116548" y="3161752"/>
            <a:ext cx="5918068" cy="3144965"/>
          </a:xfrm>
        </p:spPr>
        <p:txBody>
          <a:bodyPr lIns="0" tIns="0" rIns="0" bIns="0">
            <a:normAutofit/>
          </a:bodyPr>
          <a:lstStyle>
            <a:lvl1pPr marL="0" indent="0" algn="r">
              <a:spcBef>
                <a:spcPts val="1200"/>
              </a:spcBef>
              <a:buNone/>
              <a:defRPr sz="2400">
                <a:solidFill>
                  <a:schemeClr val="bg1"/>
                </a:solidFill>
              </a:defRPr>
            </a:lvl1pPr>
            <a:lvl2pPr marL="457200" indent="0" algn="r">
              <a:spcBef>
                <a:spcPts val="1200"/>
              </a:spcBef>
              <a:buNone/>
              <a:defRPr sz="2400">
                <a:solidFill>
                  <a:schemeClr val="bg1"/>
                </a:solidFill>
              </a:defRPr>
            </a:lvl2pPr>
            <a:lvl3pPr marL="914400" indent="0" algn="r">
              <a:spcBef>
                <a:spcPts val="1200"/>
              </a:spcBef>
              <a:buNone/>
              <a:defRPr sz="2400">
                <a:solidFill>
                  <a:schemeClr val="bg1"/>
                </a:solidFill>
              </a:defRPr>
            </a:lvl3pPr>
            <a:lvl4pPr marL="1371600" indent="0" algn="r">
              <a:spcBef>
                <a:spcPts val="1200"/>
              </a:spcBef>
              <a:buNone/>
              <a:defRPr sz="2400">
                <a:solidFill>
                  <a:schemeClr val="bg1"/>
                </a:solidFill>
              </a:defRPr>
            </a:lvl4pPr>
            <a:lvl5pPr marL="1828800" indent="0" algn="r">
              <a:buNone/>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13AE7F8D-AE68-4A83-BAB5-3A97D473CE3C}"/>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1" name="Graphic 12">
            <a:extLst>
              <a:ext uri="{FF2B5EF4-FFF2-40B4-BE49-F238E27FC236}">
                <a16:creationId xmlns:a16="http://schemas.microsoft.com/office/drawing/2014/main" id="{EA1B6985-3E5A-40F4-9268-D4AB3BBF8C91}"/>
              </a:ext>
              <a:ext uri="{C183D7F6-B498-43B3-948B-1728B52AA6E4}">
                <adec:decorative xmlns:adec="http://schemas.microsoft.com/office/drawing/2017/decorative" val="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3" name="Graphic 13">
            <a:extLst>
              <a:ext uri="{FF2B5EF4-FFF2-40B4-BE49-F238E27FC236}">
                <a16:creationId xmlns:a16="http://schemas.microsoft.com/office/drawing/2014/main" id="{338BC906-9D03-4280-85E8-21A81BC21D73}"/>
              </a:ext>
              <a:ext uri="{C183D7F6-B498-43B3-948B-1728B52AA6E4}">
                <adec:decorative xmlns:adec="http://schemas.microsoft.com/office/drawing/2017/decorative" val="1"/>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7" name="Graphic 15">
            <a:extLst>
              <a:ext uri="{FF2B5EF4-FFF2-40B4-BE49-F238E27FC236}">
                <a16:creationId xmlns:a16="http://schemas.microsoft.com/office/drawing/2014/main" id="{C5C06D53-C9F6-47E8-BFE1-B8193A1AED8B}"/>
              </a:ext>
              <a:ext uri="{C183D7F6-B498-43B3-948B-1728B52AA6E4}">
                <adec:decorative xmlns:adec="http://schemas.microsoft.com/office/drawing/2017/decorative" val="1"/>
              </a:ext>
            </a:extLst>
          </p:cNvPr>
          <p:cNvSpPr/>
          <p:nvPr userDrawn="1"/>
        </p:nvSpPr>
        <p:spPr>
          <a:xfrm>
            <a:off x="1652402"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7" name="Footer Placeholder 6">
            <a:extLst>
              <a:ext uri="{FF2B5EF4-FFF2-40B4-BE49-F238E27FC236}">
                <a16:creationId xmlns:a16="http://schemas.microsoft.com/office/drawing/2014/main" id="{CE9872E9-2F0D-2FEB-0974-F0BBBC5E0331}"/>
              </a:ext>
            </a:extLst>
          </p:cNvPr>
          <p:cNvSpPr>
            <a:spLocks noGrp="1"/>
          </p:cNvSpPr>
          <p:nvPr>
            <p:ph type="ftr" sz="quarter" idx="19"/>
          </p:nvPr>
        </p:nvSpPr>
        <p:spPr>
          <a:xfrm>
            <a:off x="7238999" y="6356350"/>
            <a:ext cx="3795615" cy="365125"/>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490768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icture">
    <p:bg>
      <p:bgPr>
        <a:gradFill>
          <a:gsLst>
            <a:gs pos="100000">
              <a:schemeClr val="accent4"/>
            </a:gs>
            <a:gs pos="0">
              <a:schemeClr val="accent2"/>
            </a:gs>
          </a:gsLst>
          <a:lin ang="189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59" y="3386775"/>
            <a:ext cx="8311102" cy="3080335"/>
          </a:xfrm>
        </p:spPr>
        <p:txBody>
          <a:bodyPr lIns="0" tIns="274320" rIns="0" bIns="0" anchor="t" anchorCtr="0"/>
          <a:lstStyle>
            <a:lvl1pPr algn="l">
              <a:lnSpc>
                <a:spcPts val="5400"/>
              </a:lnSpc>
              <a:defRPr sz="5400" b="1" i="0" cap="all" spc="0" baseline="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0"/>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rot="19670435">
            <a:off x="7632743" y="794953"/>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
        <p:nvSpPr>
          <p:cNvPr id="3" name="Picture Placeholder 14">
            <a:extLst>
              <a:ext uri="{FF2B5EF4-FFF2-40B4-BE49-F238E27FC236}">
                <a16:creationId xmlns:a16="http://schemas.microsoft.com/office/drawing/2014/main" id="{01D87F51-D69B-9038-0566-4FDC355AB6F0}"/>
              </a:ext>
            </a:extLst>
          </p:cNvPr>
          <p:cNvSpPr>
            <a:spLocks noGrp="1"/>
          </p:cNvSpPr>
          <p:nvPr>
            <p:ph type="pic" sz="quarter" idx="13" hasCustomPrompt="1"/>
          </p:nvPr>
        </p:nvSpPr>
        <p:spPr>
          <a:xfrm>
            <a:off x="8197587" y="411831"/>
            <a:ext cx="3521337" cy="3521344"/>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dirty="0"/>
              <a:t>Click to add picture</a:t>
            </a:r>
          </a:p>
        </p:txBody>
      </p:sp>
    </p:spTree>
    <p:extLst>
      <p:ext uri="{BB962C8B-B14F-4D97-AF65-F5344CB8AC3E}">
        <p14:creationId xmlns:p14="http://schemas.microsoft.com/office/powerpoint/2010/main" val="1951239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Pictur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80159" y="640080"/>
            <a:ext cx="10302240" cy="1852046"/>
          </a:xfrm>
        </p:spPr>
        <p:txBody>
          <a:bodyPr lIns="0" tIns="0" rIns="0" bIns="0" anchor="b"/>
          <a:lstStyle>
            <a:lvl1pPr algn="l">
              <a:lnSpc>
                <a:spcPts val="5400"/>
              </a:lnSpc>
              <a:defRPr sz="5400" b="1" i="0" cap="all" spc="0" baseline="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80158" y="2588447"/>
            <a:ext cx="7853678" cy="726645"/>
          </a:xfrm>
        </p:spPr>
        <p:txBody>
          <a:bodyPr lIns="0" tIns="0" rIns="0" bIns="0" anchor="t" anchorCtr="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flipH="1">
            <a:off x="7659974" y="4456458"/>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
        <p:nvSpPr>
          <p:cNvPr id="5" name="Picture Placeholder 14">
            <a:extLst>
              <a:ext uri="{FF2B5EF4-FFF2-40B4-BE49-F238E27FC236}">
                <a16:creationId xmlns:a16="http://schemas.microsoft.com/office/drawing/2014/main" id="{5DDB7824-50BA-B12F-AD49-CA8953CA3A0E}"/>
              </a:ext>
            </a:extLst>
          </p:cNvPr>
          <p:cNvSpPr>
            <a:spLocks noGrp="1"/>
          </p:cNvSpPr>
          <p:nvPr>
            <p:ph type="pic" sz="quarter" idx="13" hasCustomPrompt="1"/>
          </p:nvPr>
        </p:nvSpPr>
        <p:spPr>
          <a:xfrm>
            <a:off x="8536252" y="3205313"/>
            <a:ext cx="3043077" cy="3043083"/>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dirty="0"/>
              <a:t>Click to add picture</a:t>
            </a:r>
          </a:p>
        </p:txBody>
      </p:sp>
    </p:spTree>
    <p:extLst>
      <p:ext uri="{BB962C8B-B14F-4D97-AF65-F5344CB8AC3E}">
        <p14:creationId xmlns:p14="http://schemas.microsoft.com/office/powerpoint/2010/main" val="652645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imag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4114800" y="640080"/>
            <a:ext cx="7498080" cy="1280160"/>
          </a:xfrm>
        </p:spPr>
        <p:txBody>
          <a:bodyPr lIns="0" tIns="0" rIns="0" bIns="0" anchor="b" anchorCtr="0"/>
          <a:lstStyle>
            <a:lvl1pPr>
              <a:defRPr sz="4000" b="1" cap="all" spc="0" baseline="0"/>
            </a:lvl1pPr>
          </a:lstStyle>
          <a:p>
            <a:r>
              <a:rPr lang="en-US" dirty="0"/>
              <a:t>Click to add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a:xfrm>
            <a:off x="484632" y="722376"/>
            <a:ext cx="520991" cy="517379"/>
          </a:xfrm>
        </p:spPr>
        <p:txBody>
          <a:bodyPr anchor="t" anchorCtr="0"/>
          <a:lstStyle>
            <a:lvl1pPr>
              <a:defRPr>
                <a:solidFill>
                  <a:schemeClr val="accent2"/>
                </a:solidFill>
              </a:defRPr>
            </a:lvl1pPr>
          </a:lstStyle>
          <a:p>
            <a:fld id="{D8DA9DAA-006C-4F4B-980E-E3DF019B24E2}" type="slidenum">
              <a:rPr lang="en-US" smtClean="0"/>
              <a:pPr/>
              <a:t>‹#›</a:t>
            </a:fld>
            <a:endParaRPr lang="en-US" dirty="0"/>
          </a:p>
        </p:txBody>
      </p:sp>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hasCustomPrompt="1"/>
          </p:nvPr>
        </p:nvSpPr>
        <p:spPr>
          <a:xfrm>
            <a:off x="1317615" y="895646"/>
            <a:ext cx="1956925" cy="195692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 anchor="t" anchorCtr="0">
            <a:noAutofit/>
          </a:bodyPr>
          <a:lstStyle>
            <a:lvl1pPr algn="ctr">
              <a:buNone/>
              <a:defRPr sz="1800"/>
            </a:lvl1pPr>
          </a:lstStyle>
          <a:p>
            <a:r>
              <a:rPr lang="en-US" dirty="0"/>
              <a:t>Click to add picture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hasCustomPrompt="1"/>
          </p:nvPr>
        </p:nvSpPr>
        <p:spPr>
          <a:xfrm>
            <a:off x="4114800" y="2194560"/>
            <a:ext cx="7498080" cy="4023360"/>
          </a:xfrm>
        </p:spPr>
        <p:txBody>
          <a:bodyPr lIns="0" tIns="0" rIns="0" bIns="0">
            <a:noAutofit/>
          </a:bodyPr>
          <a:lstStyle>
            <a:lvl1pPr marL="0" indent="0">
              <a:lnSpc>
                <a:spcPct val="110000"/>
              </a:lnSpc>
              <a:buNone/>
              <a:defRPr sz="1800"/>
            </a:lvl1pPr>
            <a:lvl2pPr marL="228600">
              <a:defRPr sz="1600"/>
            </a:lvl2pPr>
            <a:lvl3pPr marL="457200">
              <a:defRPr sz="1400"/>
            </a:lvl3pPr>
            <a:lvl4pPr marL="685800">
              <a:defRPr sz="1200"/>
            </a:lvl4pPr>
            <a:lvl5pP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p:txBody>
      </p:sp>
      <p:grpSp>
        <p:nvGrpSpPr>
          <p:cNvPr id="7" name="Group 6">
            <a:extLst>
              <a:ext uri="{FF2B5EF4-FFF2-40B4-BE49-F238E27FC236}">
                <a16:creationId xmlns:a16="http://schemas.microsoft.com/office/drawing/2014/main" id="{758B5E78-A531-681D-1312-F21B52D066B8}"/>
              </a:ext>
              <a:ext uri="{C183D7F6-B498-43B3-948B-1728B52AA6E4}">
                <adec:decorative xmlns:adec="http://schemas.microsoft.com/office/drawing/2017/decorative" val="1"/>
              </a:ext>
            </a:extLst>
          </p:cNvPr>
          <p:cNvGrpSpPr/>
          <p:nvPr userDrawn="1"/>
        </p:nvGrpSpPr>
        <p:grpSpPr>
          <a:xfrm>
            <a:off x="2970685" y="620661"/>
            <a:ext cx="403448" cy="381782"/>
            <a:chOff x="10969280" y="1780012"/>
            <a:chExt cx="403448" cy="381782"/>
          </a:xfrm>
        </p:grpSpPr>
        <p:sp>
          <p:nvSpPr>
            <p:cNvPr id="17" name="Graphic 10">
              <a:extLst>
                <a:ext uri="{FF2B5EF4-FFF2-40B4-BE49-F238E27FC236}">
                  <a16:creationId xmlns:a16="http://schemas.microsoft.com/office/drawing/2014/main" id="{AAD06B87-D9B2-4F94-B734-A8F039A2033F}"/>
                </a:ext>
                <a:ext uri="{C183D7F6-B498-43B3-948B-1728B52AA6E4}">
                  <adec:decorative xmlns:adec="http://schemas.microsoft.com/office/drawing/2017/decorative" val="1"/>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9" name="Graphic 11">
              <a:extLst>
                <a:ext uri="{FF2B5EF4-FFF2-40B4-BE49-F238E27FC236}">
                  <a16:creationId xmlns:a16="http://schemas.microsoft.com/office/drawing/2014/main" id="{BB13A13C-36EA-4B13-9175-C5FE95B34D33}"/>
                </a:ext>
                <a:ext uri="{C183D7F6-B498-43B3-948B-1728B52AA6E4}">
                  <adec:decorative xmlns:adec="http://schemas.microsoft.com/office/drawing/2017/decorative" val="1"/>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grpSp>
      <p:sp>
        <p:nvSpPr>
          <p:cNvPr id="4" name="Footer Placeholder 8">
            <a:extLst>
              <a:ext uri="{FF2B5EF4-FFF2-40B4-BE49-F238E27FC236}">
                <a16:creationId xmlns:a16="http://schemas.microsoft.com/office/drawing/2014/main" id="{5189CAD3-7011-6481-11F8-05B5CB106F01}"/>
              </a:ext>
            </a:extLst>
          </p:cNvPr>
          <p:cNvSpPr>
            <a:spLocks noGrp="1"/>
          </p:cNvSpPr>
          <p:nvPr>
            <p:ph type="ftr" sz="quarter" idx="17"/>
          </p:nvPr>
        </p:nvSpPr>
        <p:spPr>
          <a:xfrm>
            <a:off x="1280160" y="6356350"/>
            <a:ext cx="4114800" cy="365125"/>
          </a:xfrm>
        </p:spPr>
        <p:txBody>
          <a:bodyPr lIns="0" rIns="91440"/>
          <a:lstStyle>
            <a:lvl1pPr algn="l">
              <a:defRPr/>
            </a:lvl1pPr>
          </a:lstStyle>
          <a:p>
            <a:endParaRPr lang="en-US" dirty="0"/>
          </a:p>
        </p:txBody>
      </p:sp>
      <p:cxnSp>
        <p:nvCxnSpPr>
          <p:cNvPr id="10" name="Straight Connector 9">
            <a:extLst>
              <a:ext uri="{FF2B5EF4-FFF2-40B4-BE49-F238E27FC236}">
                <a16:creationId xmlns:a16="http://schemas.microsoft.com/office/drawing/2014/main" id="{CB7CB27F-7A56-A747-A4D6-5627C24638D9}"/>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7111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 Subtitle slide">
    <p:bg>
      <p:bgPr>
        <a:gradFill>
          <a:gsLst>
            <a:gs pos="100000">
              <a:schemeClr val="accent4"/>
            </a:gs>
            <a:gs pos="0">
              <a:schemeClr val="accent2"/>
            </a:gs>
          </a:gsLst>
          <a:lin ang="180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80159" y="3383280"/>
            <a:ext cx="10302240" cy="1852046"/>
          </a:xfrm>
        </p:spPr>
        <p:txBody>
          <a:bodyPr lIns="0" tIns="274320" rIns="0" bIns="0" anchor="t" anchorCtr="0"/>
          <a:lstStyle>
            <a:lvl1pPr algn="l">
              <a:lnSpc>
                <a:spcPts val="5400"/>
              </a:lnSpc>
              <a:defRPr sz="5400" b="1" i="0" cap="all" spc="0" baseline="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80158" y="2966886"/>
            <a:ext cx="10302237" cy="397191"/>
          </a:xfrm>
        </p:spPr>
        <p:txBody>
          <a:bodyPr lIns="0" tIns="0" rIns="0" bIns="0" anchor="b" anchorCtr="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a:off x="10897692" y="620298"/>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cxnSp>
        <p:nvCxnSpPr>
          <p:cNvPr id="5" name="Straight Connector 4">
            <a:extLst>
              <a:ext uri="{FF2B5EF4-FFF2-40B4-BE49-F238E27FC236}">
                <a16:creationId xmlns:a16="http://schemas.microsoft.com/office/drawing/2014/main" id="{57912362-D30D-7B0B-BA94-0993B1EBC4E4}"/>
              </a:ext>
              <a:ext uri="{C183D7F6-B498-43B3-948B-1728B52AA6E4}">
                <adec:decorative xmlns:adec="http://schemas.microsoft.com/office/drawing/2017/decorative" val="1"/>
              </a:ext>
            </a:extLst>
          </p:cNvPr>
          <p:cNvCxnSpPr>
            <a:cxnSpLocks/>
          </p:cNvCxnSpPr>
          <p:nvPr userDrawn="1"/>
        </p:nvCxnSpPr>
        <p:spPr>
          <a:xfrm>
            <a:off x="1280160" y="0"/>
            <a:ext cx="0" cy="2775857"/>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644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hasCustomPrompt="1"/>
          </p:nvPr>
        </p:nvSpPr>
        <p:spPr>
          <a:xfrm>
            <a:off x="1280160" y="685800"/>
            <a:ext cx="9137012" cy="1280160"/>
          </a:xfrm>
        </p:spPr>
        <p:txBody>
          <a:bodyPr lIns="0" tIns="0" rIns="0" bIns="0"/>
          <a:lstStyle>
            <a:lvl1pPr>
              <a:defRPr sz="4000" b="1" cap="all" spc="0" baseline="0"/>
            </a:lvl1pPr>
          </a:lstStyle>
          <a:p>
            <a:r>
              <a:rPr lang="en-US" dirty="0"/>
              <a:t>Click to add title</a:t>
            </a:r>
          </a:p>
        </p:txBody>
      </p:sp>
      <p:sp>
        <p:nvSpPr>
          <p:cNvPr id="15" name="Slide Number Placeholder 14">
            <a:extLst>
              <a:ext uri="{FF2B5EF4-FFF2-40B4-BE49-F238E27FC236}">
                <a16:creationId xmlns:a16="http://schemas.microsoft.com/office/drawing/2014/main" id="{0F91A5DB-A2CA-1D70-9A06-3869A288C924}"/>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hasCustomPrompt="1"/>
          </p:nvPr>
        </p:nvSpPr>
        <p:spPr>
          <a:xfrm>
            <a:off x="1280160" y="2327440"/>
            <a:ext cx="4846320" cy="4040574"/>
          </a:xfrm>
        </p:spPr>
        <p:txBody>
          <a:bodyPr lIns="0" tIns="0" rIns="0" bIns="0">
            <a:normAutofit/>
          </a:bodyPr>
          <a:lstStyle>
            <a:lvl1pPr marL="0" indent="0">
              <a:spcAft>
                <a:spcPts val="0"/>
              </a:spcAft>
              <a:buNone/>
              <a:defRPr sz="1800"/>
            </a:lvl1pPr>
            <a:lvl2pPr marL="228600">
              <a:spcBef>
                <a:spcPts val="1200"/>
              </a:spcBef>
              <a:defRPr sz="1800"/>
            </a:lvl2pPr>
            <a:lvl3pPr marL="685800">
              <a:spcBef>
                <a:spcPts val="1200"/>
              </a:spcBef>
              <a:defRPr sz="1800"/>
            </a:lvl3pPr>
            <a:lvl4pPr marL="1143000">
              <a:spcBef>
                <a:spcPts val="1200"/>
              </a:spcBef>
              <a:defRPr sz="1800"/>
            </a:lvl4pPr>
            <a:lvl5pPr marL="1600200">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6723402" y="2327441"/>
            <a:ext cx="4846320" cy="4040574"/>
          </a:xfrm>
        </p:spPr>
        <p:txBody>
          <a:bodyPr lIns="0" tIns="0" rIns="0" bIns="0">
            <a:normAutofit/>
          </a:bodyPr>
          <a:lstStyle>
            <a:lvl1pPr marL="0" indent="0">
              <a:spcAft>
                <a:spcPts val="0"/>
              </a:spcAft>
              <a:buNone/>
              <a:defRPr sz="1800"/>
            </a:lvl1pPr>
            <a:lvl2pPr marL="228600">
              <a:spcBef>
                <a:spcPts val="1200"/>
              </a:spcBef>
              <a:defRPr sz="1800"/>
            </a:lvl2pPr>
            <a:lvl3pPr marL="685800">
              <a:spcBef>
                <a:spcPts val="1200"/>
              </a:spcBef>
              <a:defRPr sz="1800"/>
            </a:lvl3pPr>
            <a:lvl4pPr marL="1143000">
              <a:spcBef>
                <a:spcPts val="1200"/>
              </a:spcBef>
              <a:defRPr sz="1800"/>
            </a:lvl4pPr>
            <a:lvl5pPr marL="1600200">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160F34ED-DA60-4CC2-B735-B0EC5D9FEA35}"/>
              </a:ext>
              <a:ext uri="{C183D7F6-B498-43B3-948B-1728B52AA6E4}">
                <adec:decorative xmlns:adec="http://schemas.microsoft.com/office/drawing/2017/decorative" val="1"/>
              </a:ext>
            </a:extLst>
          </p:cNvPr>
          <p:cNvCxnSpPr>
            <a:cxnSpLocks/>
          </p:cNvCxnSpPr>
          <p:nvPr/>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 uri="{C183D7F6-B498-43B3-948B-1728B52AA6E4}">
                <adec:decorative xmlns:adec="http://schemas.microsoft.com/office/drawing/2017/decorative" val="1"/>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4" name="Graphic 16">
            <a:extLst>
              <a:ext uri="{FF2B5EF4-FFF2-40B4-BE49-F238E27FC236}">
                <a16:creationId xmlns:a16="http://schemas.microsoft.com/office/drawing/2014/main" id="{9BBD3F4B-0836-48C5-AC68-747456D1DD50}"/>
              </a:ext>
              <a:ext uri="{C183D7F6-B498-43B3-948B-1728B52AA6E4}">
                <adec:decorative xmlns:adec="http://schemas.microsoft.com/office/drawing/2017/decorative" val="1"/>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6" name="Graphic 14">
            <a:extLst>
              <a:ext uri="{FF2B5EF4-FFF2-40B4-BE49-F238E27FC236}">
                <a16:creationId xmlns:a16="http://schemas.microsoft.com/office/drawing/2014/main" id="{9B4398D5-99F4-4F83-AA77-9B4177648CAF}"/>
              </a:ext>
              <a:ext uri="{C183D7F6-B498-43B3-948B-1728B52AA6E4}">
                <adec:decorative xmlns:adec="http://schemas.microsoft.com/office/drawing/2017/decorative" val="1"/>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3" name="Footer Placeholder 12">
            <a:extLst>
              <a:ext uri="{FF2B5EF4-FFF2-40B4-BE49-F238E27FC236}">
                <a16:creationId xmlns:a16="http://schemas.microsoft.com/office/drawing/2014/main" id="{6D6A69CF-70D6-AB12-CD8B-FD75B7EE1420}"/>
              </a:ext>
            </a:extLst>
          </p:cNvPr>
          <p:cNvSpPr>
            <a:spLocks noGrp="1"/>
          </p:cNvSpPr>
          <p:nvPr>
            <p:ph type="ftr" sz="quarter" idx="11"/>
          </p:nvPr>
        </p:nvSpPr>
        <p:spPr>
          <a:xfrm>
            <a:off x="1280160" y="6356350"/>
            <a:ext cx="4114800" cy="365125"/>
          </a:xfrm>
        </p:spPr>
        <p:txBody>
          <a:bodyPr/>
          <a:lstStyle>
            <a:lvl1pPr algn="l">
              <a:defRPr/>
            </a:lvl1pPr>
          </a:lstStyle>
          <a:p>
            <a:endParaRPr lang="en-US" dirty="0"/>
          </a:p>
        </p:txBody>
      </p:sp>
    </p:spTree>
    <p:extLst>
      <p:ext uri="{BB962C8B-B14F-4D97-AF65-F5344CB8AC3E}">
        <p14:creationId xmlns:p14="http://schemas.microsoft.com/office/powerpoint/2010/main" val="937595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EFE408-BFE1-16DC-F7C6-47F55C171AC6}"/>
              </a:ext>
              <a:ext uri="{C183D7F6-B498-43B3-948B-1728B52AA6E4}">
                <adec:decorative xmlns:adec="http://schemas.microsoft.com/office/drawing/2017/decorative" val="1"/>
              </a:ext>
            </a:extLst>
          </p:cNvPr>
          <p:cNvSpPr/>
          <p:nvPr userDrawn="1"/>
        </p:nvSpPr>
        <p:spPr>
          <a:xfrm>
            <a:off x="6412992" y="0"/>
            <a:ext cx="5779008" cy="6858000"/>
          </a:xfrm>
          <a:prstGeom prst="rect">
            <a:avLst/>
          </a:prstGeom>
          <a:gradFill flip="none" rotWithShape="1">
            <a:gsLst>
              <a:gs pos="100000">
                <a:schemeClr val="accent4"/>
              </a:gs>
              <a:gs pos="0">
                <a:schemeClr val="accent2"/>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6915572" y="685800"/>
            <a:ext cx="4754880" cy="5670550"/>
          </a:xfrm>
        </p:spPr>
        <p:txBody>
          <a:bodyPr lIns="0" tIns="0" rIns="0" bIns="0" anchor="ctr" anchorCtr="0"/>
          <a:lstStyle>
            <a:lvl1pPr algn="l">
              <a:defRPr sz="4000" b="1" cap="all" spc="0" baseline="0">
                <a:solidFill>
                  <a:schemeClr val="bg1"/>
                </a:solidFill>
              </a:defRPr>
            </a:lvl1pPr>
          </a:lstStyle>
          <a:p>
            <a:r>
              <a:rPr lang="en-US"/>
              <a:t>Click to edit Master title style</a:t>
            </a:r>
            <a:endParaRPr lang="en-US" dirty="0"/>
          </a:p>
        </p:txBody>
      </p:sp>
      <p:sp>
        <p:nvSpPr>
          <p:cNvPr id="22" name="Slide Number Placeholder 21">
            <a:extLst>
              <a:ext uri="{FF2B5EF4-FFF2-40B4-BE49-F238E27FC236}">
                <a16:creationId xmlns:a16="http://schemas.microsoft.com/office/drawing/2014/main" id="{4C0ED5DD-6381-0FFD-7B45-D21179A390B5}"/>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4" name="Content Placeholder 5">
            <a:extLst>
              <a:ext uri="{FF2B5EF4-FFF2-40B4-BE49-F238E27FC236}">
                <a16:creationId xmlns:a16="http://schemas.microsoft.com/office/drawing/2014/main" id="{F042E432-AE48-385B-DEA1-32129394CE76}"/>
              </a:ext>
            </a:extLst>
          </p:cNvPr>
          <p:cNvSpPr>
            <a:spLocks noGrp="1"/>
          </p:cNvSpPr>
          <p:nvPr>
            <p:ph sz="quarter" idx="15" hasCustomPrompt="1"/>
          </p:nvPr>
        </p:nvSpPr>
        <p:spPr>
          <a:xfrm>
            <a:off x="1279526" y="1533524"/>
            <a:ext cx="4663440" cy="1895475"/>
          </a:xfrm>
        </p:spPr>
        <p:txBody>
          <a:bodyPr lIns="0" tIns="0" rIns="0" bIns="0" anchor="t" anchorCtr="0">
            <a:noAutofit/>
          </a:bodyPr>
          <a:lstStyle>
            <a:lvl1pPr marL="342900" indent="-512064">
              <a:spcBef>
                <a:spcPts val="1000"/>
              </a:spcBef>
              <a:buFont typeface="+mj-lt"/>
              <a:buAutoNum type="arabicPeriod"/>
              <a:defRPr sz="1800"/>
            </a:lvl1pPr>
            <a:lvl2pPr marL="1028700" indent="-342900">
              <a:spcBef>
                <a:spcPts val="1200"/>
              </a:spcBef>
              <a:buFont typeface="+mj-lt"/>
              <a:buAutoNum type="alphaLcPeriod"/>
              <a:defRPr sz="1800"/>
            </a:lvl2pPr>
            <a:lvl3pPr marL="1257300" indent="-342900">
              <a:spcBef>
                <a:spcPts val="1200"/>
              </a:spcBef>
              <a:buFont typeface="+mj-lt"/>
              <a:buAutoNum type="arabicParenR"/>
              <a:defRPr sz="1800"/>
            </a:lvl3pPr>
            <a:lvl4pPr marL="1714500" indent="-342900">
              <a:spcBef>
                <a:spcPts val="1200"/>
              </a:spcBef>
              <a:buFont typeface="+mj-lt"/>
              <a:buAutoNum type="alphaLcParenR"/>
              <a:defRPr sz="1800"/>
            </a:lvl4pPr>
            <a:lvl5pPr marL="2228850" indent="-400050">
              <a:spcBef>
                <a:spcPts val="1200"/>
              </a:spcBef>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DF111B2E-0535-57E2-FE92-620F9307A956}"/>
              </a:ext>
            </a:extLst>
          </p:cNvPr>
          <p:cNvSpPr>
            <a:spLocks noGrp="1"/>
          </p:cNvSpPr>
          <p:nvPr>
            <p:ph sz="quarter" idx="13" hasCustomPrompt="1"/>
          </p:nvPr>
        </p:nvSpPr>
        <p:spPr>
          <a:xfrm>
            <a:off x="1280160" y="3482974"/>
            <a:ext cx="4663440" cy="1190033"/>
          </a:xfrm>
        </p:spPr>
        <p:txBody>
          <a:bodyPr lIns="0" tIns="0" rIns="0" bIns="0" anchor="t" anchorCtr="0">
            <a:noAutofit/>
          </a:bodyPr>
          <a:lstStyle>
            <a:lvl1pPr marL="0" indent="0">
              <a:spcBef>
                <a:spcPts val="1200"/>
              </a:spcBef>
              <a:buNone/>
              <a:defRPr sz="1800"/>
            </a:lvl1pPr>
            <a:lvl2pPr marL="457200" indent="0">
              <a:spcBef>
                <a:spcPts val="1200"/>
              </a:spcBef>
              <a:buNone/>
              <a:defRPr sz="1600"/>
            </a:lvl2pPr>
            <a:lvl3pPr marL="914400" indent="0">
              <a:spcBef>
                <a:spcPts val="1200"/>
              </a:spcBef>
              <a:buNone/>
              <a:defRPr sz="1400"/>
            </a:lvl3pPr>
            <a:lvl4pPr marL="1371600" indent="0">
              <a:spcBef>
                <a:spcPts val="1200"/>
              </a:spcBef>
              <a:buNone/>
              <a:defRPr sz="1200"/>
            </a:lvl4pPr>
            <a:lvl5pPr marL="1828800" indent="0">
              <a:spcBef>
                <a:spcPts val="1200"/>
              </a:spcBef>
              <a:buNone/>
              <a:defRPr sz="1200"/>
            </a:lvl5pPr>
          </a:lstStyle>
          <a:p>
            <a:pPr lvl="0"/>
            <a:r>
              <a:rPr lang="en-US" dirty="0"/>
              <a:t>Click to add text</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1280160" y="4692058"/>
            <a:ext cx="4663440" cy="1584918"/>
          </a:xfrm>
        </p:spPr>
        <p:txBody>
          <a:bodyPr lIns="0" tIns="0" rIns="0" bIns="0" anchor="t" anchorCtr="0">
            <a:noAutofit/>
          </a:bodyPr>
          <a:lstStyle>
            <a:lvl1pPr>
              <a:spcBef>
                <a:spcPts val="1200"/>
              </a:spcBef>
              <a:defRPr sz="1800"/>
            </a:lvl1pPr>
            <a:lvl2pPr>
              <a:spcBef>
                <a:spcPts val="1200"/>
              </a:spcBef>
              <a:defRPr sz="1600"/>
            </a:lvl2pPr>
            <a:lvl3pPr>
              <a:spcBef>
                <a:spcPts val="1200"/>
              </a:spcBef>
              <a:defRPr sz="1400"/>
            </a:lvl3pPr>
            <a:lvl4pPr>
              <a:spcBef>
                <a:spcPts val="1200"/>
              </a:spcBef>
              <a:defRPr sz="1200"/>
            </a:lvl4pPr>
            <a:lvl5pPr>
              <a:spcBef>
                <a:spcPts val="1200"/>
              </a:spcBef>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Footer Placeholder 20">
            <a:extLst>
              <a:ext uri="{FF2B5EF4-FFF2-40B4-BE49-F238E27FC236}">
                <a16:creationId xmlns:a16="http://schemas.microsoft.com/office/drawing/2014/main" id="{34C23E1A-9E5E-DA12-8E11-83F486766E16}"/>
              </a:ext>
            </a:extLst>
          </p:cNvPr>
          <p:cNvSpPr>
            <a:spLocks noGrp="1"/>
          </p:cNvSpPr>
          <p:nvPr>
            <p:ph type="ftr" sz="quarter" idx="11"/>
          </p:nvPr>
        </p:nvSpPr>
        <p:spPr>
          <a:xfrm>
            <a:off x="1280160" y="6356350"/>
            <a:ext cx="4114800" cy="365125"/>
          </a:xfrm>
        </p:spPr>
        <p:txBody>
          <a:bodyPr lIns="0" rIns="91440"/>
          <a:lstStyle>
            <a:lvl1pPr algn="l">
              <a:defRPr/>
            </a:lvl1pPr>
          </a:lstStyle>
          <a:p>
            <a:endParaRPr lang="en-US" dirty="0"/>
          </a:p>
        </p:txBody>
      </p:sp>
      <p:cxnSp>
        <p:nvCxnSpPr>
          <p:cNvPr id="23" name="Straight Connector 22">
            <a:extLst>
              <a:ext uri="{FF2B5EF4-FFF2-40B4-BE49-F238E27FC236}">
                <a16:creationId xmlns:a16="http://schemas.microsoft.com/office/drawing/2014/main" id="{E3FE6E42-6A8F-C459-87EE-E2A5BAFA852B}"/>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32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60" y="301752"/>
            <a:ext cx="4663438" cy="2441448"/>
          </a:xfrm>
        </p:spPr>
        <p:txBody>
          <a:bodyPr lIns="0" tIns="0" rIns="0" bIns="0" anchor="ctr" anchorCtr="0"/>
          <a:lstStyle>
            <a:lvl1pPr algn="l">
              <a:lnSpc>
                <a:spcPts val="4000"/>
              </a:lnSpc>
              <a:spcBef>
                <a:spcPts val="1000"/>
              </a:spcBef>
              <a:defRPr sz="4000" b="1" i="0" cap="all" spc="0" baseline="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a:xfrm>
            <a:off x="484632" y="726630"/>
            <a:ext cx="520991" cy="517379"/>
          </a:xfrm>
        </p:spPr>
        <p:txBody>
          <a:bodyPr/>
          <a:lstStyle>
            <a:lvl1pPr>
              <a:defRPr>
                <a:solidFill>
                  <a:schemeClr val="accent2"/>
                </a:solidFill>
              </a:defRPr>
            </a:lvl1pPr>
          </a:lstStyle>
          <a:p>
            <a:fld id="{D8DA9DAA-006C-4F4B-980E-E3DF019B24E2}" type="slidenum">
              <a:rPr lang="en-US" smtClean="0"/>
              <a:pPr/>
              <a:t>‹#›</a:t>
            </a:fld>
            <a:endParaRPr lang="en-US" dirty="0"/>
          </a:p>
        </p:txBody>
      </p:sp>
      <p:sp>
        <p:nvSpPr>
          <p:cNvPr id="8" name="Text Placeholder 4">
            <a:extLst>
              <a:ext uri="{FF2B5EF4-FFF2-40B4-BE49-F238E27FC236}">
                <a16:creationId xmlns:a16="http://schemas.microsoft.com/office/drawing/2014/main" id="{9FB40175-FA51-DA14-A5B2-CD06DE6ECC31}"/>
              </a:ext>
            </a:extLst>
          </p:cNvPr>
          <p:cNvSpPr>
            <a:spLocks noGrp="1"/>
          </p:cNvSpPr>
          <p:nvPr>
            <p:ph type="body" sz="quarter" idx="14"/>
          </p:nvPr>
        </p:nvSpPr>
        <p:spPr>
          <a:xfrm>
            <a:off x="1280161" y="2777067"/>
            <a:ext cx="4663440" cy="3550581"/>
          </a:xfrm>
        </p:spPr>
        <p:txBody>
          <a:bodyPr lIns="0" tIns="0" rIns="0" bIns="0">
            <a:noAutofit/>
          </a:bodyPr>
          <a:lstStyle>
            <a:lvl1pPr marL="0" indent="0">
              <a:lnSpc>
                <a:spcPct val="110000"/>
              </a:lnSpc>
              <a:buNone/>
              <a:defRPr sz="1800"/>
            </a:lvl1pPr>
            <a:lvl2pPr marL="228600">
              <a:lnSpc>
                <a:spcPct val="110000"/>
              </a:lnSpc>
              <a:defRPr sz="1600"/>
            </a:lvl2pPr>
            <a:lvl3pPr marL="457200">
              <a:lnSpc>
                <a:spcPct val="110000"/>
              </a:lnSpc>
              <a:defRPr sz="1400"/>
            </a:lvl3pPr>
            <a:lvl4pPr marL="685800">
              <a:lnSpc>
                <a:spcPct val="110000"/>
              </a:lnSpc>
              <a:defRPr sz="1200"/>
            </a:lvl4pPr>
            <a:lvl5pPr marL="914400">
              <a:lnSpc>
                <a:spcPct val="11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515930B2-E36D-4D05-A6B3-CA1BF61D50CC}"/>
              </a:ext>
              <a:ext uri="{C183D7F6-B498-43B3-948B-1728B52AA6E4}">
                <adec:decorative xmlns:adec="http://schemas.microsoft.com/office/drawing/2017/decorative" val="1"/>
              </a:ext>
            </a:extLst>
          </p:cNvPr>
          <p:cNvSpPr/>
          <p:nvPr userDrawn="1"/>
        </p:nvSpPr>
        <p:spPr>
          <a:xfrm>
            <a:off x="6412089"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hasCustomPrompt="1"/>
          </p:nvPr>
        </p:nvSpPr>
        <p:spPr>
          <a:xfrm>
            <a:off x="6695553" y="301752"/>
            <a:ext cx="5221224" cy="6263640"/>
          </a:xfrm>
        </p:spPr>
        <p:txBody>
          <a:bodyPr tIns="914400" anchor="t" anchorCtr="0"/>
          <a:lstStyle>
            <a:lvl1pPr algn="ctr">
              <a:buNone/>
              <a:defRPr>
                <a:solidFill>
                  <a:schemeClr val="bg1"/>
                </a:solidFill>
              </a:defRPr>
            </a:lvl1pPr>
          </a:lstStyle>
          <a:p>
            <a:r>
              <a:rPr lang="en-US" dirty="0"/>
              <a:t>Click to add picture</a:t>
            </a:r>
          </a:p>
        </p:txBody>
      </p:sp>
      <p:sp>
        <p:nvSpPr>
          <p:cNvPr id="10" name="Footer Placeholder 8">
            <a:extLst>
              <a:ext uri="{FF2B5EF4-FFF2-40B4-BE49-F238E27FC236}">
                <a16:creationId xmlns:a16="http://schemas.microsoft.com/office/drawing/2014/main" id="{7A4AE671-C203-0370-2888-FC8F7D444D11}"/>
              </a:ext>
            </a:extLst>
          </p:cNvPr>
          <p:cNvSpPr>
            <a:spLocks noGrp="1"/>
          </p:cNvSpPr>
          <p:nvPr>
            <p:ph type="ftr" sz="quarter" idx="17"/>
          </p:nvPr>
        </p:nvSpPr>
        <p:spPr>
          <a:xfrm>
            <a:off x="1280160" y="6356350"/>
            <a:ext cx="4434825" cy="365125"/>
          </a:xfrm>
        </p:spPr>
        <p:txBody>
          <a:bodyPr/>
          <a:lstStyle>
            <a:lvl1pPr algn="l">
              <a:defRPr/>
            </a:lvl1pPr>
          </a:lstStyle>
          <a:p>
            <a:endParaRPr lang="en-US" dirty="0"/>
          </a:p>
        </p:txBody>
      </p:sp>
      <p:cxnSp>
        <p:nvCxnSpPr>
          <p:cNvPr id="3" name="Straight Connector 2">
            <a:extLst>
              <a:ext uri="{FF2B5EF4-FFF2-40B4-BE49-F238E27FC236}">
                <a16:creationId xmlns:a16="http://schemas.microsoft.com/office/drawing/2014/main" id="{1792BFA8-57AD-0B5C-2534-1E862B58DAB3}"/>
              </a:ext>
              <a:ext uri="{C183D7F6-B498-43B3-948B-1728B52AA6E4}">
                <adec:decorative xmlns:adec="http://schemas.microsoft.com/office/drawing/2017/decorative" val="1"/>
              </a:ext>
            </a:extLst>
          </p:cNvPr>
          <p:cNvCxnSpPr>
            <a:cxnSpLocks/>
          </p:cNvCxnSpPr>
          <p:nvPr userDrawn="1"/>
        </p:nvCxnSpPr>
        <p:spPr>
          <a:xfrm>
            <a:off x="745127"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807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1435394" y="1"/>
            <a:ext cx="9918405" cy="1646237"/>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1435394" y="1825625"/>
            <a:ext cx="991840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486121" y="726630"/>
            <a:ext cx="520991" cy="517379"/>
          </a:xfrm>
          <a:prstGeom prst="rect">
            <a:avLst/>
          </a:prstGeom>
        </p:spPr>
        <p:txBody>
          <a:bodyPr vert="horz" lIns="0" tIns="0" rIns="0" bIns="0" rtlCol="0" anchor="t" anchorCtr="0"/>
          <a:lstStyle>
            <a:lvl1pPr algn="ctr">
              <a:defRPr sz="1800" b="1" i="0" cap="all" spc="100" baseline="0">
                <a:solidFill>
                  <a:schemeClr val="accent2"/>
                </a:solidFill>
              </a:defRPr>
            </a:lvl1pPr>
          </a:lstStyle>
          <a:p>
            <a:fld id="{D8DA9DAA-006C-4F4B-980E-E3DF019B24E2}" type="slidenum">
              <a:rPr lang="en-US" smtClean="0"/>
              <a:pPr/>
              <a:t>‹#›</a:t>
            </a:fld>
            <a:endParaRPr lang="en-US" dirty="0"/>
          </a:p>
        </p:txBody>
      </p:sp>
      <p:sp>
        <p:nvSpPr>
          <p:cNvPr id="4" name="Date Placeholder 3">
            <a:extLst>
              <a:ext uri="{FF2B5EF4-FFF2-40B4-BE49-F238E27FC236}">
                <a16:creationId xmlns:a16="http://schemas.microsoft.com/office/drawing/2014/main" id="{B1EF1C86-6A9C-D287-D381-5634A69BF1C8}"/>
              </a:ext>
            </a:extLst>
          </p:cNvPr>
          <p:cNvSpPr>
            <a:spLocks noGrp="1"/>
          </p:cNvSpPr>
          <p:nvPr>
            <p:ph type="dt" sz="half" idx="2"/>
          </p:nvPr>
        </p:nvSpPr>
        <p:spPr>
          <a:xfrm>
            <a:off x="1435394" y="6356350"/>
            <a:ext cx="2743200" cy="365125"/>
          </a:xfrm>
          <a:prstGeom prst="rect">
            <a:avLst/>
          </a:prstGeom>
        </p:spPr>
        <p:txBody>
          <a:bodyPr vert="horz" lIns="0" tIns="45720" rIns="91440" bIns="45720" rtlCol="0" anchor="ctr"/>
          <a:lstStyle>
            <a:lvl1pPr algn="l">
              <a:defRPr sz="1200">
                <a:solidFill>
                  <a:schemeClr val="tx1">
                    <a:tint val="75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621B8477-3F24-EDCB-C8AC-84336363918B}"/>
              </a:ext>
            </a:extLst>
          </p:cNvPr>
          <p:cNvSpPr>
            <a:spLocks noGrp="1"/>
          </p:cNvSpPr>
          <p:nvPr>
            <p:ph type="ftr" sz="quarter" idx="3"/>
          </p:nvPr>
        </p:nvSpPr>
        <p:spPr>
          <a:xfrm>
            <a:off x="7238999" y="6356350"/>
            <a:ext cx="4114800" cy="365125"/>
          </a:xfrm>
          <a:prstGeom prst="rect">
            <a:avLst/>
          </a:prstGeom>
        </p:spPr>
        <p:txBody>
          <a:bodyPr vert="horz" lIns="91440" tIns="45720" rIns="0" bIns="45720" rtlCol="0" anchor="ctr"/>
          <a:lstStyle>
            <a:lvl1pPr algn="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999713800"/>
      </p:ext>
    </p:extLst>
  </p:cSld>
  <p:clrMap bg1="lt1" tx1="dk1" bg2="lt2" tx2="dk2" accent1="accent1" accent2="accent2" accent3="accent3" accent4="accent4" accent5="accent5" accent6="accent6" hlink="hlink" folHlink="folHlink"/>
  <p:sldLayoutIdLst>
    <p:sldLayoutId id="2147483708" r:id="rId1"/>
    <p:sldLayoutId id="2147483717" r:id="rId2"/>
    <p:sldLayoutId id="2147483728" r:id="rId3"/>
    <p:sldLayoutId id="2147483729" r:id="rId4"/>
    <p:sldLayoutId id="2147483710" r:id="rId5"/>
    <p:sldLayoutId id="2147483727" r:id="rId6"/>
    <p:sldLayoutId id="2147483701" r:id="rId7"/>
    <p:sldLayoutId id="2147483721" r:id="rId8"/>
    <p:sldLayoutId id="2147483720" r:id="rId9"/>
    <p:sldLayoutId id="2147483730" r:id="rId10"/>
    <p:sldLayoutId id="2147483722" r:id="rId11"/>
    <p:sldLayoutId id="2147483698" r:id="rId12"/>
    <p:sldLayoutId id="2147483732" r:id="rId13"/>
    <p:sldLayoutId id="2147483702" r:id="rId14"/>
    <p:sldLayoutId id="2147483703" r:id="rId15"/>
  </p:sldLayoutIdLst>
  <p:hf sldNum="0" hdr="0" ftr="0"/>
  <p:txStyles>
    <p:titleStyle>
      <a:lvl1pPr algn="l" defTabSz="914400" rtl="0" eaLnBrk="1" latinLnBrk="0" hangingPunct="1">
        <a:lnSpc>
          <a:spcPts val="4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hyperlink" Target="https://creativecommons.org/licenses/by-nc/3.0/" TargetMode="External"/><Relationship Id="rId4" Type="http://schemas.openxmlformats.org/officeDocument/2006/relationships/hyperlink" Target="http://flickr.com/photos/ladylong/4556640024"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s://creativecommons.org/licenses/by-nc-sa/3.0/" TargetMode="External"/><Relationship Id="rId4" Type="http://schemas.openxmlformats.org/officeDocument/2006/relationships/hyperlink" Target="https://dipperanch.blogspot.com/2014/03/bad-bad-bushnell-brown.html" TargetMode="External"/></Relationships>
</file>

<file path=ppt/slides/_rels/slide110.xml.rels><?xml version="1.0" encoding="UTF-8" standalone="yes"?>
<Relationships xmlns="http://schemas.openxmlformats.org/package/2006/relationships"><Relationship Id="rId3" Type="http://schemas.openxmlformats.org/officeDocument/2006/relationships/hyperlink" Target="http://images.google.com/imgres?imgurl=http://www.theranger.co.uk/poultry/veterinary/81.jpg&amp;imgrefurl=http://www.theranger.co.uk/poultry/veterinary/vet26.htm&amp;h=263&amp;w=300&amp;sz=21&amp;tbnid=as5zkrjxaBoJ:&amp;tbnh=97&amp;tbnw=111&amp;start=2&amp;prev=/images?q=Blackhead+in+poultry&amp;hl=en&amp;lr=&amp;safe=off"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91.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images.google.com/imgres?imgurl=http://www.personal.psu.edu/users/v/p/vpg100/pmitef1.gif&amp;imgrefurl=http://www.personal.psu.edu/users/v/p/vpg100/arachnids.html&amp;h=300&amp;w=400&amp;sz=48&amp;tbnid=-Ytcdk9x9RQJ:&amp;tbnh=90&amp;tbnw=120&amp;start=12&amp;prev=/images?q=poultry+mites&amp;hl=en&amp;lr=&amp;safe=off" TargetMode="Externa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images.google.com/imgres?imgurl=http://ohioline.osu.edu/vme-fact/images/0018_1.jpg&amp;imgrefurl=http://ohioline.osu.edu/vme-fact/0018.html&amp;h=150&amp;w=245&amp;sz=11&amp;tbnid=xy2yT0ZS0AcJ:&amp;tbnh=64&amp;tbnw=105&amp;start=2&amp;prev=/images?q=poultry+lice&amp;hl=en&amp;lr=&amp;safe=off" TargetMode="External"/><Relationship Id="rId1" Type="http://schemas.openxmlformats.org/officeDocument/2006/relationships/slideLayout" Target="../slideLayouts/slideLayout12.xml"/><Relationship Id="rId5" Type="http://schemas.openxmlformats.org/officeDocument/2006/relationships/image" Target="../media/image94.jpeg"/><Relationship Id="rId4" Type="http://schemas.openxmlformats.org/officeDocument/2006/relationships/hyperlink" Target="http://images.google.com/imgres?imgurl=http://www.agf.gov.bc.ca/cropprot/images/lice1.gif&amp;imgrefurl=http://www.agf.gov.bc.ca/cropprot/poultry.htm&amp;h=338&amp;w=266&amp;sz=5&amp;tbnid=K6r5fVdrvSAJ:&amp;tbnh=114&amp;tbnw=90&amp;start=1&amp;prev=/images?q=poultry+lice&amp;hl=en&amp;lr=&amp;safe=off" TargetMode="Externa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hyperlink" Target="https://creativecommons.org/licenses/by-nc/3.0/" TargetMode="External"/><Relationship Id="rId4" Type="http://schemas.openxmlformats.org/officeDocument/2006/relationships/hyperlink" Target="https://www.rootsimple.com/2011/01/why-my-poultry-waterer-kept-breaking/" TargetMode="Externa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9.xml"/></Relationships>
</file>

<file path=ppt/slides/_rels/slide12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hyperlink" Target="https://creativecommons.org/licenses/by-nc/3.0/" TargetMode="External"/><Relationship Id="rId5" Type="http://schemas.openxmlformats.org/officeDocument/2006/relationships/image" Target="../media/image15.png"/><Relationship Id="rId4" Type="http://schemas.openxmlformats.org/officeDocument/2006/relationships/hyperlink" Target="http://www.flickr.com/photos/ladylong/455664263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hyperlink" Target="https://creativecommons.org/licenses/by-nc/3.0/"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www.flickr.com/photos/66509211@N00/6010030255"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2.xml"/><Relationship Id="rId1" Type="http://schemas.openxmlformats.org/officeDocument/2006/relationships/video" Target="https://www.youtube.com/embed/8Okagy4o2Uw?start=9&amp;feature=oembe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Day_old_chick.jpg"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www.flickr.com/photos/29278394@N00/9089921128/"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jp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pxhere.com/en/photo/1207056"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backyardchickenscoop.com/chicken-vitamins/" TargetMode="Externa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12.xml"/><Relationship Id="rId1" Type="http://schemas.openxmlformats.org/officeDocument/2006/relationships/video" Target="https://www.youtube.com/embed/3WXEZU7eQeE?feature=oembed" TargetMode="Externa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hyperlink" Target="https://pxhere.com/ko/photo/1169396" TargetMode="External"/><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hyperlink" Target="https://pixabay.com/en/king-cobra-cobra-snake-reptile-405623/"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fr.m.wikipedia.org/wiki/Fichier:Flag_of_Ghana.svg" TargetMode="External"/></Relationships>
</file>

<file path=ppt/slides/_rels/slide9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p:txBody>
          <a:bodyPr/>
          <a:lstStyle/>
          <a:p>
            <a:r>
              <a:rPr lang="en-US" dirty="0"/>
              <a:t>Raising healthy poultry</a:t>
            </a:r>
          </a:p>
        </p:txBody>
      </p:sp>
    </p:spTree>
    <p:extLst>
      <p:ext uri="{BB962C8B-B14F-4D97-AF65-F5344CB8AC3E}">
        <p14:creationId xmlns:p14="http://schemas.microsoft.com/office/powerpoint/2010/main" val="2955403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64C0E11-7DE4-D558-C3EF-9B3C7A9BF17D}"/>
              </a:ext>
            </a:extLst>
          </p:cNvPr>
          <p:cNvSpPr>
            <a:spLocks noGrp="1"/>
          </p:cNvSpPr>
          <p:nvPr>
            <p:ph type="title"/>
          </p:nvPr>
        </p:nvSpPr>
        <p:spPr/>
        <p:txBody>
          <a:bodyPr/>
          <a:lstStyle/>
          <a:p>
            <a:r>
              <a:rPr lang="en-US" dirty="0"/>
              <a:t>Housing</a:t>
            </a:r>
          </a:p>
        </p:txBody>
      </p:sp>
      <p:pic>
        <p:nvPicPr>
          <p:cNvPr id="13" name="Picture Placeholder 12">
            <a:extLst>
              <a:ext uri="{FF2B5EF4-FFF2-40B4-BE49-F238E27FC236}">
                <a16:creationId xmlns:a16="http://schemas.microsoft.com/office/drawing/2014/main" id="{06CC7187-0D55-8D17-DB17-83EAB1EF8D05}"/>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a:stretch/>
        </p:blipFill>
        <p:spPr/>
      </p:pic>
      <p:sp>
        <p:nvSpPr>
          <p:cNvPr id="3" name="Content Placeholder 2">
            <a:extLst>
              <a:ext uri="{FF2B5EF4-FFF2-40B4-BE49-F238E27FC236}">
                <a16:creationId xmlns:a16="http://schemas.microsoft.com/office/drawing/2014/main" id="{D4418541-7290-F1A9-2357-CA26E074EF45}"/>
              </a:ext>
            </a:extLst>
          </p:cNvPr>
          <p:cNvSpPr>
            <a:spLocks noGrp="1"/>
          </p:cNvSpPr>
          <p:nvPr>
            <p:ph idx="1"/>
          </p:nvPr>
        </p:nvSpPr>
        <p:spPr/>
        <p:txBody>
          <a:bodyPr/>
          <a:lstStyle/>
          <a:p>
            <a:r>
              <a:rPr lang="en-US" dirty="0"/>
              <a:t>5. Insulation- Health of poultry is often promoted by insulating roofs and sidewalls against both hot and cold weather</a:t>
            </a:r>
          </a:p>
          <a:p>
            <a:r>
              <a:rPr lang="en-US" dirty="0"/>
              <a:t>6. Moisture Control: Large quantities of water are consumed by chickens. Layers require more than 1 liter per day.  High humidity can result in wet droppings which cause disease problems. </a:t>
            </a:r>
          </a:p>
          <a:p>
            <a:r>
              <a:rPr lang="en-US" dirty="0"/>
              <a:t>7. Space: Minimum requirements for birds are 15 birds per square meter up to 6 weeks of age, 5 birds per square meter up to 16 weeks, and 3-4 birds per square meter for older birds. </a:t>
            </a:r>
          </a:p>
          <a:p>
            <a:r>
              <a:rPr lang="en-US" dirty="0"/>
              <a:t>8. Framing: Roof support is critical</a:t>
            </a:r>
          </a:p>
          <a:p>
            <a:r>
              <a:rPr lang="en-US" dirty="0"/>
              <a:t>9. Roof: Entirely rainproof, Overhang of at least one meter on the south side to permit shade in summer but permit sun to enter the house during winter. </a:t>
            </a:r>
          </a:p>
          <a:p>
            <a:endParaRPr lang="en-US" dirty="0"/>
          </a:p>
          <a:p>
            <a:endParaRPr lang="en-US" dirty="0"/>
          </a:p>
          <a:p>
            <a:endParaRPr lang="en-US" dirty="0"/>
          </a:p>
          <a:p>
            <a:pPr marL="342900" indent="-342900">
              <a:buAutoNum type="arabicPeriod"/>
            </a:pPr>
            <a:endParaRPr lang="en-US" dirty="0"/>
          </a:p>
        </p:txBody>
      </p:sp>
      <p:sp>
        <p:nvSpPr>
          <p:cNvPr id="2" name="TextBox 1">
            <a:extLst>
              <a:ext uri="{FF2B5EF4-FFF2-40B4-BE49-F238E27FC236}">
                <a16:creationId xmlns:a16="http://schemas.microsoft.com/office/drawing/2014/main" id="{82ABC6F9-14AE-0602-54DD-669CFA18BCCF}"/>
              </a:ext>
            </a:extLst>
          </p:cNvPr>
          <p:cNvSpPr txBox="1"/>
          <p:nvPr/>
        </p:nvSpPr>
        <p:spPr>
          <a:xfrm>
            <a:off x="1317615" y="2852574"/>
            <a:ext cx="1956925" cy="369332"/>
          </a:xfrm>
          <a:prstGeom prst="rect">
            <a:avLst/>
          </a:prstGeom>
          <a:noFill/>
        </p:spPr>
        <p:txBody>
          <a:bodyPr wrap="square" rtlCol="0">
            <a:spAutoFit/>
          </a:bodyPr>
          <a:lstStyle/>
          <a:p>
            <a:r>
              <a:rPr lang="en-US" sz="900">
                <a:hlinkClick r:id="rId4" tooltip="http://flickr.com/photos/ladylong/4556640024"/>
              </a:rPr>
              <a:t>This Photo</a:t>
            </a:r>
            <a:r>
              <a:rPr lang="en-US" sz="900"/>
              <a:t> by Unknown Author is licensed under </a:t>
            </a:r>
            <a:r>
              <a:rPr lang="en-US" sz="900">
                <a:hlinkClick r:id="rId5" tooltip="https://creativecommons.org/licenses/by-nc/3.0/"/>
              </a:rPr>
              <a:t>CC BY-NC</a:t>
            </a:r>
            <a:endParaRPr lang="en-US" sz="900"/>
          </a:p>
        </p:txBody>
      </p:sp>
    </p:spTree>
    <p:extLst>
      <p:ext uri="{BB962C8B-B14F-4D97-AF65-F5344CB8AC3E}">
        <p14:creationId xmlns:p14="http://schemas.microsoft.com/office/powerpoint/2010/main" val="2286996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a:ea typeface="+mj-ea"/>
              </a:rPr>
              <a:t>Diseases affecting the respiratory tract</a:t>
            </a:r>
          </a:p>
        </p:txBody>
      </p:sp>
      <p:sp>
        <p:nvSpPr>
          <p:cNvPr id="76803" name="Content Placeholder 2"/>
          <p:cNvSpPr>
            <a:spLocks noGrp="1"/>
          </p:cNvSpPr>
          <p:nvPr>
            <p:ph idx="1"/>
          </p:nvPr>
        </p:nvSpPr>
        <p:spPr/>
        <p:txBody>
          <a:bodyPr/>
          <a:lstStyle/>
          <a:p>
            <a:pPr eaLnBrk="1" hangingPunct="1"/>
            <a:r>
              <a:rPr lang="en-US">
                <a:latin typeface="Calibri" charset="0"/>
              </a:rPr>
              <a:t>Limited to the Upper Respiratory Tract</a:t>
            </a:r>
          </a:p>
          <a:p>
            <a:pPr eaLnBrk="1" hangingPunct="1"/>
            <a:r>
              <a:rPr lang="en-US">
                <a:latin typeface="Calibri" charset="0"/>
              </a:rPr>
              <a:t>1. Infectious Bronchitis</a:t>
            </a:r>
          </a:p>
          <a:p>
            <a:pPr eaLnBrk="1" hangingPunct="1"/>
            <a:r>
              <a:rPr lang="en-US">
                <a:latin typeface="Calibri" charset="0"/>
              </a:rPr>
              <a:t>2. Laryngotracheitis</a:t>
            </a:r>
          </a:p>
          <a:p>
            <a:pPr eaLnBrk="1" hangingPunct="1"/>
            <a:r>
              <a:rPr lang="en-US">
                <a:latin typeface="Calibri" charset="0"/>
              </a:rPr>
              <a:t>3. Bordetellosis (turkeys)</a:t>
            </a:r>
          </a:p>
          <a:p>
            <a:pPr eaLnBrk="1" hangingPunct="1"/>
            <a:r>
              <a:rPr lang="en-US">
                <a:latin typeface="Calibri" charset="0"/>
              </a:rPr>
              <a:t>4. Mycoplasmosis</a:t>
            </a:r>
          </a:p>
          <a:p>
            <a:pPr eaLnBrk="1" hangingPunct="1"/>
            <a:endParaRPr lang="en-US">
              <a:latin typeface="Calibri" charset="0"/>
            </a:endParaRPr>
          </a:p>
        </p:txBody>
      </p:sp>
    </p:spTree>
    <p:extLst>
      <p:ext uri="{BB962C8B-B14F-4D97-AF65-F5344CB8AC3E}">
        <p14:creationId xmlns:p14="http://schemas.microsoft.com/office/powerpoint/2010/main" val="189809030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r>
              <a:rPr lang="en-US">
                <a:latin typeface="Calibri" charset="0"/>
              </a:rPr>
              <a:t>Laryngotracheitis</a:t>
            </a:r>
          </a:p>
        </p:txBody>
      </p:sp>
      <p:sp>
        <p:nvSpPr>
          <p:cNvPr id="77827" name="Content Placeholder 2"/>
          <p:cNvSpPr>
            <a:spLocks noGrp="1"/>
          </p:cNvSpPr>
          <p:nvPr>
            <p:ph idx="1"/>
          </p:nvPr>
        </p:nvSpPr>
        <p:spPr/>
        <p:txBody>
          <a:bodyPr>
            <a:normAutofit/>
          </a:bodyPr>
          <a:lstStyle/>
          <a:p>
            <a:pPr eaLnBrk="1" hangingPunct="1"/>
            <a:r>
              <a:rPr lang="en-US">
                <a:latin typeface="Calibri" charset="0"/>
              </a:rPr>
              <a:t>System:</a:t>
            </a:r>
          </a:p>
          <a:p>
            <a:pPr eaLnBrk="1" hangingPunct="1"/>
            <a:r>
              <a:rPr lang="en-US">
                <a:latin typeface="Calibri" charset="0"/>
              </a:rPr>
              <a:t>Etiologic Agent:herpesvirus infection </a:t>
            </a:r>
          </a:p>
          <a:p>
            <a:pPr eaLnBrk="1" hangingPunct="1"/>
            <a:r>
              <a:rPr lang="en-US">
                <a:latin typeface="Calibri" charset="0"/>
              </a:rPr>
              <a:t>Signs: blood, mucus, and yellow caseous exudate or a hollow caseous cast in the trachea.</a:t>
            </a:r>
          </a:p>
          <a:p>
            <a:pPr eaLnBrk="1" hangingPunct="1"/>
            <a:r>
              <a:rPr lang="en-US">
                <a:latin typeface="Calibri" charset="0"/>
              </a:rPr>
              <a:t>Diagnosis PCR/ isolation</a:t>
            </a:r>
          </a:p>
          <a:p>
            <a:pPr eaLnBrk="1" hangingPunct="1"/>
            <a:r>
              <a:rPr lang="en-US">
                <a:latin typeface="Calibri" charset="0"/>
              </a:rPr>
              <a:t>Treatment Quiet, cough suppression</a:t>
            </a:r>
          </a:p>
          <a:p>
            <a:pPr eaLnBrk="1" hangingPunct="1"/>
            <a:r>
              <a:rPr lang="en-US">
                <a:latin typeface="Calibri" charset="0"/>
              </a:rPr>
              <a:t>Prevention/Control Vaccination</a:t>
            </a:r>
          </a:p>
          <a:p>
            <a:pPr eaLnBrk="1" hangingPunct="1"/>
            <a:r>
              <a:rPr lang="en-US">
                <a:latin typeface="Calibri" charset="0"/>
              </a:rPr>
              <a:t>ZoonoticNo</a:t>
            </a:r>
          </a:p>
          <a:p>
            <a:pPr eaLnBrk="1" hangingPunct="1"/>
            <a:endParaRPr lang="en-US">
              <a:latin typeface="Calibri" charset="0"/>
            </a:endParaRPr>
          </a:p>
        </p:txBody>
      </p:sp>
    </p:spTree>
    <p:extLst>
      <p:ext uri="{BB962C8B-B14F-4D97-AF65-F5344CB8AC3E}">
        <p14:creationId xmlns:p14="http://schemas.microsoft.com/office/powerpoint/2010/main" val="3916733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pPr eaLnBrk="1" hangingPunct="1"/>
            <a:r>
              <a:rPr lang="en-US">
                <a:latin typeface="Calibri" charset="0"/>
              </a:rPr>
              <a:t>laryngotracheitis</a:t>
            </a:r>
          </a:p>
        </p:txBody>
      </p:sp>
      <p:pic>
        <p:nvPicPr>
          <p:cNvPr id="7885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0" y="1906589"/>
            <a:ext cx="5715000" cy="3914775"/>
          </a:xfrm>
        </p:spPr>
      </p:pic>
    </p:spTree>
    <p:extLst>
      <p:ext uri="{BB962C8B-B14F-4D97-AF65-F5344CB8AC3E}">
        <p14:creationId xmlns:p14="http://schemas.microsoft.com/office/powerpoint/2010/main" val="32459720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pPr eaLnBrk="1" hangingPunct="1"/>
            <a:r>
              <a:rPr lang="en-US">
                <a:latin typeface="Calibri" charset="0"/>
              </a:rPr>
              <a:t>Generalized Respiratory Diseases</a:t>
            </a:r>
          </a:p>
        </p:txBody>
      </p:sp>
      <p:sp>
        <p:nvSpPr>
          <p:cNvPr id="79875" name="Content Placeholder 2"/>
          <p:cNvSpPr>
            <a:spLocks noGrp="1"/>
          </p:cNvSpPr>
          <p:nvPr>
            <p:ph idx="1"/>
          </p:nvPr>
        </p:nvSpPr>
        <p:spPr/>
        <p:txBody>
          <a:bodyPr/>
          <a:lstStyle/>
          <a:p>
            <a:pPr marL="514350" indent="-514350">
              <a:buFont typeface="Arial" charset="0"/>
              <a:buAutoNum type="arabicPeriod"/>
            </a:pPr>
            <a:r>
              <a:rPr lang="en-US">
                <a:latin typeface="Calibri" charset="0"/>
              </a:rPr>
              <a:t>Avian Influenza</a:t>
            </a:r>
          </a:p>
          <a:p>
            <a:pPr marL="514350" indent="-514350">
              <a:buFont typeface="Arial" charset="0"/>
              <a:buAutoNum type="arabicPeriod"/>
            </a:pPr>
            <a:r>
              <a:rPr lang="en-US">
                <a:latin typeface="Calibri" charset="0"/>
              </a:rPr>
              <a:t>Newcastle disease</a:t>
            </a:r>
          </a:p>
          <a:p>
            <a:pPr marL="514350" indent="-514350">
              <a:buFont typeface="Arial" charset="0"/>
              <a:buAutoNum type="arabicPeriod"/>
            </a:pPr>
            <a:r>
              <a:rPr lang="en-US">
                <a:latin typeface="Calibri" charset="0"/>
              </a:rPr>
              <a:t>Mycoplasmosis</a:t>
            </a:r>
          </a:p>
          <a:p>
            <a:pPr marL="514350" indent="-514350">
              <a:buFont typeface="Arial" charset="0"/>
              <a:buAutoNum type="arabicPeriod"/>
            </a:pPr>
            <a:r>
              <a:rPr lang="en-US">
                <a:latin typeface="Calibri" charset="0"/>
              </a:rPr>
              <a:t>Fowl cholera</a:t>
            </a:r>
          </a:p>
          <a:p>
            <a:pPr marL="514350" indent="-514350">
              <a:buFont typeface="Arial" charset="0"/>
              <a:buAutoNum type="arabicPeriod"/>
            </a:pPr>
            <a:r>
              <a:rPr lang="en-US">
                <a:latin typeface="Calibri" charset="0"/>
              </a:rPr>
              <a:t>Chlamydiosis</a:t>
            </a:r>
          </a:p>
          <a:p>
            <a:pPr marL="514350" indent="-514350">
              <a:buFont typeface="Arial" charset="0"/>
              <a:buAutoNum type="arabicPeriod"/>
            </a:pPr>
            <a:r>
              <a:rPr lang="en-US">
                <a:latin typeface="Calibri" charset="0"/>
              </a:rPr>
              <a:t>Avian tuberculosis</a:t>
            </a:r>
          </a:p>
          <a:p>
            <a:pPr marL="514350" indent="-514350">
              <a:buFont typeface="Arial" charset="0"/>
              <a:buAutoNum type="arabicPeriod"/>
            </a:pPr>
            <a:r>
              <a:rPr lang="en-US">
                <a:latin typeface="Calibri" charset="0"/>
              </a:rPr>
              <a:t>Aspergillosis</a:t>
            </a:r>
          </a:p>
        </p:txBody>
      </p:sp>
    </p:spTree>
    <p:extLst>
      <p:ext uri="{BB962C8B-B14F-4D97-AF65-F5344CB8AC3E}">
        <p14:creationId xmlns:p14="http://schemas.microsoft.com/office/powerpoint/2010/main" val="5150841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5116544" y="614202"/>
            <a:ext cx="5918072" cy="2276856"/>
          </a:xfrm>
        </p:spPr>
        <p:txBody>
          <a:bodyPr anchor="b">
            <a:normAutofit/>
          </a:bodyPr>
          <a:lstStyle/>
          <a:p>
            <a:r>
              <a:rPr lang="en-US"/>
              <a:t>Avian Tuberculosis</a:t>
            </a:r>
          </a:p>
        </p:txBody>
      </p:sp>
      <p:pic>
        <p:nvPicPr>
          <p:cNvPr id="2" name="Picture 2">
            <a:extLst>
              <a:ext uri="{FF2B5EF4-FFF2-40B4-BE49-F238E27FC236}">
                <a16:creationId xmlns:a16="http://schemas.microsoft.com/office/drawing/2014/main" id="{0C7D191A-643B-3E6D-C0DC-0AC3D26866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41" r="18908" b="-2"/>
          <a:stretch/>
        </p:blipFill>
        <p:spPr>
          <a:xfrm>
            <a:off x="1280160"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a:noFill/>
        </p:spPr>
      </p:pic>
      <p:sp>
        <p:nvSpPr>
          <p:cNvPr id="80899" name="Content Placeholder 2"/>
          <p:cNvSpPr>
            <a:spLocks noGrp="1"/>
          </p:cNvSpPr>
          <p:nvPr>
            <p:ph type="body" sz="quarter" idx="17"/>
          </p:nvPr>
        </p:nvSpPr>
        <p:spPr>
          <a:xfrm>
            <a:off x="5116548" y="3161752"/>
            <a:ext cx="5918068" cy="3144965"/>
          </a:xfrm>
        </p:spPr>
        <p:txBody>
          <a:bodyPr>
            <a:normAutofit/>
          </a:bodyPr>
          <a:lstStyle/>
          <a:p>
            <a:r>
              <a:rPr lang="en-US" sz="1300"/>
              <a:t>System: GI, musculoskeletal</a:t>
            </a:r>
          </a:p>
          <a:p>
            <a:r>
              <a:rPr lang="en-US" sz="1300"/>
              <a:t>Etiologic Agent: Mycobacterium avium </a:t>
            </a:r>
            <a:r>
              <a:rPr lang="en-US" sz="1300" i="1"/>
              <a:t>var avium</a:t>
            </a:r>
            <a:endParaRPr lang="en-US" sz="1300"/>
          </a:p>
          <a:p>
            <a:r>
              <a:rPr lang="en-US" sz="1300" err="1"/>
              <a:t>Signs:thin</a:t>
            </a:r>
            <a:r>
              <a:rPr lang="en-US" sz="1300"/>
              <a:t> and sluggish, and lameness may be seen. In chickens, granulomatous nodules of varying size are usually found in the liver, spleen, bone marrow, and intestine.</a:t>
            </a:r>
          </a:p>
          <a:p>
            <a:r>
              <a:rPr lang="en-US" sz="1300"/>
              <a:t>Diagnosis: Live birds may be tested with avian </a:t>
            </a:r>
            <a:r>
              <a:rPr lang="en-US" sz="1300" err="1"/>
              <a:t>tuberculins</a:t>
            </a:r>
            <a:r>
              <a:rPr lang="en-US" sz="1300"/>
              <a:t>, although these are of little value in birds that do not have wattles. Large numbers of acid-fast bacteria in smears from lesions provide a tentative diagnosis. </a:t>
            </a:r>
          </a:p>
          <a:p>
            <a:r>
              <a:rPr lang="en-US" sz="1300"/>
              <a:t>Treatment: Chemotherapy is ineffective</a:t>
            </a:r>
          </a:p>
          <a:p>
            <a:r>
              <a:rPr lang="en-US" sz="1300"/>
              <a:t>Prevention/Control: New additions to the aviary should be quarantined for 2-3 </a:t>
            </a:r>
            <a:r>
              <a:rPr lang="en-US" sz="1300" err="1"/>
              <a:t>mo</a:t>
            </a:r>
            <a:endParaRPr lang="en-US" sz="1300"/>
          </a:p>
          <a:p>
            <a:r>
              <a:rPr lang="en-US" sz="1300"/>
              <a:t>Zoonotic: NO</a:t>
            </a:r>
          </a:p>
          <a:p>
            <a:endParaRPr lang="en-US" sz="1300"/>
          </a:p>
        </p:txBody>
      </p:sp>
    </p:spTree>
    <p:extLst>
      <p:ext uri="{BB962C8B-B14F-4D97-AF65-F5344CB8AC3E}">
        <p14:creationId xmlns:p14="http://schemas.microsoft.com/office/powerpoint/2010/main" val="237097744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a:ea typeface="+mj-ea"/>
              </a:rPr>
              <a:t>Diseases affecting the Gastrointestinal Tract</a:t>
            </a:r>
          </a:p>
        </p:txBody>
      </p:sp>
      <p:sp>
        <p:nvSpPr>
          <p:cNvPr id="82947" name="Content Placeholder 2"/>
          <p:cNvSpPr>
            <a:spLocks noGrp="1"/>
          </p:cNvSpPr>
          <p:nvPr>
            <p:ph idx="1"/>
          </p:nvPr>
        </p:nvSpPr>
        <p:spPr/>
        <p:txBody>
          <a:bodyPr/>
          <a:lstStyle/>
          <a:p>
            <a:pPr eaLnBrk="1" hangingPunct="1"/>
            <a:r>
              <a:rPr lang="en-US">
                <a:latin typeface="Calibri" charset="0"/>
              </a:rPr>
              <a:t>Esophagus/Gizard</a:t>
            </a:r>
          </a:p>
          <a:p>
            <a:pPr eaLnBrk="1" hangingPunct="1"/>
            <a:r>
              <a:rPr lang="en-US">
                <a:latin typeface="Calibri" charset="0"/>
              </a:rPr>
              <a:t>1. Fowl Pox</a:t>
            </a:r>
          </a:p>
          <a:p>
            <a:pPr eaLnBrk="1" hangingPunct="1"/>
            <a:r>
              <a:rPr lang="en-US">
                <a:latin typeface="Calibri" charset="0"/>
              </a:rPr>
              <a:t>2. Crop mycosis</a:t>
            </a:r>
          </a:p>
          <a:p>
            <a:pPr eaLnBrk="1" hangingPunct="1"/>
            <a:r>
              <a:rPr lang="en-US">
                <a:latin typeface="Calibri" charset="0"/>
              </a:rPr>
              <a:t>3. Capillariasis</a:t>
            </a:r>
          </a:p>
          <a:p>
            <a:pPr eaLnBrk="1" hangingPunct="1"/>
            <a:r>
              <a:rPr lang="en-US">
                <a:latin typeface="Calibri" charset="0"/>
              </a:rPr>
              <a:t>4. Gizzard/proventricular erosions/dialation</a:t>
            </a:r>
          </a:p>
          <a:p>
            <a:pPr eaLnBrk="1" hangingPunct="1"/>
            <a:endParaRPr lang="en-US">
              <a:latin typeface="Calibri" charset="0"/>
            </a:endParaRPr>
          </a:p>
        </p:txBody>
      </p:sp>
    </p:spTree>
    <p:extLst>
      <p:ext uri="{BB962C8B-B14F-4D97-AF65-F5344CB8AC3E}">
        <p14:creationId xmlns:p14="http://schemas.microsoft.com/office/powerpoint/2010/main" val="11217926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en-US">
                <a:solidFill>
                  <a:srgbClr val="7B9899"/>
                </a:solidFill>
                <a:latin typeface="Calibri" charset="0"/>
              </a:rPr>
              <a:t>Cecal Worms</a:t>
            </a:r>
          </a:p>
        </p:txBody>
      </p:sp>
      <p:sp>
        <p:nvSpPr>
          <p:cNvPr id="83971" name="Rectangle 3"/>
          <p:cNvSpPr>
            <a:spLocks noGrp="1" noChangeArrowheads="1"/>
          </p:cNvSpPr>
          <p:nvPr>
            <p:ph idx="1"/>
          </p:nvPr>
        </p:nvSpPr>
        <p:spPr>
          <a:xfrm>
            <a:off x="1825625" y="2525485"/>
            <a:ext cx="8504238" cy="3573689"/>
          </a:xfrm>
        </p:spPr>
        <p:txBody>
          <a:bodyPr/>
          <a:lstStyle/>
          <a:p>
            <a:pPr eaLnBrk="1" hangingPunct="1"/>
            <a:r>
              <a:rPr lang="en-US" i="1" dirty="0" err="1">
                <a:latin typeface="Calibri" charset="0"/>
              </a:rPr>
              <a:t>Heterakis</a:t>
            </a:r>
            <a:r>
              <a:rPr lang="en-US" i="1" dirty="0">
                <a:latin typeface="Calibri" charset="0"/>
              </a:rPr>
              <a:t> </a:t>
            </a:r>
            <a:r>
              <a:rPr lang="en-US" i="1" dirty="0" err="1">
                <a:latin typeface="Calibri" charset="0"/>
              </a:rPr>
              <a:t>gallinae</a:t>
            </a:r>
            <a:endParaRPr lang="en-US" i="1" dirty="0">
              <a:latin typeface="Calibri" charset="0"/>
            </a:endParaRPr>
          </a:p>
          <a:p>
            <a:pPr eaLnBrk="1" hangingPunct="1"/>
            <a:r>
              <a:rPr lang="en-US" dirty="0">
                <a:latin typeface="Calibri" charset="0"/>
              </a:rPr>
              <a:t>Small, white ½ inch in length</a:t>
            </a:r>
          </a:p>
          <a:p>
            <a:pPr eaLnBrk="1" hangingPunct="1"/>
            <a:r>
              <a:rPr lang="en-US" dirty="0">
                <a:latin typeface="Calibri" charset="0"/>
              </a:rPr>
              <a:t>Vector of </a:t>
            </a:r>
            <a:r>
              <a:rPr lang="en-US" i="1" dirty="0" err="1">
                <a:latin typeface="Calibri" charset="0"/>
              </a:rPr>
              <a:t>Histomonas</a:t>
            </a:r>
            <a:r>
              <a:rPr lang="en-US" i="1" dirty="0">
                <a:latin typeface="Calibri" charset="0"/>
              </a:rPr>
              <a:t> </a:t>
            </a:r>
            <a:r>
              <a:rPr lang="en-US" i="1" dirty="0" err="1">
                <a:latin typeface="Calibri" charset="0"/>
              </a:rPr>
              <a:t>meleagridis</a:t>
            </a:r>
            <a:r>
              <a:rPr lang="en-US" i="1" dirty="0">
                <a:latin typeface="Calibri" charset="0"/>
              </a:rPr>
              <a:t>, </a:t>
            </a:r>
            <a:r>
              <a:rPr lang="en-US" dirty="0">
                <a:latin typeface="Calibri" charset="0"/>
              </a:rPr>
              <a:t>which is the agent of blackhead</a:t>
            </a:r>
          </a:p>
          <a:p>
            <a:pPr eaLnBrk="1" hangingPunct="1"/>
            <a:r>
              <a:rPr lang="en-US" dirty="0">
                <a:latin typeface="Calibri" charset="0"/>
              </a:rPr>
              <a:t>Life cycle- eggs produced in the ceca and pass in the feces- infective form in about 2 weeks</a:t>
            </a:r>
          </a:p>
          <a:p>
            <a:pPr eaLnBrk="1" hangingPunct="1"/>
            <a:r>
              <a:rPr lang="en-US" dirty="0">
                <a:latin typeface="Calibri" charset="0"/>
              </a:rPr>
              <a:t>Tx- </a:t>
            </a:r>
            <a:r>
              <a:rPr lang="en-US" dirty="0" err="1">
                <a:latin typeface="Calibri" charset="0"/>
              </a:rPr>
              <a:t>febendazole</a:t>
            </a:r>
            <a:endParaRPr lang="en-US" dirty="0">
              <a:latin typeface="Calibri" charset="0"/>
            </a:endParaRPr>
          </a:p>
          <a:p>
            <a:pPr eaLnBrk="1" hangingPunct="1"/>
            <a:endParaRPr lang="en-US" i="1" dirty="0">
              <a:latin typeface="Calibri" charset="0"/>
            </a:endParaRPr>
          </a:p>
        </p:txBody>
      </p:sp>
    </p:spTree>
    <p:extLst>
      <p:ext uri="{BB962C8B-B14F-4D97-AF65-F5344CB8AC3E}">
        <p14:creationId xmlns:p14="http://schemas.microsoft.com/office/powerpoint/2010/main" val="24053805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Picture 5" descr="poultry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023" y="923110"/>
            <a:ext cx="4762500" cy="524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020" name="Picture 5" descr="poultry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2477" y="2004197"/>
            <a:ext cx="4762500"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933623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a:ea typeface="+mj-ea"/>
              </a:rPr>
              <a:t>Diseases affecting the Gastrointestinal Tract</a:t>
            </a:r>
          </a:p>
        </p:txBody>
      </p:sp>
      <p:sp>
        <p:nvSpPr>
          <p:cNvPr id="87043" name="Content Placeholder 2"/>
          <p:cNvSpPr>
            <a:spLocks noGrp="1"/>
          </p:cNvSpPr>
          <p:nvPr>
            <p:ph idx="1"/>
          </p:nvPr>
        </p:nvSpPr>
        <p:spPr/>
        <p:txBody>
          <a:bodyPr/>
          <a:lstStyle/>
          <a:p>
            <a:pPr eaLnBrk="1" hangingPunct="1"/>
            <a:r>
              <a:rPr lang="en-US">
                <a:latin typeface="Calibri" charset="0"/>
              </a:rPr>
              <a:t>Small Intestine</a:t>
            </a:r>
          </a:p>
          <a:p>
            <a:pPr eaLnBrk="1" hangingPunct="1"/>
            <a:r>
              <a:rPr lang="en-US">
                <a:latin typeface="Calibri" charset="0"/>
              </a:rPr>
              <a:t>1. Coccidiosis</a:t>
            </a:r>
          </a:p>
          <a:p>
            <a:pPr eaLnBrk="1" hangingPunct="1"/>
            <a:r>
              <a:rPr lang="en-US">
                <a:latin typeface="Calibri" charset="0"/>
              </a:rPr>
              <a:t>2. Necrotic enteritis</a:t>
            </a:r>
          </a:p>
          <a:p>
            <a:pPr eaLnBrk="1" hangingPunct="1"/>
            <a:r>
              <a:rPr lang="en-US">
                <a:latin typeface="Calibri" charset="0"/>
              </a:rPr>
              <a:t>3. Colibacillosis</a:t>
            </a:r>
          </a:p>
          <a:p>
            <a:pPr eaLnBrk="1" hangingPunct="1"/>
            <a:r>
              <a:rPr lang="en-US">
                <a:latin typeface="Calibri" charset="0"/>
              </a:rPr>
              <a:t>4. Roundworms</a:t>
            </a:r>
          </a:p>
          <a:p>
            <a:pPr eaLnBrk="1" hangingPunct="1"/>
            <a:r>
              <a:rPr lang="en-US">
                <a:latin typeface="Calibri" charset="0"/>
              </a:rPr>
              <a:t>5. Tapeworms</a:t>
            </a:r>
          </a:p>
        </p:txBody>
      </p:sp>
    </p:spTree>
    <p:extLst>
      <p:ext uri="{BB962C8B-B14F-4D97-AF65-F5344CB8AC3E}">
        <p14:creationId xmlns:p14="http://schemas.microsoft.com/office/powerpoint/2010/main" val="426405728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a:ea typeface="+mj-ea"/>
              </a:rPr>
              <a:t>Diseases affecting the Gastrointestinal Tract</a:t>
            </a:r>
          </a:p>
        </p:txBody>
      </p:sp>
      <p:sp>
        <p:nvSpPr>
          <p:cNvPr id="88067" name="Content Placeholder 2"/>
          <p:cNvSpPr>
            <a:spLocks noGrp="1"/>
          </p:cNvSpPr>
          <p:nvPr>
            <p:ph idx="1"/>
          </p:nvPr>
        </p:nvSpPr>
        <p:spPr/>
        <p:txBody>
          <a:bodyPr/>
          <a:lstStyle/>
          <a:p>
            <a:pPr eaLnBrk="1" hangingPunct="1"/>
            <a:r>
              <a:rPr lang="en-US">
                <a:latin typeface="Calibri" charset="0"/>
              </a:rPr>
              <a:t>Ceca and Large Intestines</a:t>
            </a:r>
          </a:p>
          <a:p>
            <a:pPr eaLnBrk="1" hangingPunct="1"/>
            <a:r>
              <a:rPr lang="en-US">
                <a:latin typeface="Calibri" charset="0"/>
              </a:rPr>
              <a:t>1. Salmonellosis</a:t>
            </a:r>
          </a:p>
          <a:p>
            <a:pPr eaLnBrk="1" hangingPunct="1"/>
            <a:r>
              <a:rPr lang="en-US">
                <a:latin typeface="Calibri" charset="0"/>
              </a:rPr>
              <a:t>2. Histomoniasis</a:t>
            </a:r>
          </a:p>
          <a:p>
            <a:pPr eaLnBrk="1" hangingPunct="1"/>
            <a:r>
              <a:rPr lang="en-US">
                <a:latin typeface="Calibri" charset="0"/>
              </a:rPr>
              <a:t>3. Coccidiosis</a:t>
            </a:r>
          </a:p>
          <a:p>
            <a:pPr eaLnBrk="1" hangingPunct="1">
              <a:buFont typeface="Arial" charset="0"/>
              <a:buNone/>
            </a:pPr>
            <a:endParaRPr lang="en-US">
              <a:latin typeface="Calibri" charset="0"/>
            </a:endParaRPr>
          </a:p>
        </p:txBody>
      </p:sp>
    </p:spTree>
    <p:extLst>
      <p:ext uri="{BB962C8B-B14F-4D97-AF65-F5344CB8AC3E}">
        <p14:creationId xmlns:p14="http://schemas.microsoft.com/office/powerpoint/2010/main" val="525284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64C0E11-7DE4-D558-C3EF-9B3C7A9BF17D}"/>
              </a:ext>
            </a:extLst>
          </p:cNvPr>
          <p:cNvSpPr>
            <a:spLocks noGrp="1"/>
          </p:cNvSpPr>
          <p:nvPr>
            <p:ph type="title"/>
          </p:nvPr>
        </p:nvSpPr>
        <p:spPr>
          <a:xfrm>
            <a:off x="1280160" y="685800"/>
            <a:ext cx="9137012" cy="1280160"/>
          </a:xfrm>
        </p:spPr>
        <p:txBody>
          <a:bodyPr anchor="b">
            <a:normAutofit/>
          </a:bodyPr>
          <a:lstStyle/>
          <a:p>
            <a:r>
              <a:rPr lang="en-US" dirty="0"/>
              <a:t>Housing</a:t>
            </a:r>
          </a:p>
        </p:txBody>
      </p:sp>
      <p:sp>
        <p:nvSpPr>
          <p:cNvPr id="3" name="Content Placeholder 2">
            <a:extLst>
              <a:ext uri="{FF2B5EF4-FFF2-40B4-BE49-F238E27FC236}">
                <a16:creationId xmlns:a16="http://schemas.microsoft.com/office/drawing/2014/main" id="{D4418541-7290-F1A9-2357-CA26E074EF45}"/>
              </a:ext>
            </a:extLst>
          </p:cNvPr>
          <p:cNvSpPr>
            <a:spLocks noGrp="1"/>
          </p:cNvSpPr>
          <p:nvPr>
            <p:ph sz="half" idx="2"/>
          </p:nvPr>
        </p:nvSpPr>
        <p:spPr>
          <a:xfrm>
            <a:off x="1280160" y="2327440"/>
            <a:ext cx="4846320" cy="4040574"/>
          </a:xfrm>
        </p:spPr>
        <p:txBody>
          <a:bodyPr>
            <a:normAutofit/>
          </a:bodyPr>
          <a:lstStyle/>
          <a:p>
            <a:r>
              <a:rPr lang="en-US" dirty="0"/>
              <a:t>10. Floor- Cement with embedded wire mesh to keep rats our is desirable.  Most places have dirt or heavy clay floors.  Adequate drainage should be planned.  Convenient clean-out systems for manure need to be considered.  Deep litter is an  option as well.</a:t>
            </a:r>
          </a:p>
          <a:p>
            <a:r>
              <a:rPr lang="en-US" dirty="0"/>
              <a:t>11. Animal and bird protection. Nighttime protects should be planned.  Wire mesh is often used. </a:t>
            </a:r>
          </a:p>
          <a:p>
            <a:endParaRPr lang="en-US" dirty="0"/>
          </a:p>
          <a:p>
            <a:endParaRPr lang="en-US" dirty="0"/>
          </a:p>
          <a:p>
            <a:endParaRPr lang="en-US" dirty="0"/>
          </a:p>
          <a:p>
            <a:pPr marL="342900" indent="-342900">
              <a:buAutoNum type="arabicPeriod"/>
            </a:pPr>
            <a:endParaRPr lang="en-US" dirty="0"/>
          </a:p>
        </p:txBody>
      </p:sp>
      <p:pic>
        <p:nvPicPr>
          <p:cNvPr id="13" name="Picture Placeholder 12">
            <a:extLst>
              <a:ext uri="{FF2B5EF4-FFF2-40B4-BE49-F238E27FC236}">
                <a16:creationId xmlns:a16="http://schemas.microsoft.com/office/drawing/2014/main" id="{06CC7187-0D55-8D17-DB17-83EAB1EF8D05}"/>
              </a:ext>
            </a:extLst>
          </p:cNvPr>
          <p:cNvPicPr>
            <a:picLocks noGrp="1" noChangeAspect="1"/>
          </p:cNvPicPr>
          <p:nvPr>
            <p:ph sz="quarter" idx="4"/>
          </p:nvPr>
        </p:nvPicPr>
        <p:blipFill rotWithShape="1">
          <a:blip r:embed="rId3">
            <a:extLst>
              <a:ext uri="{837473B0-CC2E-450A-ABE3-18F120FF3D39}">
                <a1611:picAttrSrcUrl xmlns:a1611="http://schemas.microsoft.com/office/drawing/2016/11/main" r:id="rId4"/>
              </a:ext>
            </a:extLst>
          </a:blip>
          <a:srcRect l="4999" r="5048" b="3"/>
          <a:stretch/>
        </p:blipFill>
        <p:spPr>
          <a:xfrm>
            <a:off x="6723402" y="2327441"/>
            <a:ext cx="4846320" cy="4040574"/>
          </a:xfrm>
          <a:noFill/>
        </p:spPr>
      </p:pic>
      <p:sp>
        <p:nvSpPr>
          <p:cNvPr id="2" name="TextBox 1">
            <a:extLst>
              <a:ext uri="{FF2B5EF4-FFF2-40B4-BE49-F238E27FC236}">
                <a16:creationId xmlns:a16="http://schemas.microsoft.com/office/drawing/2014/main" id="{C411A109-FA60-C39E-1EA0-4186F66B18F2}"/>
              </a:ext>
            </a:extLst>
          </p:cNvPr>
          <p:cNvSpPr txBox="1"/>
          <p:nvPr/>
        </p:nvSpPr>
        <p:spPr>
          <a:xfrm>
            <a:off x="8700026" y="6167960"/>
            <a:ext cx="286969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dipperanch.blogspot.com/2014/03/bad-bad-bushnell-brown.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6882814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pPr eaLnBrk="1" hangingPunct="1"/>
            <a:r>
              <a:rPr lang="en-US" dirty="0" err="1">
                <a:latin typeface="Calibri" charset="0"/>
              </a:rPr>
              <a:t>Histomoniasis</a:t>
            </a:r>
            <a:endParaRPr lang="en-US" dirty="0">
              <a:latin typeface="Calibri" charset="0"/>
            </a:endParaRPr>
          </a:p>
        </p:txBody>
      </p:sp>
      <p:sp>
        <p:nvSpPr>
          <p:cNvPr id="89091" name="Content Placeholder 2"/>
          <p:cNvSpPr>
            <a:spLocks noGrp="1"/>
          </p:cNvSpPr>
          <p:nvPr>
            <p:ph idx="1"/>
          </p:nvPr>
        </p:nvSpPr>
        <p:spPr>
          <a:xfrm>
            <a:off x="1280160" y="2566467"/>
            <a:ext cx="6757339" cy="3651452"/>
          </a:xfrm>
        </p:spPr>
        <p:txBody>
          <a:bodyPr>
            <a:normAutofit fontScale="85000" lnSpcReduction="20000"/>
          </a:bodyPr>
          <a:lstStyle/>
          <a:p>
            <a:pPr eaLnBrk="1" hangingPunct="1"/>
            <a:r>
              <a:rPr lang="en-US" sz="2400" dirty="0">
                <a:latin typeface="Calibri" charset="0"/>
              </a:rPr>
              <a:t>System: Gastrointestinal</a:t>
            </a:r>
          </a:p>
          <a:p>
            <a:pPr eaLnBrk="1" hangingPunct="1"/>
            <a:r>
              <a:rPr lang="en-US" sz="2400" dirty="0">
                <a:latin typeface="Calibri" charset="0"/>
              </a:rPr>
              <a:t>Etiologic </a:t>
            </a:r>
            <a:r>
              <a:rPr lang="en-US" sz="2400" dirty="0" err="1">
                <a:latin typeface="Calibri" charset="0"/>
              </a:rPr>
              <a:t>Agent:protozoan</a:t>
            </a:r>
            <a:r>
              <a:rPr lang="en-US" sz="2400" dirty="0">
                <a:latin typeface="Calibri" charset="0"/>
              </a:rPr>
              <a:t> parasite </a:t>
            </a:r>
            <a:r>
              <a:rPr lang="en-US" sz="2400" dirty="0" err="1">
                <a:latin typeface="Calibri" charset="0"/>
              </a:rPr>
              <a:t>Histomonas</a:t>
            </a:r>
            <a:r>
              <a:rPr lang="en-US" sz="2400" dirty="0">
                <a:latin typeface="Calibri" charset="0"/>
              </a:rPr>
              <a:t> </a:t>
            </a:r>
            <a:r>
              <a:rPr lang="en-US" sz="2400" dirty="0" err="1">
                <a:latin typeface="Calibri" charset="0"/>
              </a:rPr>
              <a:t>meleagridis</a:t>
            </a:r>
            <a:r>
              <a:rPr lang="en-US" sz="2400" dirty="0">
                <a:latin typeface="Calibri" charset="0"/>
              </a:rPr>
              <a:t> is transmitted most often in embryonated eggs of the cecal nematode </a:t>
            </a:r>
            <a:r>
              <a:rPr lang="en-US" sz="2400" dirty="0" err="1">
                <a:latin typeface="Calibri" charset="0"/>
              </a:rPr>
              <a:t>Heterakis</a:t>
            </a:r>
            <a:r>
              <a:rPr lang="en-US" sz="2400" dirty="0">
                <a:latin typeface="Calibri" charset="0"/>
              </a:rPr>
              <a:t> </a:t>
            </a:r>
            <a:r>
              <a:rPr lang="en-US" sz="2400" dirty="0" err="1">
                <a:latin typeface="Calibri" charset="0"/>
              </a:rPr>
              <a:t>gallinarum</a:t>
            </a:r>
            <a:r>
              <a:rPr lang="en-US" sz="2400" dirty="0">
                <a:latin typeface="Calibri" charset="0"/>
              </a:rPr>
              <a:t> , and sometimes directly by contact with infected birds</a:t>
            </a:r>
          </a:p>
          <a:p>
            <a:pPr eaLnBrk="1" hangingPunct="1"/>
            <a:r>
              <a:rPr lang="en-US" sz="2400" dirty="0">
                <a:latin typeface="Calibri" charset="0"/>
              </a:rPr>
              <a:t>Signs: listlessness, drooping wings, unkempt feathers, and yellow droppings.</a:t>
            </a:r>
          </a:p>
          <a:p>
            <a:pPr eaLnBrk="1" hangingPunct="1"/>
            <a:r>
              <a:rPr lang="en-US" sz="2400" dirty="0">
                <a:latin typeface="Calibri" charset="0"/>
              </a:rPr>
              <a:t>Diagnosis: Histopathology</a:t>
            </a:r>
          </a:p>
          <a:p>
            <a:pPr eaLnBrk="1" hangingPunct="1"/>
            <a:r>
              <a:rPr lang="en-US" sz="2400" dirty="0">
                <a:latin typeface="Calibri" charset="0"/>
              </a:rPr>
              <a:t>Treatment: none</a:t>
            </a:r>
          </a:p>
          <a:p>
            <a:pPr eaLnBrk="1" hangingPunct="1"/>
            <a:r>
              <a:rPr lang="en-US" sz="2400" dirty="0">
                <a:latin typeface="Calibri" charset="0"/>
              </a:rPr>
              <a:t>Prevention/Control contact between chickens and turkeys should be avoided </a:t>
            </a:r>
            <a:r>
              <a:rPr lang="en-US" sz="2400" dirty="0" err="1">
                <a:latin typeface="Calibri" charset="0"/>
              </a:rPr>
              <a:t>nitarsone</a:t>
            </a:r>
            <a:r>
              <a:rPr lang="en-US" sz="2400" dirty="0">
                <a:latin typeface="Calibri" charset="0"/>
              </a:rPr>
              <a:t> at 0.01875% of feed until 5 days before marketing</a:t>
            </a:r>
          </a:p>
          <a:p>
            <a:pPr eaLnBrk="1" hangingPunct="1"/>
            <a:r>
              <a:rPr lang="en-US" sz="2400" dirty="0">
                <a:latin typeface="Calibri" charset="0"/>
              </a:rPr>
              <a:t>Zoonotic: NO</a:t>
            </a:r>
          </a:p>
          <a:p>
            <a:pPr eaLnBrk="1" hangingPunct="1"/>
            <a:endParaRPr lang="en-US" sz="2400" dirty="0">
              <a:latin typeface="Calibri" charset="0"/>
            </a:endParaRPr>
          </a:p>
        </p:txBody>
      </p:sp>
      <p:pic>
        <p:nvPicPr>
          <p:cNvPr id="2" name="Picture 5" descr="81">
            <a:hlinkClick r:id="rId3"/>
            <a:extLst>
              <a:ext uri="{FF2B5EF4-FFF2-40B4-BE49-F238E27FC236}">
                <a16:creationId xmlns:a16="http://schemas.microsoft.com/office/drawing/2014/main" id="{BA50E67E-C356-B468-11C7-A80A300741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3269" y="2776497"/>
            <a:ext cx="3119438" cy="272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667055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defRPr/>
            </a:pPr>
            <a:r>
              <a:rPr lang="en-US" dirty="0">
                <a:ea typeface="+mj-ea"/>
              </a:rPr>
              <a:t>Diseases affecting both the respiratory tract and gastrointestinal tract</a:t>
            </a:r>
          </a:p>
        </p:txBody>
      </p:sp>
      <p:sp>
        <p:nvSpPr>
          <p:cNvPr id="91139" name="Content Placeholder 2"/>
          <p:cNvSpPr>
            <a:spLocks noGrp="1"/>
          </p:cNvSpPr>
          <p:nvPr>
            <p:ph idx="1"/>
          </p:nvPr>
        </p:nvSpPr>
        <p:spPr/>
        <p:txBody>
          <a:bodyPr/>
          <a:lstStyle/>
          <a:p>
            <a:pPr eaLnBrk="1" hangingPunct="1"/>
            <a:r>
              <a:rPr lang="en-US">
                <a:latin typeface="Calibri" charset="0"/>
              </a:rPr>
              <a:t>1. Newcastles Disease</a:t>
            </a:r>
          </a:p>
          <a:p>
            <a:pPr eaLnBrk="1" hangingPunct="1"/>
            <a:r>
              <a:rPr lang="en-US">
                <a:latin typeface="Calibri" charset="0"/>
              </a:rPr>
              <a:t>2. Avian Influenza</a:t>
            </a:r>
          </a:p>
          <a:p>
            <a:pPr eaLnBrk="1" hangingPunct="1"/>
            <a:r>
              <a:rPr lang="en-US">
                <a:latin typeface="Calibri" charset="0"/>
              </a:rPr>
              <a:t>3. Fowl Cholera</a:t>
            </a:r>
          </a:p>
        </p:txBody>
      </p:sp>
    </p:spTree>
    <p:extLst>
      <p:ext uri="{BB962C8B-B14F-4D97-AF65-F5344CB8AC3E}">
        <p14:creationId xmlns:p14="http://schemas.microsoft.com/office/powerpoint/2010/main" val="409688236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pPr eaLnBrk="1" hangingPunct="1"/>
            <a:r>
              <a:rPr lang="en-US">
                <a:latin typeface="Calibri" charset="0"/>
              </a:rPr>
              <a:t>Diseases Affecting the renal system</a:t>
            </a:r>
          </a:p>
        </p:txBody>
      </p:sp>
      <p:sp>
        <p:nvSpPr>
          <p:cNvPr id="92163" name="Content Placeholder 2"/>
          <p:cNvSpPr>
            <a:spLocks noGrp="1"/>
          </p:cNvSpPr>
          <p:nvPr>
            <p:ph idx="1"/>
          </p:nvPr>
        </p:nvSpPr>
        <p:spPr/>
        <p:txBody>
          <a:bodyPr/>
          <a:lstStyle/>
          <a:p>
            <a:pPr eaLnBrk="1" hangingPunct="1"/>
            <a:r>
              <a:rPr lang="en-US">
                <a:latin typeface="Calibri" charset="0"/>
              </a:rPr>
              <a:t>1. Ochratoxin</a:t>
            </a:r>
          </a:p>
          <a:p>
            <a:pPr eaLnBrk="1" hangingPunct="1"/>
            <a:r>
              <a:rPr lang="en-US">
                <a:latin typeface="Calibri" charset="0"/>
              </a:rPr>
              <a:t>2. Infectious Bronchitis</a:t>
            </a:r>
          </a:p>
          <a:p>
            <a:pPr eaLnBrk="1" hangingPunct="1"/>
            <a:endParaRPr lang="en-US">
              <a:latin typeface="Calibri" charset="0"/>
            </a:endParaRPr>
          </a:p>
          <a:p>
            <a:pPr eaLnBrk="1" hangingPunct="1"/>
            <a:endParaRPr lang="en-US">
              <a:latin typeface="Calibri" charset="0"/>
            </a:endParaRPr>
          </a:p>
        </p:txBody>
      </p:sp>
    </p:spTree>
    <p:extLst>
      <p:ext uri="{BB962C8B-B14F-4D97-AF65-F5344CB8AC3E}">
        <p14:creationId xmlns:p14="http://schemas.microsoft.com/office/powerpoint/2010/main" val="265863736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a:ea typeface="+mj-ea"/>
              </a:rPr>
              <a:t>Diseases causing systemic generalized disease</a:t>
            </a:r>
          </a:p>
        </p:txBody>
      </p:sp>
      <p:sp>
        <p:nvSpPr>
          <p:cNvPr id="93187" name="Content Placeholder 2"/>
          <p:cNvSpPr>
            <a:spLocks noGrp="1"/>
          </p:cNvSpPr>
          <p:nvPr>
            <p:ph idx="1"/>
          </p:nvPr>
        </p:nvSpPr>
        <p:spPr/>
        <p:txBody>
          <a:bodyPr/>
          <a:lstStyle/>
          <a:p>
            <a:pPr eaLnBrk="1" hangingPunct="1"/>
            <a:r>
              <a:rPr lang="en-US">
                <a:latin typeface="Calibri" charset="0"/>
              </a:rPr>
              <a:t>1. Fowl cholera</a:t>
            </a:r>
          </a:p>
          <a:p>
            <a:pPr eaLnBrk="1" hangingPunct="1"/>
            <a:r>
              <a:rPr lang="en-US">
                <a:latin typeface="Calibri" charset="0"/>
              </a:rPr>
              <a:t>2. Coccidiosis</a:t>
            </a:r>
          </a:p>
          <a:p>
            <a:pPr eaLnBrk="1" hangingPunct="1"/>
            <a:r>
              <a:rPr lang="en-US">
                <a:latin typeface="Calibri" charset="0"/>
              </a:rPr>
              <a:t>3. Mycotoxicosis (Aflatoxicosis)</a:t>
            </a:r>
          </a:p>
          <a:p>
            <a:pPr eaLnBrk="1" hangingPunct="1"/>
            <a:r>
              <a:rPr lang="en-US">
                <a:latin typeface="Calibri" charset="0"/>
              </a:rPr>
              <a:t>4. Ascites syndrome</a:t>
            </a:r>
          </a:p>
        </p:txBody>
      </p:sp>
    </p:spTree>
    <p:extLst>
      <p:ext uri="{BB962C8B-B14F-4D97-AF65-F5344CB8AC3E}">
        <p14:creationId xmlns:p14="http://schemas.microsoft.com/office/powerpoint/2010/main" val="2427245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a:ea typeface="+mj-ea"/>
              </a:rPr>
              <a:t>Diseases affecting the Skin and feathers</a:t>
            </a:r>
          </a:p>
        </p:txBody>
      </p:sp>
      <p:sp>
        <p:nvSpPr>
          <p:cNvPr id="94211" name="Content Placeholder 2"/>
          <p:cNvSpPr>
            <a:spLocks noGrp="1"/>
          </p:cNvSpPr>
          <p:nvPr>
            <p:ph idx="1"/>
          </p:nvPr>
        </p:nvSpPr>
        <p:spPr/>
        <p:txBody>
          <a:bodyPr/>
          <a:lstStyle/>
          <a:p>
            <a:pPr eaLnBrk="1" hangingPunct="1"/>
            <a:r>
              <a:rPr lang="en-US">
                <a:latin typeface="Calibri" charset="0"/>
              </a:rPr>
              <a:t>1. Molt</a:t>
            </a:r>
          </a:p>
          <a:p>
            <a:pPr eaLnBrk="1" hangingPunct="1"/>
            <a:r>
              <a:rPr lang="en-US">
                <a:latin typeface="Calibri" charset="0"/>
              </a:rPr>
              <a:t>2. External parasites</a:t>
            </a:r>
          </a:p>
          <a:p>
            <a:pPr eaLnBrk="1" hangingPunct="1"/>
            <a:r>
              <a:rPr lang="en-US">
                <a:latin typeface="Calibri" charset="0"/>
              </a:rPr>
              <a:t>3. Wear on feathers</a:t>
            </a:r>
          </a:p>
          <a:p>
            <a:pPr eaLnBrk="1" hangingPunct="1"/>
            <a:r>
              <a:rPr lang="en-US">
                <a:latin typeface="Calibri" charset="0"/>
              </a:rPr>
              <a:t>4. Gangrenous dermatitis</a:t>
            </a:r>
          </a:p>
          <a:p>
            <a:pPr eaLnBrk="1" hangingPunct="1"/>
            <a:r>
              <a:rPr lang="en-US">
                <a:latin typeface="Calibri" charset="0"/>
              </a:rPr>
              <a:t>5. Cannibalism, scratches and scabs</a:t>
            </a:r>
          </a:p>
          <a:p>
            <a:pPr eaLnBrk="1" hangingPunct="1"/>
            <a:r>
              <a:rPr lang="en-US">
                <a:latin typeface="Calibri" charset="0"/>
              </a:rPr>
              <a:t>6. Tumor causing disease</a:t>
            </a:r>
          </a:p>
        </p:txBody>
      </p:sp>
    </p:spTree>
    <p:extLst>
      <p:ext uri="{BB962C8B-B14F-4D97-AF65-F5344CB8AC3E}">
        <p14:creationId xmlns:p14="http://schemas.microsoft.com/office/powerpoint/2010/main" val="4761088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en-US">
                <a:solidFill>
                  <a:srgbClr val="7B9899"/>
                </a:solidFill>
                <a:latin typeface="Calibri" charset="0"/>
              </a:rPr>
              <a:t>Poultry lice</a:t>
            </a:r>
          </a:p>
        </p:txBody>
      </p:sp>
      <p:sp>
        <p:nvSpPr>
          <p:cNvPr id="95235" name="Rectangle 3"/>
          <p:cNvSpPr>
            <a:spLocks noGrp="1" noChangeArrowheads="1"/>
          </p:cNvSpPr>
          <p:nvPr>
            <p:ph idx="1"/>
          </p:nvPr>
        </p:nvSpPr>
        <p:spPr>
          <a:xfrm>
            <a:off x="1825625" y="2796987"/>
            <a:ext cx="4495800" cy="3158139"/>
          </a:xfrm>
        </p:spPr>
        <p:txBody>
          <a:bodyPr/>
          <a:lstStyle/>
          <a:p>
            <a:pPr eaLnBrk="1" hangingPunct="1"/>
            <a:r>
              <a:rPr lang="en-US" dirty="0">
                <a:latin typeface="Calibri" charset="0"/>
              </a:rPr>
              <a:t>Effects are via irritation</a:t>
            </a:r>
          </a:p>
          <a:p>
            <a:pPr eaLnBrk="1" hangingPunct="1"/>
            <a:r>
              <a:rPr lang="en-US" dirty="0">
                <a:latin typeface="Calibri" charset="0"/>
              </a:rPr>
              <a:t>Become restless and don</a:t>
            </a:r>
            <a:r>
              <a:rPr lang="ja-JP" altLang="en-US" dirty="0">
                <a:latin typeface="Calibri" charset="0"/>
              </a:rPr>
              <a:t>’</a:t>
            </a:r>
            <a:r>
              <a:rPr lang="en-US" dirty="0">
                <a:latin typeface="Calibri" charset="0"/>
              </a:rPr>
              <a:t>t sleep well</a:t>
            </a:r>
          </a:p>
          <a:p>
            <a:pPr eaLnBrk="1" hangingPunct="1"/>
            <a:r>
              <a:rPr lang="en-US" dirty="0">
                <a:latin typeface="Calibri" charset="0"/>
              </a:rPr>
              <a:t>Incubation period is four to seven days</a:t>
            </a:r>
          </a:p>
          <a:p>
            <a:pPr eaLnBrk="1" hangingPunct="1"/>
            <a:r>
              <a:rPr lang="en-US" dirty="0">
                <a:latin typeface="Calibri" charset="0"/>
              </a:rPr>
              <a:t>Head, body and shaft louse</a:t>
            </a:r>
          </a:p>
        </p:txBody>
      </p:sp>
      <p:pic>
        <p:nvPicPr>
          <p:cNvPr id="2" name="Picture 7" descr="pmitef1">
            <a:hlinkClick r:id="rId2"/>
            <a:extLst>
              <a:ext uri="{FF2B5EF4-FFF2-40B4-BE49-F238E27FC236}">
                <a16:creationId xmlns:a16="http://schemas.microsoft.com/office/drawing/2014/main" id="{876B1D18-AA54-E8C0-8E45-8709006AF5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9989" y="2481943"/>
            <a:ext cx="4495800" cy="337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799574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a:solidFill>
                  <a:srgbClr val="7B9899"/>
                </a:solidFill>
                <a:latin typeface="Calibri" charset="0"/>
              </a:rPr>
              <a:t>Poultry lice</a:t>
            </a:r>
          </a:p>
        </p:txBody>
      </p:sp>
      <p:sp>
        <p:nvSpPr>
          <p:cNvPr id="99331" name="Rectangle 3"/>
          <p:cNvSpPr>
            <a:spLocks noGrp="1" noChangeArrowheads="1"/>
          </p:cNvSpPr>
          <p:nvPr>
            <p:ph idx="1"/>
          </p:nvPr>
        </p:nvSpPr>
        <p:spPr>
          <a:xfrm>
            <a:off x="1825625" y="3112033"/>
            <a:ext cx="6065878" cy="2987141"/>
          </a:xfrm>
        </p:spPr>
        <p:txBody>
          <a:bodyPr/>
          <a:lstStyle/>
          <a:p>
            <a:pPr eaLnBrk="1" hangingPunct="1"/>
            <a:r>
              <a:rPr lang="en-US" dirty="0">
                <a:latin typeface="Calibri" charset="0"/>
              </a:rPr>
              <a:t>Effects are via irritation</a:t>
            </a:r>
          </a:p>
          <a:p>
            <a:pPr eaLnBrk="1" hangingPunct="1"/>
            <a:r>
              <a:rPr lang="en-US" dirty="0">
                <a:latin typeface="Calibri" charset="0"/>
              </a:rPr>
              <a:t>Become restless and don</a:t>
            </a:r>
            <a:r>
              <a:rPr lang="ja-JP" altLang="en-US" dirty="0">
                <a:latin typeface="Calibri" charset="0"/>
              </a:rPr>
              <a:t>’</a:t>
            </a:r>
            <a:r>
              <a:rPr lang="en-US" dirty="0">
                <a:latin typeface="Calibri" charset="0"/>
              </a:rPr>
              <a:t>t sleep well</a:t>
            </a:r>
          </a:p>
          <a:p>
            <a:pPr eaLnBrk="1" hangingPunct="1"/>
            <a:r>
              <a:rPr lang="en-US" dirty="0">
                <a:latin typeface="Calibri" charset="0"/>
              </a:rPr>
              <a:t>Incubation period is four to seven days</a:t>
            </a:r>
          </a:p>
          <a:p>
            <a:pPr eaLnBrk="1" hangingPunct="1"/>
            <a:r>
              <a:rPr lang="en-US" dirty="0">
                <a:latin typeface="Calibri" charset="0"/>
              </a:rPr>
              <a:t>Head, body and shaft louse</a:t>
            </a:r>
          </a:p>
        </p:txBody>
      </p:sp>
      <p:pic>
        <p:nvPicPr>
          <p:cNvPr id="2" name="Picture 5" descr="0018_1">
            <a:hlinkClick r:id="rId2"/>
            <a:extLst>
              <a:ext uri="{FF2B5EF4-FFF2-40B4-BE49-F238E27FC236}">
                <a16:creationId xmlns:a16="http://schemas.microsoft.com/office/drawing/2014/main" id="{F96B7EA2-C4FE-CE11-2A2E-40191BCAA4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259" y="200078"/>
            <a:ext cx="4419600" cy="2693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5" descr="lice1">
            <a:hlinkClick r:id="rId4"/>
            <a:extLst>
              <a:ext uri="{FF2B5EF4-FFF2-40B4-BE49-F238E27FC236}">
                <a16:creationId xmlns:a16="http://schemas.microsoft.com/office/drawing/2014/main" id="{5D129AAD-A6C6-6A35-31C7-60402C8238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4795" y="3650211"/>
            <a:ext cx="11430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310092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a:solidFill>
                  <a:srgbClr val="7B9899"/>
                </a:solidFill>
                <a:latin typeface="Calibri" charset="0"/>
              </a:rPr>
              <a:t>Fowl tick</a:t>
            </a:r>
          </a:p>
        </p:txBody>
      </p:sp>
      <p:sp>
        <p:nvSpPr>
          <p:cNvPr id="100355" name="Rectangle 3"/>
          <p:cNvSpPr>
            <a:spLocks noGrp="1" noChangeArrowheads="1"/>
          </p:cNvSpPr>
          <p:nvPr>
            <p:ph idx="1"/>
          </p:nvPr>
        </p:nvSpPr>
        <p:spPr>
          <a:xfrm>
            <a:off x="1825625" y="3357923"/>
            <a:ext cx="8504238" cy="2741252"/>
          </a:xfrm>
        </p:spPr>
        <p:txBody>
          <a:bodyPr/>
          <a:lstStyle/>
          <a:p>
            <a:pPr eaLnBrk="1" hangingPunct="1"/>
            <a:r>
              <a:rPr lang="en-US" dirty="0" err="1">
                <a:latin typeface="Calibri" charset="0"/>
              </a:rPr>
              <a:t>Argas</a:t>
            </a:r>
            <a:r>
              <a:rPr lang="en-US" dirty="0">
                <a:latin typeface="Calibri" charset="0"/>
              </a:rPr>
              <a:t> </a:t>
            </a:r>
            <a:r>
              <a:rPr lang="en-US" dirty="0" err="1">
                <a:latin typeface="Calibri" charset="0"/>
              </a:rPr>
              <a:t>pesicus</a:t>
            </a:r>
            <a:r>
              <a:rPr lang="en-US" dirty="0">
                <a:latin typeface="Calibri" charset="0"/>
              </a:rPr>
              <a:t>- can become serious parasite</a:t>
            </a:r>
          </a:p>
          <a:p>
            <a:pPr eaLnBrk="1" hangingPunct="1"/>
            <a:r>
              <a:rPr lang="en-US" dirty="0">
                <a:latin typeface="Calibri" charset="0"/>
              </a:rPr>
              <a:t>Blood sucker</a:t>
            </a:r>
          </a:p>
          <a:p>
            <a:pPr eaLnBrk="1" hangingPunct="1"/>
            <a:r>
              <a:rPr lang="en-US" dirty="0">
                <a:latin typeface="Calibri" charset="0"/>
              </a:rPr>
              <a:t>Spend most of time in cracks and hiding places- emerging at night</a:t>
            </a:r>
          </a:p>
        </p:txBody>
      </p:sp>
    </p:spTree>
    <p:extLst>
      <p:ext uri="{BB962C8B-B14F-4D97-AF65-F5344CB8AC3E}">
        <p14:creationId xmlns:p14="http://schemas.microsoft.com/office/powerpoint/2010/main" val="17064487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pPr eaLnBrk="1" hangingPunct="1"/>
            <a:r>
              <a:rPr lang="en-US">
                <a:latin typeface="Calibri" charset="0"/>
              </a:rPr>
              <a:t>Diseases of Ducks</a:t>
            </a:r>
          </a:p>
        </p:txBody>
      </p:sp>
      <p:sp>
        <p:nvSpPr>
          <p:cNvPr id="3" name="Content Placeholder 2"/>
          <p:cNvSpPr>
            <a:spLocks noGrp="1"/>
          </p:cNvSpPr>
          <p:nvPr>
            <p:ph idx="1"/>
          </p:nvPr>
        </p:nvSpPr>
        <p:spPr/>
        <p:txBody>
          <a:bodyPr rtlCol="0">
            <a:normAutofit/>
          </a:bodyPr>
          <a:lstStyle/>
          <a:p>
            <a:pPr>
              <a:defRPr/>
            </a:pPr>
            <a:r>
              <a:rPr lang="en-US" dirty="0">
                <a:ea typeface="+mn-ea"/>
              </a:rPr>
              <a:t>Duck Virus Hepatitis</a:t>
            </a:r>
          </a:p>
          <a:p>
            <a:pPr>
              <a:defRPr/>
            </a:pPr>
            <a:r>
              <a:rPr lang="en-US" dirty="0">
                <a:ea typeface="+mn-ea"/>
              </a:rPr>
              <a:t>Etiological agent:</a:t>
            </a:r>
          </a:p>
          <a:p>
            <a:pPr>
              <a:defRPr/>
            </a:pPr>
            <a:r>
              <a:rPr lang="en-US" dirty="0" err="1">
                <a:ea typeface="+mn-ea"/>
              </a:rPr>
              <a:t>Zoonotic</a:t>
            </a:r>
            <a:r>
              <a:rPr lang="en-US" dirty="0">
                <a:ea typeface="+mn-ea"/>
              </a:rPr>
              <a:t>: NO</a:t>
            </a:r>
          </a:p>
          <a:p>
            <a:pPr>
              <a:defRPr/>
            </a:pPr>
            <a:r>
              <a:rPr lang="en-US" dirty="0">
                <a:ea typeface="+mn-ea"/>
              </a:rPr>
              <a:t>Age 1-28 days of age</a:t>
            </a:r>
          </a:p>
          <a:p>
            <a:pPr>
              <a:defRPr/>
            </a:pPr>
            <a:r>
              <a:rPr lang="en-US" dirty="0">
                <a:ea typeface="+mn-ea"/>
              </a:rPr>
              <a:t>Prevention: vaccination of breeding ducks</a:t>
            </a:r>
          </a:p>
          <a:p>
            <a:pPr>
              <a:defRPr/>
            </a:pPr>
            <a:r>
              <a:rPr lang="en-US" dirty="0">
                <a:ea typeface="+mn-ea"/>
              </a:rPr>
              <a:t>Signs- 90% mortality</a:t>
            </a:r>
          </a:p>
          <a:p>
            <a:pPr lvl="1">
              <a:buFont typeface="Arial" pitchFamily="34" charset="0"/>
              <a:buChar char="–"/>
              <a:defRPr/>
            </a:pPr>
            <a:r>
              <a:rPr lang="en-US" dirty="0">
                <a:ea typeface="+mn-ea"/>
              </a:rPr>
              <a:t>Spasmodic contractions of legs and die within an hour in a typical arched-backward position.</a:t>
            </a:r>
          </a:p>
          <a:p>
            <a:pPr lvl="1">
              <a:buFont typeface="Arial" pitchFamily="34" charset="0"/>
              <a:buChar char="–"/>
              <a:defRPr/>
            </a:pPr>
            <a:r>
              <a:rPr lang="en-US" dirty="0">
                <a:ea typeface="+mn-ea"/>
              </a:rPr>
              <a:t>Liver enlarged</a:t>
            </a:r>
          </a:p>
          <a:p>
            <a:pPr lvl="1">
              <a:buFont typeface="Arial" pitchFamily="34" charset="0"/>
              <a:buChar char="–"/>
              <a:defRPr/>
            </a:pPr>
            <a:endParaRPr lang="en-US" dirty="0">
              <a:ea typeface="+mn-ea"/>
            </a:endParaRPr>
          </a:p>
        </p:txBody>
      </p:sp>
    </p:spTree>
    <p:extLst>
      <p:ext uri="{BB962C8B-B14F-4D97-AF65-F5344CB8AC3E}">
        <p14:creationId xmlns:p14="http://schemas.microsoft.com/office/powerpoint/2010/main" val="296739398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a:xfrm>
            <a:off x="5116544" y="614202"/>
            <a:ext cx="5918072" cy="2276856"/>
          </a:xfrm>
        </p:spPr>
        <p:txBody>
          <a:bodyPr anchor="b">
            <a:normAutofit/>
          </a:bodyPr>
          <a:lstStyle/>
          <a:p>
            <a:pPr eaLnBrk="1" hangingPunct="1"/>
            <a:r>
              <a:rPr lang="en-US"/>
              <a:t>Duck Viral Enteritis </a:t>
            </a:r>
          </a:p>
        </p:txBody>
      </p:sp>
      <p:pic>
        <p:nvPicPr>
          <p:cNvPr id="2" name="Picture 2">
            <a:extLst>
              <a:ext uri="{FF2B5EF4-FFF2-40B4-BE49-F238E27FC236}">
                <a16:creationId xmlns:a16="http://schemas.microsoft.com/office/drawing/2014/main" id="{9C15386B-D7DD-13BE-1444-EED3026C75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054" b="-3"/>
          <a:stretch/>
        </p:blipFill>
        <p:spPr>
          <a:xfrm>
            <a:off x="1280160"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a:noFill/>
        </p:spPr>
      </p:pic>
      <p:sp>
        <p:nvSpPr>
          <p:cNvPr id="126979" name="Content Placeholder 2"/>
          <p:cNvSpPr>
            <a:spLocks noGrp="1"/>
          </p:cNvSpPr>
          <p:nvPr>
            <p:ph type="body" sz="quarter" idx="17"/>
          </p:nvPr>
        </p:nvSpPr>
        <p:spPr>
          <a:xfrm>
            <a:off x="5116548" y="3161752"/>
            <a:ext cx="5918068" cy="3144965"/>
          </a:xfrm>
        </p:spPr>
        <p:txBody>
          <a:bodyPr>
            <a:normAutofit/>
          </a:bodyPr>
          <a:lstStyle/>
          <a:p>
            <a:pPr eaLnBrk="1" hangingPunct="1"/>
            <a:r>
              <a:rPr lang="en-US" sz="2000"/>
              <a:t>Duck Plaque</a:t>
            </a:r>
          </a:p>
          <a:p>
            <a:pPr eaLnBrk="1" hangingPunct="1"/>
            <a:r>
              <a:rPr lang="en-US" sz="2000"/>
              <a:t>Etiological agent: Herpes virus</a:t>
            </a:r>
          </a:p>
          <a:p>
            <a:pPr eaLnBrk="1" hangingPunct="1"/>
            <a:r>
              <a:rPr lang="en-US" sz="2000"/>
              <a:t>Zoonotic: No</a:t>
            </a:r>
          </a:p>
          <a:p>
            <a:pPr eaLnBrk="1" hangingPunct="1"/>
            <a:r>
              <a:rPr lang="en-US" sz="2000"/>
              <a:t>Treatment: None- </a:t>
            </a:r>
          </a:p>
          <a:p>
            <a:pPr eaLnBrk="1" hangingPunct="1"/>
            <a:r>
              <a:rPr lang="en-US" sz="2000"/>
              <a:t>Prevention: vaccination of breeders</a:t>
            </a:r>
          </a:p>
          <a:p>
            <a:pPr eaLnBrk="1" hangingPunct="1"/>
            <a:r>
              <a:rPr lang="en-US" sz="2000"/>
              <a:t>Signs: </a:t>
            </a:r>
          </a:p>
          <a:p>
            <a:pPr lvl="1" eaLnBrk="1" hangingPunct="1"/>
            <a:r>
              <a:rPr lang="en-US" sz="2000"/>
              <a:t>Sluggishness, ruffled feathers, greenish-yellow diarrhea, blood dripping form </a:t>
            </a:r>
            <a:r>
              <a:rPr lang="en-US" sz="2000" err="1"/>
              <a:t>nostirl</a:t>
            </a:r>
            <a:r>
              <a:rPr lang="en-US" sz="2000"/>
              <a:t>.</a:t>
            </a:r>
          </a:p>
        </p:txBody>
      </p:sp>
    </p:spTree>
    <p:extLst>
      <p:ext uri="{BB962C8B-B14F-4D97-AF65-F5344CB8AC3E}">
        <p14:creationId xmlns:p14="http://schemas.microsoft.com/office/powerpoint/2010/main" val="1426205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64C0E11-7DE4-D558-C3EF-9B3C7A9BF17D}"/>
              </a:ext>
            </a:extLst>
          </p:cNvPr>
          <p:cNvSpPr>
            <a:spLocks noGrp="1"/>
          </p:cNvSpPr>
          <p:nvPr>
            <p:ph type="title"/>
          </p:nvPr>
        </p:nvSpPr>
        <p:spPr/>
        <p:txBody>
          <a:bodyPr/>
          <a:lstStyle/>
          <a:p>
            <a:r>
              <a:rPr lang="en-US" dirty="0"/>
              <a:t>Waterers</a:t>
            </a:r>
          </a:p>
        </p:txBody>
      </p:sp>
      <p:pic>
        <p:nvPicPr>
          <p:cNvPr id="13" name="Picture Placeholder 12">
            <a:extLst>
              <a:ext uri="{FF2B5EF4-FFF2-40B4-BE49-F238E27FC236}">
                <a16:creationId xmlns:a16="http://schemas.microsoft.com/office/drawing/2014/main" id="{06CC7187-0D55-8D17-DB17-83EAB1EF8D05}"/>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a:stretch/>
        </p:blipFill>
        <p:spPr/>
      </p:pic>
      <p:sp>
        <p:nvSpPr>
          <p:cNvPr id="3" name="Content Placeholder 2">
            <a:extLst>
              <a:ext uri="{FF2B5EF4-FFF2-40B4-BE49-F238E27FC236}">
                <a16:creationId xmlns:a16="http://schemas.microsoft.com/office/drawing/2014/main" id="{D4418541-7290-F1A9-2357-CA26E074EF45}"/>
              </a:ext>
            </a:extLst>
          </p:cNvPr>
          <p:cNvSpPr>
            <a:spLocks noGrp="1"/>
          </p:cNvSpPr>
          <p:nvPr>
            <p:ph idx="1"/>
          </p:nvPr>
        </p:nvSpPr>
        <p:spPr/>
        <p:txBody>
          <a:bodyPr/>
          <a:lstStyle/>
          <a:p>
            <a:pPr marL="342900" indent="-342900">
              <a:buAutoNum type="arabicPeriod"/>
            </a:pPr>
            <a:r>
              <a:rPr lang="en-US" dirty="0"/>
              <a:t>Considered essential for protection against predators.</a:t>
            </a:r>
          </a:p>
          <a:p>
            <a:pPr marL="342900" indent="-342900">
              <a:buAutoNum type="arabicPeriod"/>
            </a:pPr>
            <a:r>
              <a:rPr lang="en-US" dirty="0"/>
              <a:t>Chickens of any age should never be left without clean, cool water! Chickens need water every 15 to 20 minutes. Making certain that water supplies are adequate is one of the most important jobs of the caretaker. Waterers adapted for various ages of chickens are illustrated</a:t>
            </a:r>
          </a:p>
        </p:txBody>
      </p:sp>
      <p:sp>
        <p:nvSpPr>
          <p:cNvPr id="2" name="TextBox 1">
            <a:extLst>
              <a:ext uri="{FF2B5EF4-FFF2-40B4-BE49-F238E27FC236}">
                <a16:creationId xmlns:a16="http://schemas.microsoft.com/office/drawing/2014/main" id="{2AAC6ED5-C172-A419-2285-C731A9D60453}"/>
              </a:ext>
            </a:extLst>
          </p:cNvPr>
          <p:cNvSpPr txBox="1"/>
          <p:nvPr/>
        </p:nvSpPr>
        <p:spPr>
          <a:xfrm>
            <a:off x="1317615" y="2852574"/>
            <a:ext cx="1956925" cy="369332"/>
          </a:xfrm>
          <a:prstGeom prst="rect">
            <a:avLst/>
          </a:prstGeom>
          <a:noFill/>
        </p:spPr>
        <p:txBody>
          <a:bodyPr wrap="square" rtlCol="0">
            <a:spAutoFit/>
          </a:bodyPr>
          <a:lstStyle/>
          <a:p>
            <a:r>
              <a:rPr lang="en-US" sz="900">
                <a:hlinkClick r:id="rId4" tooltip="https://www.rootsimple.com/2011/01/why-my-poultry-waterer-kept-breaking/"/>
              </a:rPr>
              <a:t>This Photo</a:t>
            </a:r>
            <a:r>
              <a:rPr lang="en-US" sz="900"/>
              <a:t> by Unknown Author is licensed under </a:t>
            </a:r>
            <a:r>
              <a:rPr lang="en-US" sz="900">
                <a:hlinkClick r:id="rId5" tooltip="https://creativecommons.org/licenses/by-nc/3.0/"/>
              </a:rPr>
              <a:t>CC BY-NC</a:t>
            </a:r>
            <a:endParaRPr lang="en-US" sz="900"/>
          </a:p>
        </p:txBody>
      </p:sp>
    </p:spTree>
    <p:extLst>
      <p:ext uri="{BB962C8B-B14F-4D97-AF65-F5344CB8AC3E}">
        <p14:creationId xmlns:p14="http://schemas.microsoft.com/office/powerpoint/2010/main" val="191704859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pPr eaLnBrk="1" hangingPunct="1"/>
            <a:r>
              <a:rPr lang="en-US">
                <a:latin typeface="Calibri" charset="0"/>
              </a:rPr>
              <a:t>Riemerella anatipestifer Infection</a:t>
            </a:r>
          </a:p>
        </p:txBody>
      </p:sp>
      <p:sp>
        <p:nvSpPr>
          <p:cNvPr id="129027" name="Content Placeholder 2"/>
          <p:cNvSpPr>
            <a:spLocks noGrp="1"/>
          </p:cNvSpPr>
          <p:nvPr>
            <p:ph idx="1"/>
          </p:nvPr>
        </p:nvSpPr>
        <p:spPr/>
        <p:txBody>
          <a:bodyPr/>
          <a:lstStyle/>
          <a:p>
            <a:pPr eaLnBrk="1" hangingPunct="1"/>
            <a:r>
              <a:rPr lang="en-US">
                <a:latin typeface="Calibri" charset="0"/>
              </a:rPr>
              <a:t>Etiological agent: Pasturella anatipestifer infestion</a:t>
            </a:r>
          </a:p>
          <a:p>
            <a:pPr eaLnBrk="1" hangingPunct="1"/>
            <a:r>
              <a:rPr lang="en-US">
                <a:latin typeface="Calibri" charset="0"/>
              </a:rPr>
              <a:t>Signs: High mortality, weigh loss, listlessness, eye discharge and diarrhea, incoordination, shaking of head and twisted neck</a:t>
            </a:r>
          </a:p>
          <a:p>
            <a:pPr eaLnBrk="1" hangingPunct="1"/>
            <a:r>
              <a:rPr lang="en-US">
                <a:latin typeface="Calibri" charset="0"/>
              </a:rPr>
              <a:t>Treatment: None- </a:t>
            </a:r>
          </a:p>
          <a:p>
            <a:pPr eaLnBrk="1" hangingPunct="1"/>
            <a:r>
              <a:rPr lang="en-US">
                <a:latin typeface="Calibri" charset="0"/>
              </a:rPr>
              <a:t>Prevention: Bacterins</a:t>
            </a:r>
          </a:p>
          <a:p>
            <a:pPr eaLnBrk="1" hangingPunct="1"/>
            <a:r>
              <a:rPr lang="en-US">
                <a:latin typeface="Calibri" charset="0"/>
              </a:rPr>
              <a:t>                      Preventative management</a:t>
            </a:r>
          </a:p>
        </p:txBody>
      </p:sp>
    </p:spTree>
    <p:extLst>
      <p:ext uri="{BB962C8B-B14F-4D97-AF65-F5344CB8AC3E}">
        <p14:creationId xmlns:p14="http://schemas.microsoft.com/office/powerpoint/2010/main" val="400029774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a:xfrm>
            <a:off x="1280159" y="640080"/>
            <a:ext cx="4815836" cy="2103120"/>
          </a:xfrm>
        </p:spPr>
        <p:txBody>
          <a:bodyPr anchor="ctr">
            <a:normAutofit/>
          </a:bodyPr>
          <a:lstStyle/>
          <a:p>
            <a:pPr eaLnBrk="1" hangingPunct="1"/>
            <a:r>
              <a:rPr lang="en-US"/>
              <a:t>Cholera</a:t>
            </a:r>
          </a:p>
        </p:txBody>
      </p:sp>
      <p:pic>
        <p:nvPicPr>
          <p:cNvPr id="2" name="Picture 2">
            <a:extLst>
              <a:ext uri="{FF2B5EF4-FFF2-40B4-BE49-F238E27FC236}">
                <a16:creationId xmlns:a16="http://schemas.microsoft.com/office/drawing/2014/main" id="{853BD66F-AEAE-C0BC-6D19-DB76972E1F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027" r="-2" b="12894"/>
          <a:stretch/>
        </p:blipFill>
        <p:spPr>
          <a:xfrm>
            <a:off x="6531427" y="640080"/>
            <a:ext cx="5122889" cy="2103120"/>
          </a:xfrm>
          <a:prstGeom prst="rect">
            <a:avLst/>
          </a:prstGeom>
          <a:noFill/>
        </p:spPr>
      </p:pic>
      <p:sp>
        <p:nvSpPr>
          <p:cNvPr id="130051" name="Content Placeholder 2"/>
          <p:cNvSpPr>
            <a:spLocks noGrp="1"/>
          </p:cNvSpPr>
          <p:nvPr>
            <p:ph idx="21"/>
          </p:nvPr>
        </p:nvSpPr>
        <p:spPr>
          <a:xfrm>
            <a:off x="1280160" y="3017520"/>
            <a:ext cx="10374152" cy="3208866"/>
          </a:xfrm>
        </p:spPr>
        <p:txBody>
          <a:bodyPr>
            <a:normAutofit/>
          </a:bodyPr>
          <a:lstStyle/>
          <a:p>
            <a:pPr eaLnBrk="1" hangingPunct="1"/>
            <a:r>
              <a:rPr lang="en-US"/>
              <a:t>Etiological agent: pastuerella multocida</a:t>
            </a:r>
          </a:p>
          <a:p>
            <a:pPr eaLnBrk="1" hangingPunct="1"/>
            <a:r>
              <a:rPr lang="en-US"/>
              <a:t>Prevention: Mangement- no stangnent water</a:t>
            </a:r>
          </a:p>
          <a:p>
            <a:pPr eaLnBrk="1" hangingPunct="1"/>
            <a:r>
              <a:rPr lang="en-US"/>
              <a:t>Signs: loss of appetite, muchous discharge from the mouth, diarrhea, and labored breathing.- PM liver is enlarged, copper colored, </a:t>
            </a:r>
          </a:p>
          <a:p>
            <a:pPr eaLnBrk="1" hangingPunct="1"/>
            <a:r>
              <a:rPr lang="en-US"/>
              <a:t>Treatment: Antibiotics, good sanitation</a:t>
            </a:r>
          </a:p>
        </p:txBody>
      </p:sp>
    </p:spTree>
    <p:extLst>
      <p:ext uri="{BB962C8B-B14F-4D97-AF65-F5344CB8AC3E}">
        <p14:creationId xmlns:p14="http://schemas.microsoft.com/office/powerpoint/2010/main" val="291311305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ctrTitle"/>
          </p:nvPr>
        </p:nvSpPr>
        <p:spPr>
          <a:xfrm>
            <a:off x="1280160" y="301752"/>
            <a:ext cx="4663438" cy="2441448"/>
          </a:xfrm>
        </p:spPr>
        <p:txBody>
          <a:bodyPr anchor="ctr">
            <a:normAutofit/>
          </a:bodyPr>
          <a:lstStyle/>
          <a:p>
            <a:pPr eaLnBrk="1" hangingPunct="1"/>
            <a:r>
              <a:rPr lang="en-US"/>
              <a:t>Colibacillosis</a:t>
            </a:r>
          </a:p>
        </p:txBody>
      </p:sp>
      <p:sp>
        <p:nvSpPr>
          <p:cNvPr id="132099" name="Content Placeholder 2"/>
          <p:cNvSpPr>
            <a:spLocks noGrp="1"/>
          </p:cNvSpPr>
          <p:nvPr>
            <p:ph type="body" sz="quarter" idx="14"/>
          </p:nvPr>
        </p:nvSpPr>
        <p:spPr>
          <a:xfrm>
            <a:off x="1280161" y="2777067"/>
            <a:ext cx="4663440" cy="3550581"/>
          </a:xfrm>
        </p:spPr>
        <p:txBody>
          <a:bodyPr>
            <a:normAutofit/>
          </a:bodyPr>
          <a:lstStyle/>
          <a:p>
            <a:pPr eaLnBrk="1" hangingPunct="1"/>
            <a:r>
              <a:rPr lang="en-US"/>
              <a:t>Etiological agent: </a:t>
            </a:r>
            <a:r>
              <a:rPr lang="en-US" err="1"/>
              <a:t>Eschericahia</a:t>
            </a:r>
            <a:r>
              <a:rPr lang="en-US"/>
              <a:t> coli</a:t>
            </a:r>
          </a:p>
          <a:p>
            <a:pPr eaLnBrk="1" hangingPunct="1"/>
            <a:r>
              <a:rPr lang="en-US"/>
              <a:t>Signs: reduced hatchability, infection of yolk sac, and a </a:t>
            </a:r>
            <a:r>
              <a:rPr lang="en-US" err="1"/>
              <a:t>setpicemia</a:t>
            </a:r>
            <a:endParaRPr lang="en-US"/>
          </a:p>
          <a:p>
            <a:pPr eaLnBrk="1" hangingPunct="1"/>
            <a:r>
              <a:rPr lang="en-US"/>
              <a:t>Age 2-8 weeks of age</a:t>
            </a:r>
          </a:p>
          <a:p>
            <a:pPr eaLnBrk="1" hangingPunct="1"/>
            <a:r>
              <a:rPr lang="en-US"/>
              <a:t>Prevention: good sanitation</a:t>
            </a:r>
          </a:p>
          <a:p>
            <a:pPr eaLnBrk="1" hangingPunct="1"/>
            <a:r>
              <a:rPr lang="en-US"/>
              <a:t>Treatment: </a:t>
            </a:r>
            <a:r>
              <a:rPr lang="en-US" err="1"/>
              <a:t>sulfdimethoxine</a:t>
            </a:r>
            <a:r>
              <a:rPr lang="en-US"/>
              <a:t> </a:t>
            </a:r>
            <a:r>
              <a:rPr lang="en-US" err="1"/>
              <a:t>ormetoprin</a:t>
            </a:r>
            <a:endParaRPr lang="en-US"/>
          </a:p>
        </p:txBody>
      </p:sp>
      <p:pic>
        <p:nvPicPr>
          <p:cNvPr id="2" name="Picture 2">
            <a:extLst>
              <a:ext uri="{FF2B5EF4-FFF2-40B4-BE49-F238E27FC236}">
                <a16:creationId xmlns:a16="http://schemas.microsoft.com/office/drawing/2014/main" id="{FB116FA5-418F-685A-1F56-2974A861849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6695553" y="929879"/>
            <a:ext cx="5221224" cy="5007385"/>
          </a:xfrm>
          <a:prstGeom prst="rect">
            <a:avLst/>
          </a:prstGeom>
          <a:noFill/>
        </p:spPr>
      </p:pic>
    </p:spTree>
    <p:extLst>
      <p:ext uri="{BB962C8B-B14F-4D97-AF65-F5344CB8AC3E}">
        <p14:creationId xmlns:p14="http://schemas.microsoft.com/office/powerpoint/2010/main" val="324139059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ctrTitle"/>
          </p:nvPr>
        </p:nvSpPr>
        <p:spPr>
          <a:xfrm>
            <a:off x="1280160" y="301752"/>
            <a:ext cx="4663438" cy="2441448"/>
          </a:xfrm>
        </p:spPr>
        <p:txBody>
          <a:bodyPr anchor="ctr">
            <a:normAutofit/>
          </a:bodyPr>
          <a:lstStyle/>
          <a:p>
            <a:pPr eaLnBrk="1" hangingPunct="1"/>
            <a:r>
              <a:rPr lang="en-US"/>
              <a:t>Aspergillosis</a:t>
            </a:r>
          </a:p>
        </p:txBody>
      </p:sp>
      <p:sp>
        <p:nvSpPr>
          <p:cNvPr id="134147" name="Content Placeholder 2"/>
          <p:cNvSpPr>
            <a:spLocks noGrp="1"/>
          </p:cNvSpPr>
          <p:nvPr>
            <p:ph type="body" sz="quarter" idx="14"/>
          </p:nvPr>
        </p:nvSpPr>
        <p:spPr>
          <a:xfrm>
            <a:off x="1280161" y="2777067"/>
            <a:ext cx="4663440" cy="3550581"/>
          </a:xfrm>
        </p:spPr>
        <p:txBody>
          <a:bodyPr>
            <a:normAutofit/>
          </a:bodyPr>
          <a:lstStyle/>
          <a:p>
            <a:pPr eaLnBrk="1" hangingPunct="1"/>
            <a:r>
              <a:rPr lang="en-US"/>
              <a:t>Etiological agent: Aspergillus fumigatus spores that grow on straw or damp feed</a:t>
            </a:r>
          </a:p>
          <a:p>
            <a:pPr eaLnBrk="1" hangingPunct="1"/>
            <a:r>
              <a:rPr lang="en-US"/>
              <a:t>Signs: death- gasping, listlessness, dehydration</a:t>
            </a:r>
          </a:p>
          <a:p>
            <a:pPr eaLnBrk="1" hangingPunct="1"/>
            <a:r>
              <a:rPr lang="en-US"/>
              <a:t>Prevention: avoid moldy straw and preventing feed from getting wet and moldy.</a:t>
            </a:r>
          </a:p>
        </p:txBody>
      </p:sp>
      <p:pic>
        <p:nvPicPr>
          <p:cNvPr id="2" name="Picture 2">
            <a:extLst>
              <a:ext uri="{FF2B5EF4-FFF2-40B4-BE49-F238E27FC236}">
                <a16:creationId xmlns:a16="http://schemas.microsoft.com/office/drawing/2014/main" id="{2565620A-696A-4ADE-DAF5-6AD3F46A60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669" r="17814" b="1"/>
          <a:stretch/>
        </p:blipFill>
        <p:spPr>
          <a:xfrm>
            <a:off x="6695553" y="301752"/>
            <a:ext cx="5221224" cy="6263640"/>
          </a:xfrm>
          <a:prstGeom prst="rect">
            <a:avLst/>
          </a:prstGeom>
          <a:noFill/>
        </p:spPr>
      </p:pic>
    </p:spTree>
    <p:extLst>
      <p:ext uri="{BB962C8B-B14F-4D97-AF65-F5344CB8AC3E}">
        <p14:creationId xmlns:p14="http://schemas.microsoft.com/office/powerpoint/2010/main" val="180541452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ctrTitle"/>
          </p:nvPr>
        </p:nvSpPr>
        <p:spPr>
          <a:xfrm>
            <a:off x="1280160" y="301752"/>
            <a:ext cx="4663438" cy="2441448"/>
          </a:xfrm>
        </p:spPr>
        <p:txBody>
          <a:bodyPr anchor="ctr">
            <a:normAutofit/>
          </a:bodyPr>
          <a:lstStyle/>
          <a:p>
            <a:pPr eaLnBrk="1" hangingPunct="1"/>
            <a:r>
              <a:rPr lang="en-US"/>
              <a:t>Toxins</a:t>
            </a:r>
          </a:p>
        </p:txBody>
      </p:sp>
      <p:sp>
        <p:nvSpPr>
          <p:cNvPr id="136195" name="Content Placeholder 2"/>
          <p:cNvSpPr>
            <a:spLocks noGrp="1"/>
          </p:cNvSpPr>
          <p:nvPr>
            <p:ph type="body" sz="quarter" idx="14"/>
          </p:nvPr>
        </p:nvSpPr>
        <p:spPr>
          <a:xfrm>
            <a:off x="1280161" y="2777067"/>
            <a:ext cx="4663440" cy="3550581"/>
          </a:xfrm>
        </p:spPr>
        <p:txBody>
          <a:bodyPr>
            <a:normAutofit/>
          </a:bodyPr>
          <a:lstStyle/>
          <a:p>
            <a:pPr eaLnBrk="1" hangingPunct="1"/>
            <a:r>
              <a:rPr lang="en-US"/>
              <a:t>Aflatoxin poisoning</a:t>
            </a:r>
          </a:p>
          <a:p>
            <a:pPr eaLnBrk="1" hangingPunct="1"/>
            <a:r>
              <a:rPr lang="en-US"/>
              <a:t>Etiological agent- aspergillus flavus and aspergillus </a:t>
            </a:r>
            <a:r>
              <a:rPr lang="en-US" err="1"/>
              <a:t>parasiticus</a:t>
            </a:r>
            <a:endParaRPr lang="en-US"/>
          </a:p>
          <a:p>
            <a:pPr eaLnBrk="1" hangingPunct="1"/>
            <a:r>
              <a:rPr lang="en-US"/>
              <a:t>Molds that grow on cereal grains and oilseeds</a:t>
            </a:r>
          </a:p>
          <a:p>
            <a:pPr eaLnBrk="1" hangingPunct="1"/>
            <a:endParaRPr lang="en-US"/>
          </a:p>
          <a:p>
            <a:pPr eaLnBrk="1" hangingPunct="1"/>
            <a:endParaRPr lang="en-US"/>
          </a:p>
        </p:txBody>
      </p:sp>
      <p:pic>
        <p:nvPicPr>
          <p:cNvPr id="2" name="Picture 2">
            <a:extLst>
              <a:ext uri="{FF2B5EF4-FFF2-40B4-BE49-F238E27FC236}">
                <a16:creationId xmlns:a16="http://schemas.microsoft.com/office/drawing/2014/main" id="{8B71F121-D5CD-98E0-9A16-6CA4209682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495" r="27074" b="2"/>
          <a:stretch/>
        </p:blipFill>
        <p:spPr>
          <a:xfrm>
            <a:off x="6695553" y="301752"/>
            <a:ext cx="5221224" cy="6263640"/>
          </a:xfrm>
          <a:prstGeom prst="rect">
            <a:avLst/>
          </a:prstGeom>
          <a:noFill/>
        </p:spPr>
      </p:pic>
    </p:spTree>
    <p:extLst>
      <p:ext uri="{BB962C8B-B14F-4D97-AF65-F5344CB8AC3E}">
        <p14:creationId xmlns:p14="http://schemas.microsoft.com/office/powerpoint/2010/main" val="15020089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8B33E-3108-C6C1-05F4-8464E9D6CB9D}"/>
              </a:ext>
            </a:extLst>
          </p:cNvPr>
          <p:cNvSpPr>
            <a:spLocks noGrp="1"/>
          </p:cNvSpPr>
          <p:nvPr>
            <p:ph type="title"/>
          </p:nvPr>
        </p:nvSpPr>
        <p:spPr/>
        <p:txBody>
          <a:bodyPr/>
          <a:lstStyle/>
          <a:p>
            <a:r>
              <a:rPr lang="en-US" dirty="0"/>
              <a:t>Duck Diseases</a:t>
            </a:r>
          </a:p>
        </p:txBody>
      </p:sp>
      <p:sp>
        <p:nvSpPr>
          <p:cNvPr id="4" name="Content Placeholder 3">
            <a:extLst>
              <a:ext uri="{FF2B5EF4-FFF2-40B4-BE49-F238E27FC236}">
                <a16:creationId xmlns:a16="http://schemas.microsoft.com/office/drawing/2014/main" id="{0178C1A2-EADD-90B4-3DB9-8A5356FEA3CC}"/>
              </a:ext>
            </a:extLst>
          </p:cNvPr>
          <p:cNvSpPr>
            <a:spLocks noGrp="1"/>
          </p:cNvSpPr>
          <p:nvPr>
            <p:ph idx="21"/>
          </p:nvPr>
        </p:nvSpPr>
        <p:spPr/>
        <p:txBody>
          <a:bodyPr/>
          <a:lstStyle/>
          <a:p>
            <a:r>
              <a:rPr lang="en-US" dirty="0"/>
              <a:t>Toxins</a:t>
            </a:r>
          </a:p>
          <a:p>
            <a:pPr lvl="1"/>
            <a:r>
              <a:rPr lang="en-US" dirty="0"/>
              <a:t>Aflatoxin- mold</a:t>
            </a:r>
          </a:p>
          <a:p>
            <a:pPr lvl="1"/>
            <a:r>
              <a:rPr lang="en-US" dirty="0"/>
              <a:t>Botulism-stagnant pools</a:t>
            </a:r>
          </a:p>
          <a:p>
            <a:pPr lvl="1"/>
            <a:r>
              <a:rPr lang="en-US" dirty="0"/>
              <a:t>Castor bean poisoning</a:t>
            </a:r>
          </a:p>
          <a:p>
            <a:pPr lvl="1"/>
            <a:r>
              <a:rPr lang="en-US" dirty="0"/>
              <a:t>Insecticides rodenticides</a:t>
            </a:r>
          </a:p>
        </p:txBody>
      </p:sp>
      <p:pic>
        <p:nvPicPr>
          <p:cNvPr id="10" name="Content Placeholder 9" descr="A duck flying in the air&#10;&#10;Description automatically generated">
            <a:extLst>
              <a:ext uri="{FF2B5EF4-FFF2-40B4-BE49-F238E27FC236}">
                <a16:creationId xmlns:a16="http://schemas.microsoft.com/office/drawing/2014/main" id="{1B3125FC-7DDE-73E5-FE9F-115DCF56E77C}"/>
              </a:ext>
            </a:extLst>
          </p:cNvPr>
          <p:cNvPicPr>
            <a:picLocks noGrp="1" noChangeAspect="1"/>
          </p:cNvPicPr>
          <p:nvPr>
            <p:ph idx="1"/>
          </p:nvPr>
        </p:nvPicPr>
        <p:blipFill>
          <a:blip r:embed="rId2"/>
          <a:stretch>
            <a:fillRect/>
          </a:stretch>
        </p:blipFill>
        <p:spPr>
          <a:xfrm>
            <a:off x="7386917" y="639763"/>
            <a:ext cx="3410978" cy="2103437"/>
          </a:xfrm>
        </p:spPr>
      </p:pic>
      <p:pic>
        <p:nvPicPr>
          <p:cNvPr id="12" name="Picture 11" descr="A pile of corn kernels&#10;&#10;Description automatically generated">
            <a:extLst>
              <a:ext uri="{FF2B5EF4-FFF2-40B4-BE49-F238E27FC236}">
                <a16:creationId xmlns:a16="http://schemas.microsoft.com/office/drawing/2014/main" id="{0C6FC5F8-8A2A-EB7D-BAFA-7B8CA5CB3DF4}"/>
              </a:ext>
            </a:extLst>
          </p:cNvPr>
          <p:cNvPicPr>
            <a:picLocks noChangeAspect="1"/>
          </p:cNvPicPr>
          <p:nvPr/>
        </p:nvPicPr>
        <p:blipFill>
          <a:blip r:embed="rId3"/>
          <a:stretch>
            <a:fillRect/>
          </a:stretch>
        </p:blipFill>
        <p:spPr>
          <a:xfrm>
            <a:off x="7676743" y="3017520"/>
            <a:ext cx="3121152" cy="2340864"/>
          </a:xfrm>
          <a:prstGeom prst="rect">
            <a:avLst/>
          </a:prstGeom>
        </p:spPr>
      </p:pic>
    </p:spTree>
    <p:extLst>
      <p:ext uri="{BB962C8B-B14F-4D97-AF65-F5344CB8AC3E}">
        <p14:creationId xmlns:p14="http://schemas.microsoft.com/office/powerpoint/2010/main" val="54791206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pPr eaLnBrk="1" hangingPunct="1"/>
            <a:r>
              <a:rPr lang="en-US">
                <a:latin typeface="Calibri" charset="0"/>
              </a:rPr>
              <a:t>Botulism 	</a:t>
            </a:r>
          </a:p>
        </p:txBody>
      </p:sp>
      <p:sp>
        <p:nvSpPr>
          <p:cNvPr id="138243" name="Content Placeholder 2"/>
          <p:cNvSpPr>
            <a:spLocks noGrp="1"/>
          </p:cNvSpPr>
          <p:nvPr>
            <p:ph idx="1"/>
          </p:nvPr>
        </p:nvSpPr>
        <p:spPr/>
        <p:txBody>
          <a:bodyPr/>
          <a:lstStyle/>
          <a:p>
            <a:pPr eaLnBrk="1" hangingPunct="1"/>
            <a:r>
              <a:rPr lang="en-US">
                <a:latin typeface="Calibri" charset="0"/>
              </a:rPr>
              <a:t>Etiological agent: Clostridium botulinum</a:t>
            </a:r>
          </a:p>
          <a:p>
            <a:pPr eaLnBrk="1" hangingPunct="1"/>
            <a:r>
              <a:rPr lang="en-US">
                <a:latin typeface="Calibri" charset="0"/>
              </a:rPr>
              <a:t>Signs progressive flaccid (limp) paralysis of the neck, legs and winds</a:t>
            </a:r>
          </a:p>
          <a:p>
            <a:pPr eaLnBrk="1" hangingPunct="1"/>
            <a:r>
              <a:rPr lang="en-US">
                <a:latin typeface="Calibri" charset="0"/>
              </a:rPr>
              <a:t>Death</a:t>
            </a:r>
          </a:p>
          <a:p>
            <a:pPr eaLnBrk="1" hangingPunct="1"/>
            <a:r>
              <a:rPr lang="en-US">
                <a:latin typeface="Calibri" charset="0"/>
              </a:rPr>
              <a:t>Prevention: no stagnant waters</a:t>
            </a:r>
          </a:p>
        </p:txBody>
      </p:sp>
    </p:spTree>
    <p:extLst>
      <p:ext uri="{BB962C8B-B14F-4D97-AF65-F5344CB8AC3E}">
        <p14:creationId xmlns:p14="http://schemas.microsoft.com/office/powerpoint/2010/main" val="3264286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64C0E11-7DE4-D558-C3EF-9B3C7A9BF17D}"/>
              </a:ext>
            </a:extLst>
          </p:cNvPr>
          <p:cNvSpPr>
            <a:spLocks noGrp="1"/>
          </p:cNvSpPr>
          <p:nvPr>
            <p:ph type="title"/>
          </p:nvPr>
        </p:nvSpPr>
        <p:spPr/>
        <p:txBody>
          <a:bodyPr/>
          <a:lstStyle/>
          <a:p>
            <a:r>
              <a:rPr lang="en-US" dirty="0"/>
              <a:t>Waterers</a:t>
            </a:r>
          </a:p>
        </p:txBody>
      </p:sp>
      <p:pic>
        <p:nvPicPr>
          <p:cNvPr id="4" name="Picture 3">
            <a:extLst>
              <a:ext uri="{FF2B5EF4-FFF2-40B4-BE49-F238E27FC236}">
                <a16:creationId xmlns:a16="http://schemas.microsoft.com/office/drawing/2014/main" id="{DEA6EBCE-F3DA-9E71-C66D-63AC03AF54B0}"/>
              </a:ext>
            </a:extLst>
          </p:cNvPr>
          <p:cNvPicPr>
            <a:picLocks noChangeAspect="1"/>
          </p:cNvPicPr>
          <p:nvPr/>
        </p:nvPicPr>
        <p:blipFill>
          <a:blip r:embed="rId3"/>
          <a:stretch>
            <a:fillRect/>
          </a:stretch>
        </p:blipFill>
        <p:spPr>
          <a:xfrm>
            <a:off x="5988503" y="1866900"/>
            <a:ext cx="5353050" cy="4991100"/>
          </a:xfrm>
          <a:prstGeom prst="rect">
            <a:avLst/>
          </a:prstGeom>
        </p:spPr>
      </p:pic>
      <p:pic>
        <p:nvPicPr>
          <p:cNvPr id="6" name="Picture 5">
            <a:extLst>
              <a:ext uri="{FF2B5EF4-FFF2-40B4-BE49-F238E27FC236}">
                <a16:creationId xmlns:a16="http://schemas.microsoft.com/office/drawing/2014/main" id="{B5A13548-1B21-5A42-00BA-28FBD4E51771}"/>
              </a:ext>
            </a:extLst>
          </p:cNvPr>
          <p:cNvPicPr>
            <a:picLocks noChangeAspect="1"/>
          </p:cNvPicPr>
          <p:nvPr/>
        </p:nvPicPr>
        <p:blipFill>
          <a:blip r:embed="rId4"/>
          <a:stretch>
            <a:fillRect/>
          </a:stretch>
        </p:blipFill>
        <p:spPr>
          <a:xfrm>
            <a:off x="1317615" y="4005427"/>
            <a:ext cx="4255871" cy="2124075"/>
          </a:xfrm>
          <a:prstGeom prst="rect">
            <a:avLst/>
          </a:prstGeom>
        </p:spPr>
      </p:pic>
    </p:spTree>
    <p:extLst>
      <p:ext uri="{BB962C8B-B14F-4D97-AF65-F5344CB8AC3E}">
        <p14:creationId xmlns:p14="http://schemas.microsoft.com/office/powerpoint/2010/main" val="3573230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64C0E11-7DE4-D558-C3EF-9B3C7A9BF17D}"/>
              </a:ext>
            </a:extLst>
          </p:cNvPr>
          <p:cNvSpPr>
            <a:spLocks noGrp="1"/>
          </p:cNvSpPr>
          <p:nvPr>
            <p:ph type="title"/>
          </p:nvPr>
        </p:nvSpPr>
        <p:spPr/>
        <p:txBody>
          <a:bodyPr/>
          <a:lstStyle/>
          <a:p>
            <a:r>
              <a:rPr lang="en-US" dirty="0"/>
              <a:t>Feeders</a:t>
            </a:r>
          </a:p>
        </p:txBody>
      </p:sp>
      <p:pic>
        <p:nvPicPr>
          <p:cNvPr id="13" name="Picture Placeholder 12">
            <a:extLst>
              <a:ext uri="{FF2B5EF4-FFF2-40B4-BE49-F238E27FC236}">
                <a16:creationId xmlns:a16="http://schemas.microsoft.com/office/drawing/2014/main" id="{06CC7187-0D55-8D17-DB17-83EAB1EF8D05}"/>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a:stretch/>
        </p:blipFill>
        <p:spPr/>
      </p:pic>
      <p:pic>
        <p:nvPicPr>
          <p:cNvPr id="3" name="Picture 2" descr="A diagram of different types of feeders&#10;&#10;Description automatically generated">
            <a:extLst>
              <a:ext uri="{FF2B5EF4-FFF2-40B4-BE49-F238E27FC236}">
                <a16:creationId xmlns:a16="http://schemas.microsoft.com/office/drawing/2014/main" id="{6AE69910-9369-FE1C-F7A1-E2E3947E5CBD}"/>
              </a:ext>
            </a:extLst>
          </p:cNvPr>
          <p:cNvPicPr>
            <a:picLocks noChangeAspect="1"/>
          </p:cNvPicPr>
          <p:nvPr/>
        </p:nvPicPr>
        <p:blipFill>
          <a:blip r:embed="rId5"/>
          <a:stretch>
            <a:fillRect/>
          </a:stretch>
        </p:blipFill>
        <p:spPr>
          <a:xfrm>
            <a:off x="6662811" y="0"/>
            <a:ext cx="4950069" cy="6858000"/>
          </a:xfrm>
          <a:prstGeom prst="rect">
            <a:avLst/>
          </a:prstGeom>
        </p:spPr>
      </p:pic>
      <p:sp>
        <p:nvSpPr>
          <p:cNvPr id="2" name="TextBox 1">
            <a:extLst>
              <a:ext uri="{FF2B5EF4-FFF2-40B4-BE49-F238E27FC236}">
                <a16:creationId xmlns:a16="http://schemas.microsoft.com/office/drawing/2014/main" id="{EE944435-CD4B-7262-7942-5A0A7BC1D580}"/>
              </a:ext>
            </a:extLst>
          </p:cNvPr>
          <p:cNvSpPr txBox="1"/>
          <p:nvPr/>
        </p:nvSpPr>
        <p:spPr>
          <a:xfrm>
            <a:off x="1317615" y="2852574"/>
            <a:ext cx="1956925" cy="369332"/>
          </a:xfrm>
          <a:prstGeom prst="rect">
            <a:avLst/>
          </a:prstGeom>
          <a:noFill/>
        </p:spPr>
        <p:txBody>
          <a:bodyPr wrap="square" rtlCol="0">
            <a:spAutoFit/>
          </a:bodyPr>
          <a:lstStyle/>
          <a:p>
            <a:r>
              <a:rPr lang="en-US" sz="900">
                <a:hlinkClick r:id="rId4" tooltip="http://www.flickr.com/photos/ladylong/4556642634/"/>
              </a:rPr>
              <a:t>This Photo</a:t>
            </a:r>
            <a:r>
              <a:rPr lang="en-US" sz="900"/>
              <a:t> by Unknown Author is licensed under </a:t>
            </a:r>
            <a:r>
              <a:rPr lang="en-US" sz="900">
                <a:hlinkClick r:id="rId6" tooltip="https://creativecommons.org/licenses/by-nc/3.0/"/>
              </a:rPr>
              <a:t>CC BY-NC</a:t>
            </a:r>
            <a:endParaRPr lang="en-US" sz="900"/>
          </a:p>
        </p:txBody>
      </p:sp>
    </p:spTree>
    <p:extLst>
      <p:ext uri="{BB962C8B-B14F-4D97-AF65-F5344CB8AC3E}">
        <p14:creationId xmlns:p14="http://schemas.microsoft.com/office/powerpoint/2010/main" val="2402296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64C0E11-7DE4-D558-C3EF-9B3C7A9BF17D}"/>
              </a:ext>
            </a:extLst>
          </p:cNvPr>
          <p:cNvSpPr>
            <a:spLocks noGrp="1"/>
          </p:cNvSpPr>
          <p:nvPr>
            <p:ph type="title"/>
          </p:nvPr>
        </p:nvSpPr>
        <p:spPr>
          <a:xfrm rot="16200000">
            <a:off x="15990" y="3579244"/>
            <a:ext cx="2329543" cy="570368"/>
          </a:xfrm>
        </p:spPr>
        <p:txBody>
          <a:bodyPr/>
          <a:lstStyle/>
          <a:p>
            <a:r>
              <a:rPr lang="en-US" dirty="0"/>
              <a:t>CAGES</a:t>
            </a:r>
          </a:p>
        </p:txBody>
      </p:sp>
      <p:pic>
        <p:nvPicPr>
          <p:cNvPr id="13" name="Picture Placeholder 12">
            <a:extLst>
              <a:ext uri="{FF2B5EF4-FFF2-40B4-BE49-F238E27FC236}">
                <a16:creationId xmlns:a16="http://schemas.microsoft.com/office/drawing/2014/main" id="{06CC7187-0D55-8D17-DB17-83EAB1EF8D05}"/>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a:stretch/>
        </p:blipFill>
        <p:spPr/>
      </p:pic>
      <p:pic>
        <p:nvPicPr>
          <p:cNvPr id="5" name="Picture 4">
            <a:extLst>
              <a:ext uri="{FF2B5EF4-FFF2-40B4-BE49-F238E27FC236}">
                <a16:creationId xmlns:a16="http://schemas.microsoft.com/office/drawing/2014/main" id="{3B820ABA-27CF-D83D-423D-48120BB3B415}"/>
              </a:ext>
            </a:extLst>
          </p:cNvPr>
          <p:cNvPicPr>
            <a:picLocks noChangeAspect="1"/>
          </p:cNvPicPr>
          <p:nvPr/>
        </p:nvPicPr>
        <p:blipFill>
          <a:blip r:embed="rId5"/>
          <a:stretch>
            <a:fillRect/>
          </a:stretch>
        </p:blipFill>
        <p:spPr>
          <a:xfrm>
            <a:off x="4975954" y="0"/>
            <a:ext cx="4857058" cy="6858000"/>
          </a:xfrm>
          <a:prstGeom prst="rect">
            <a:avLst/>
          </a:prstGeom>
        </p:spPr>
      </p:pic>
      <p:pic>
        <p:nvPicPr>
          <p:cNvPr id="7" name="Picture 6">
            <a:extLst>
              <a:ext uri="{FF2B5EF4-FFF2-40B4-BE49-F238E27FC236}">
                <a16:creationId xmlns:a16="http://schemas.microsoft.com/office/drawing/2014/main" id="{08B8E956-420D-2E57-B81F-63A90D3C4346}"/>
              </a:ext>
            </a:extLst>
          </p:cNvPr>
          <p:cNvPicPr>
            <a:picLocks noChangeAspect="1"/>
          </p:cNvPicPr>
          <p:nvPr/>
        </p:nvPicPr>
        <p:blipFill>
          <a:blip r:embed="rId6"/>
          <a:stretch>
            <a:fillRect/>
          </a:stretch>
        </p:blipFill>
        <p:spPr>
          <a:xfrm>
            <a:off x="1811968" y="4622284"/>
            <a:ext cx="3163986" cy="1828800"/>
          </a:xfrm>
          <a:prstGeom prst="rect">
            <a:avLst/>
          </a:prstGeom>
        </p:spPr>
      </p:pic>
      <p:sp>
        <p:nvSpPr>
          <p:cNvPr id="2" name="TextBox 1">
            <a:extLst>
              <a:ext uri="{FF2B5EF4-FFF2-40B4-BE49-F238E27FC236}">
                <a16:creationId xmlns:a16="http://schemas.microsoft.com/office/drawing/2014/main" id="{06AF4D66-31BD-0D21-A7A4-29B1652F8307}"/>
              </a:ext>
            </a:extLst>
          </p:cNvPr>
          <p:cNvSpPr txBox="1"/>
          <p:nvPr/>
        </p:nvSpPr>
        <p:spPr>
          <a:xfrm>
            <a:off x="1317615" y="2852574"/>
            <a:ext cx="1956925" cy="369332"/>
          </a:xfrm>
          <a:prstGeom prst="rect">
            <a:avLst/>
          </a:prstGeom>
          <a:noFill/>
        </p:spPr>
        <p:txBody>
          <a:bodyPr wrap="square" rtlCol="0">
            <a:spAutoFit/>
          </a:bodyPr>
          <a:lstStyle/>
          <a:p>
            <a:r>
              <a:rPr lang="en-US" sz="900">
                <a:hlinkClick r:id="rId4" tooltip="https://www.flickr.com/photos/66509211@N00/6010030255"/>
              </a:rPr>
              <a:t>This Photo</a:t>
            </a:r>
            <a:r>
              <a:rPr lang="en-US" sz="900"/>
              <a:t> by Unknown Author is licensed under </a:t>
            </a:r>
            <a:r>
              <a:rPr lang="en-US" sz="900">
                <a:hlinkClick r:id="rId7" tooltip="https://creativecommons.org/licenses/by-nc/3.0/"/>
              </a:rPr>
              <a:t>CC BY-NC</a:t>
            </a:r>
            <a:endParaRPr lang="en-US" sz="900"/>
          </a:p>
        </p:txBody>
      </p:sp>
    </p:spTree>
    <p:extLst>
      <p:ext uri="{BB962C8B-B14F-4D97-AF65-F5344CB8AC3E}">
        <p14:creationId xmlns:p14="http://schemas.microsoft.com/office/powerpoint/2010/main" val="258043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71CA517-19FD-3E6A-2A47-DBB01983844C}"/>
              </a:ext>
            </a:extLst>
          </p:cNvPr>
          <p:cNvSpPr>
            <a:spLocks noGrp="1"/>
          </p:cNvSpPr>
          <p:nvPr>
            <p:ph type="title"/>
          </p:nvPr>
        </p:nvSpPr>
        <p:spPr>
          <a:xfrm>
            <a:off x="1280160" y="685800"/>
            <a:ext cx="9137012" cy="1280160"/>
          </a:xfrm>
        </p:spPr>
        <p:txBody>
          <a:bodyPr anchor="b">
            <a:normAutofit/>
          </a:bodyPr>
          <a:lstStyle/>
          <a:p>
            <a:r>
              <a:rPr lang="en-US" dirty="0"/>
              <a:t>Management</a:t>
            </a:r>
          </a:p>
        </p:txBody>
      </p:sp>
      <p:pic>
        <p:nvPicPr>
          <p:cNvPr id="6" name="Picture Placeholder 5" descr="A person sitting on the ground with chickens&#10;&#10;Description automatically generated">
            <a:extLst>
              <a:ext uri="{FF2B5EF4-FFF2-40B4-BE49-F238E27FC236}">
                <a16:creationId xmlns:a16="http://schemas.microsoft.com/office/drawing/2014/main" id="{53B3F7FA-502C-EEBC-0F90-2D49F87E6E2F}"/>
              </a:ext>
            </a:extLst>
          </p:cNvPr>
          <p:cNvPicPr>
            <a:picLocks noGrp="1" noChangeAspect="1"/>
          </p:cNvPicPr>
          <p:nvPr>
            <p:ph sz="half" idx="2"/>
          </p:nvPr>
        </p:nvPicPr>
        <p:blipFill rotWithShape="1">
          <a:blip r:embed="rId2"/>
          <a:srcRect l="8893" r="11045" b="-2"/>
          <a:stretch/>
        </p:blipFill>
        <p:spPr>
          <a:xfrm>
            <a:off x="1280160" y="2327440"/>
            <a:ext cx="4846320" cy="4040574"/>
          </a:xfrm>
          <a:noFill/>
        </p:spPr>
      </p:pic>
      <p:sp>
        <p:nvSpPr>
          <p:cNvPr id="13" name="Content Placeholder 3">
            <a:extLst>
              <a:ext uri="{FF2B5EF4-FFF2-40B4-BE49-F238E27FC236}">
                <a16:creationId xmlns:a16="http://schemas.microsoft.com/office/drawing/2014/main" id="{5E2A6377-9EB5-3426-25C6-F66073D5C710}"/>
              </a:ext>
            </a:extLst>
          </p:cNvPr>
          <p:cNvSpPr>
            <a:spLocks noGrp="1"/>
          </p:cNvSpPr>
          <p:nvPr>
            <p:ph sz="quarter" idx="4"/>
          </p:nvPr>
        </p:nvSpPr>
        <p:spPr>
          <a:xfrm>
            <a:off x="6723402" y="2327441"/>
            <a:ext cx="4846320" cy="4040574"/>
          </a:xfrm>
        </p:spPr>
        <p:txBody>
          <a:bodyPr>
            <a:normAutofit/>
          </a:bodyPr>
          <a:lstStyle/>
          <a:p>
            <a:r>
              <a:rPr lang="en-US" sz="1400" dirty="0"/>
              <a:t>A. Incubation and Hatching</a:t>
            </a:r>
          </a:p>
          <a:p>
            <a:r>
              <a:rPr lang="en-US" sz="1400" dirty="0"/>
              <a:t>First choice-natural brooding or incubator</a:t>
            </a:r>
          </a:p>
          <a:p>
            <a:r>
              <a:rPr lang="en-US" sz="1400" dirty="0"/>
              <a:t>Incubators</a:t>
            </a:r>
          </a:p>
          <a:p>
            <a:pPr lvl="1"/>
            <a:r>
              <a:rPr lang="en-US" sz="1400" dirty="0"/>
              <a:t>Commercial or home-constructed</a:t>
            </a:r>
          </a:p>
          <a:p>
            <a:pPr lvl="1"/>
            <a:r>
              <a:rPr lang="en-US" sz="1400" dirty="0"/>
              <a:t>With constant supply of electricity, kerosene can purchase inexpensive incubator. </a:t>
            </a:r>
          </a:p>
          <a:p>
            <a:pPr lvl="1"/>
            <a:r>
              <a:rPr lang="en-US" sz="1400" dirty="0"/>
              <a:t>Need a thermostat for optimal temp of 37.5 C</a:t>
            </a:r>
          </a:p>
          <a:p>
            <a:pPr lvl="1"/>
            <a:r>
              <a:rPr lang="en-US" sz="1400" dirty="0"/>
              <a:t>Need to rotate eggs several times a day</a:t>
            </a:r>
          </a:p>
          <a:p>
            <a:r>
              <a:rPr lang="en-US" sz="1400" dirty="0"/>
              <a:t>Commercial hatchery- can also do beak trimming , vaccination and sexing</a:t>
            </a:r>
          </a:p>
          <a:p>
            <a:r>
              <a:rPr lang="en-US" sz="1400" dirty="0"/>
              <a:t>Brooding- relies on brooding hens</a:t>
            </a:r>
          </a:p>
          <a:p>
            <a:pPr lvl="1"/>
            <a:r>
              <a:rPr lang="en-US" sz="1400" dirty="0"/>
              <a:t>Decreases amount of chickens</a:t>
            </a:r>
          </a:p>
          <a:p>
            <a:pPr lvl="1"/>
            <a:r>
              <a:rPr lang="en-US" sz="1400" dirty="0"/>
              <a:t>Possibility of disease introduction</a:t>
            </a:r>
          </a:p>
          <a:p>
            <a:pPr marL="457200" lvl="1" indent="0">
              <a:buNone/>
            </a:pPr>
            <a:endParaRPr lang="en-US" sz="1400" dirty="0"/>
          </a:p>
        </p:txBody>
      </p:sp>
    </p:spTree>
    <p:extLst>
      <p:ext uri="{BB962C8B-B14F-4D97-AF65-F5344CB8AC3E}">
        <p14:creationId xmlns:p14="http://schemas.microsoft.com/office/powerpoint/2010/main" val="3551230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5D836D-55AA-46B9-AD3F-A1F92A7054A5}"/>
              </a:ext>
            </a:extLst>
          </p:cNvPr>
          <p:cNvSpPr>
            <a:spLocks noGrp="1"/>
          </p:cNvSpPr>
          <p:nvPr>
            <p:ph type="title"/>
          </p:nvPr>
        </p:nvSpPr>
        <p:spPr/>
        <p:txBody>
          <a:bodyPr/>
          <a:lstStyle/>
          <a:p>
            <a:r>
              <a:rPr lang="en-US" dirty="0"/>
              <a:t>Home made incubator</a:t>
            </a:r>
          </a:p>
        </p:txBody>
      </p:sp>
      <p:pic>
        <p:nvPicPr>
          <p:cNvPr id="5" name="Picture Placeholder 4" descr="A person sitting on the ground with chickens&#10;&#10;Description automatically generated">
            <a:extLst>
              <a:ext uri="{FF2B5EF4-FFF2-40B4-BE49-F238E27FC236}">
                <a16:creationId xmlns:a16="http://schemas.microsoft.com/office/drawing/2014/main" id="{707CC9B9-4406-F720-A452-0B8F8E36D0A4}"/>
              </a:ext>
            </a:extLst>
          </p:cNvPr>
          <p:cNvPicPr>
            <a:picLocks noGrp="1" noChangeAspect="1"/>
          </p:cNvPicPr>
          <p:nvPr>
            <p:ph sz="half" idx="2"/>
          </p:nvPr>
        </p:nvPicPr>
        <p:blipFill rotWithShape="1">
          <a:blip r:embed="rId2"/>
          <a:stretch/>
        </p:blipFill>
        <p:spPr>
          <a:xfrm>
            <a:off x="1279525" y="2732833"/>
            <a:ext cx="4846638" cy="3229072"/>
          </a:xfrm>
          <a:noFill/>
        </p:spPr>
      </p:pic>
      <p:pic>
        <p:nvPicPr>
          <p:cNvPr id="7" name="Picture 6" descr="Diagram of a wood box with text and words&#10;&#10;Description automatically generated">
            <a:extLst>
              <a:ext uri="{FF2B5EF4-FFF2-40B4-BE49-F238E27FC236}">
                <a16:creationId xmlns:a16="http://schemas.microsoft.com/office/drawing/2014/main" id="{F2CF9138-71A6-38B1-0AE1-76BC25E5B00E}"/>
              </a:ext>
            </a:extLst>
          </p:cNvPr>
          <p:cNvPicPr>
            <a:picLocks noChangeAspect="1"/>
          </p:cNvPicPr>
          <p:nvPr/>
        </p:nvPicPr>
        <p:blipFill rotWithShape="1">
          <a:blip r:embed="rId3"/>
          <a:srcRect l="3248" r="11291" b="-3"/>
          <a:stretch/>
        </p:blipFill>
        <p:spPr>
          <a:xfrm>
            <a:off x="1280160" y="2327440"/>
            <a:ext cx="4846320" cy="4040574"/>
          </a:xfrm>
          <a:prstGeom prst="rect">
            <a:avLst/>
          </a:prstGeom>
          <a:noFill/>
        </p:spPr>
      </p:pic>
    </p:spTree>
    <p:extLst>
      <p:ext uri="{BB962C8B-B14F-4D97-AF65-F5344CB8AC3E}">
        <p14:creationId xmlns:p14="http://schemas.microsoft.com/office/powerpoint/2010/main" val="2526401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76A55-09A2-9B30-8DC3-054838EE7C0F}"/>
              </a:ext>
            </a:extLst>
          </p:cNvPr>
          <p:cNvSpPr>
            <a:spLocks noGrp="1"/>
          </p:cNvSpPr>
          <p:nvPr>
            <p:ph type="title"/>
          </p:nvPr>
        </p:nvSpPr>
        <p:spPr/>
        <p:txBody>
          <a:bodyPr/>
          <a:lstStyle/>
          <a:p>
            <a:r>
              <a:rPr lang="en-US" dirty="0"/>
              <a:t>Management</a:t>
            </a:r>
          </a:p>
        </p:txBody>
      </p:sp>
      <p:pic>
        <p:nvPicPr>
          <p:cNvPr id="6" name="Picture Placeholder 5">
            <a:extLst>
              <a:ext uri="{FF2B5EF4-FFF2-40B4-BE49-F238E27FC236}">
                <a16:creationId xmlns:a16="http://schemas.microsoft.com/office/drawing/2014/main" id="{0BBCD3BC-F0CB-6AEB-706B-26A4CEC9A806}"/>
              </a:ext>
            </a:extLst>
          </p:cNvPr>
          <p:cNvPicPr>
            <a:picLocks noGrp="1" noChangeAspect="1"/>
          </p:cNvPicPr>
          <p:nvPr>
            <p:ph type="pic" sz="quarter" idx="13"/>
          </p:nvPr>
        </p:nvPicPr>
        <p:blipFill>
          <a:blip r:embed="rId2"/>
          <a:srcRect l="4009" r="4009"/>
          <a:stretch/>
        </p:blipFill>
        <p:spPr/>
      </p:pic>
      <p:sp>
        <p:nvSpPr>
          <p:cNvPr id="4" name="Content Placeholder 3">
            <a:extLst>
              <a:ext uri="{FF2B5EF4-FFF2-40B4-BE49-F238E27FC236}">
                <a16:creationId xmlns:a16="http://schemas.microsoft.com/office/drawing/2014/main" id="{22E0562A-ECB2-60C5-754A-408FEB1D333E}"/>
              </a:ext>
            </a:extLst>
          </p:cNvPr>
          <p:cNvSpPr>
            <a:spLocks noGrp="1"/>
          </p:cNvSpPr>
          <p:nvPr>
            <p:ph idx="1"/>
          </p:nvPr>
        </p:nvSpPr>
        <p:spPr>
          <a:xfrm>
            <a:off x="4713774" y="2194560"/>
            <a:ext cx="6899105" cy="4023360"/>
          </a:xfrm>
        </p:spPr>
        <p:txBody>
          <a:bodyPr/>
          <a:lstStyle/>
          <a:p>
            <a:r>
              <a:rPr lang="en-US" dirty="0"/>
              <a:t>Candling Eggs- progress in the developing embryo during incubation can be observed by rotating an egg in a beam of light. </a:t>
            </a:r>
          </a:p>
          <a:p>
            <a:pPr marL="285750" indent="-285750">
              <a:buFont typeface="Wingdings" panose="05000000000000000000" pitchFamily="2" charset="2"/>
              <a:buChar char="Ø"/>
            </a:pPr>
            <a:r>
              <a:rPr lang="en-US" dirty="0"/>
              <a:t>If the air sac is more than 4/11 cm (1/2 in.) deep, the egg is probably spoiled</a:t>
            </a:r>
          </a:p>
          <a:p>
            <a:pPr marL="285750" indent="-285750">
              <a:buFont typeface="Wingdings" panose="05000000000000000000" pitchFamily="2" charset="2"/>
              <a:buChar char="Ø"/>
            </a:pPr>
            <a:r>
              <a:rPr lang="en-US" dirty="0"/>
              <a:t>Infertile eggs (white shells only) can be detected after 4-5 days of incubation. Two or three days longer may be required for tinted or brown eggs. If thin blood vessels may be seen as emerging from a dark red spot, the egg is fertile and the chick developing</a:t>
            </a:r>
          </a:p>
          <a:p>
            <a:pPr marL="285750" indent="-285750">
              <a:buFont typeface="Wingdings" panose="05000000000000000000" pitchFamily="2" charset="2"/>
              <a:buChar char="Ø"/>
            </a:pPr>
            <a:endParaRPr lang="en-US" dirty="0"/>
          </a:p>
        </p:txBody>
      </p:sp>
      <p:pic>
        <p:nvPicPr>
          <p:cNvPr id="8" name="Picture 7">
            <a:extLst>
              <a:ext uri="{FF2B5EF4-FFF2-40B4-BE49-F238E27FC236}">
                <a16:creationId xmlns:a16="http://schemas.microsoft.com/office/drawing/2014/main" id="{F62279E4-6C9F-B335-3155-835B728FE8DE}"/>
              </a:ext>
            </a:extLst>
          </p:cNvPr>
          <p:cNvPicPr>
            <a:picLocks noChangeAspect="1"/>
          </p:cNvPicPr>
          <p:nvPr/>
        </p:nvPicPr>
        <p:blipFill>
          <a:blip r:embed="rId3"/>
          <a:stretch>
            <a:fillRect/>
          </a:stretch>
        </p:blipFill>
        <p:spPr>
          <a:xfrm>
            <a:off x="913300" y="3637598"/>
            <a:ext cx="3800475" cy="2600325"/>
          </a:xfrm>
          <a:prstGeom prst="rect">
            <a:avLst/>
          </a:prstGeom>
        </p:spPr>
      </p:pic>
      <p:sp>
        <p:nvSpPr>
          <p:cNvPr id="9" name="TextBox 8">
            <a:extLst>
              <a:ext uri="{FF2B5EF4-FFF2-40B4-BE49-F238E27FC236}">
                <a16:creationId xmlns:a16="http://schemas.microsoft.com/office/drawing/2014/main" id="{1DBFD081-0253-DC09-7DD1-18BA9D825484}"/>
              </a:ext>
            </a:extLst>
          </p:cNvPr>
          <p:cNvSpPr txBox="1"/>
          <p:nvPr/>
        </p:nvSpPr>
        <p:spPr>
          <a:xfrm>
            <a:off x="1140823" y="2960914"/>
            <a:ext cx="2447108" cy="369332"/>
          </a:xfrm>
          <a:prstGeom prst="rect">
            <a:avLst/>
          </a:prstGeom>
          <a:noFill/>
        </p:spPr>
        <p:txBody>
          <a:bodyPr wrap="square" rtlCol="0">
            <a:spAutoFit/>
          </a:bodyPr>
          <a:lstStyle/>
          <a:p>
            <a:r>
              <a:rPr lang="en-US" dirty="0" err="1"/>
              <a:t>Boschweld</a:t>
            </a:r>
            <a:endParaRPr lang="en-US" dirty="0"/>
          </a:p>
        </p:txBody>
      </p:sp>
    </p:spTree>
    <p:extLst>
      <p:ext uri="{BB962C8B-B14F-4D97-AF65-F5344CB8AC3E}">
        <p14:creationId xmlns:p14="http://schemas.microsoft.com/office/powerpoint/2010/main" val="3991052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00AF1-72A1-C8F8-77CA-A01F99BDD4C1}"/>
              </a:ext>
            </a:extLst>
          </p:cNvPr>
          <p:cNvSpPr>
            <a:spLocks noGrp="1"/>
          </p:cNvSpPr>
          <p:nvPr>
            <p:ph type="title"/>
          </p:nvPr>
        </p:nvSpPr>
        <p:spPr/>
        <p:txBody>
          <a:bodyPr anchor="b">
            <a:normAutofit/>
          </a:bodyPr>
          <a:lstStyle/>
          <a:p>
            <a:r>
              <a:rPr lang="en-US" dirty="0"/>
              <a:t>EGG CANDLING</a:t>
            </a:r>
          </a:p>
        </p:txBody>
      </p:sp>
      <p:pic>
        <p:nvPicPr>
          <p:cNvPr id="4" name="Online Media 3" title="Egg Candling From Day 1 to 21 // Egg Embryo Development">
            <a:hlinkClick r:id="" action="ppaction://media"/>
            <a:extLst>
              <a:ext uri="{FF2B5EF4-FFF2-40B4-BE49-F238E27FC236}">
                <a16:creationId xmlns:a16="http://schemas.microsoft.com/office/drawing/2014/main" id="{1F267848-5598-73CE-C378-56E6C8BF8BD9}"/>
              </a:ext>
            </a:extLst>
          </p:cNvPr>
          <p:cNvPicPr>
            <a:picLocks noGrp="1" noRot="1" noChangeAspect="1"/>
          </p:cNvPicPr>
          <p:nvPr>
            <p:ph idx="1"/>
            <a:videoFile r:link="rId1"/>
          </p:nvPr>
        </p:nvPicPr>
        <p:blipFill>
          <a:blip r:embed="rId3"/>
          <a:stretch>
            <a:fillRect/>
          </a:stretch>
        </p:blipFill>
        <p:spPr>
          <a:xfrm>
            <a:off x="2682875" y="2103438"/>
            <a:ext cx="7281863" cy="4114800"/>
          </a:xfrm>
          <a:prstGeom prst="rect">
            <a:avLst/>
          </a:prstGeom>
          <a:noFill/>
        </p:spPr>
      </p:pic>
    </p:spTree>
    <p:extLst>
      <p:ext uri="{BB962C8B-B14F-4D97-AF65-F5344CB8AC3E}">
        <p14:creationId xmlns:p14="http://schemas.microsoft.com/office/powerpoint/2010/main" val="255697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64C0E11-7DE4-D558-C3EF-9B3C7A9BF17D}"/>
              </a:ext>
            </a:extLst>
          </p:cNvPr>
          <p:cNvSpPr>
            <a:spLocks noGrp="1"/>
          </p:cNvSpPr>
          <p:nvPr>
            <p:ph type="title"/>
          </p:nvPr>
        </p:nvSpPr>
        <p:spPr>
          <a:xfrm>
            <a:off x="1280160" y="685800"/>
            <a:ext cx="9137012" cy="1280160"/>
          </a:xfrm>
        </p:spPr>
        <p:txBody>
          <a:bodyPr anchor="b">
            <a:normAutofit/>
          </a:bodyPr>
          <a:lstStyle/>
          <a:p>
            <a:r>
              <a:rPr lang="en-US" dirty="0"/>
              <a:t>Getting Started</a:t>
            </a:r>
          </a:p>
        </p:txBody>
      </p:sp>
      <p:pic>
        <p:nvPicPr>
          <p:cNvPr id="13" name="Picture Placeholder 12">
            <a:extLst>
              <a:ext uri="{FF2B5EF4-FFF2-40B4-BE49-F238E27FC236}">
                <a16:creationId xmlns:a16="http://schemas.microsoft.com/office/drawing/2014/main" id="{06CC7187-0D55-8D17-DB17-83EAB1EF8D05}"/>
              </a:ext>
            </a:extLst>
          </p:cNvPr>
          <p:cNvPicPr>
            <a:picLocks noGrp="1" noChangeAspect="1"/>
          </p:cNvPicPr>
          <p:nvPr>
            <p:ph sz="half" idx="2"/>
          </p:nvPr>
        </p:nvPicPr>
        <p:blipFill rotWithShape="1">
          <a:blip r:embed="rId3">
            <a:extLst>
              <a:ext uri="{837473B0-CC2E-450A-ABE3-18F120FF3D39}">
                <a1611:picAttrSrcUrl xmlns:a1611="http://schemas.microsoft.com/office/drawing/2016/11/main" r:id="rId4"/>
              </a:ext>
            </a:extLst>
          </a:blip>
          <a:srcRect l="5630" r="14308" b="-2"/>
          <a:stretch/>
        </p:blipFill>
        <p:spPr>
          <a:xfrm>
            <a:off x="1280160" y="2327440"/>
            <a:ext cx="4846320" cy="4040574"/>
          </a:xfrm>
          <a:noFill/>
        </p:spPr>
      </p:pic>
      <p:sp>
        <p:nvSpPr>
          <p:cNvPr id="3" name="Content Placeholder 2">
            <a:extLst>
              <a:ext uri="{FF2B5EF4-FFF2-40B4-BE49-F238E27FC236}">
                <a16:creationId xmlns:a16="http://schemas.microsoft.com/office/drawing/2014/main" id="{D4418541-7290-F1A9-2357-CA26E074EF45}"/>
              </a:ext>
            </a:extLst>
          </p:cNvPr>
          <p:cNvSpPr>
            <a:spLocks noGrp="1"/>
          </p:cNvSpPr>
          <p:nvPr>
            <p:ph sz="quarter" idx="4"/>
          </p:nvPr>
        </p:nvSpPr>
        <p:spPr>
          <a:xfrm>
            <a:off x="6723402" y="2327441"/>
            <a:ext cx="4846320" cy="4040574"/>
          </a:xfrm>
        </p:spPr>
        <p:txBody>
          <a:bodyPr vert="horz" lIns="0" tIns="0" rIns="0" bIns="0" rtlCol="0" anchor="t">
            <a:normAutofit/>
          </a:bodyPr>
          <a:lstStyle/>
          <a:p>
            <a:r>
              <a:rPr lang="en-US" sz="1700" dirty="0"/>
              <a:t> Typical ways to start a poultry operation</a:t>
            </a:r>
          </a:p>
          <a:p>
            <a:pPr marL="342900" indent="-342900">
              <a:buAutoNum type="arabicPeriod"/>
            </a:pPr>
            <a:r>
              <a:rPr lang="en-US" sz="1700" dirty="0"/>
              <a:t>As day-old baby chicks- Most common method of starting or restocking a poultry operation  </a:t>
            </a:r>
          </a:p>
          <a:p>
            <a:pPr marL="571500" lvl="1" indent="-342900">
              <a:buAutoNum type="arabicPeriod"/>
            </a:pPr>
            <a:r>
              <a:rPr lang="en-US" sz="1700" dirty="0"/>
              <a:t>Advantages:  Have  stored yolk so don’t need food or water during shipping for 2-3 days of shipping</a:t>
            </a:r>
          </a:p>
          <a:p>
            <a:pPr marL="571500" lvl="1" indent="-342900">
              <a:buAutoNum type="arabicPeriod"/>
            </a:pPr>
            <a:r>
              <a:rPr lang="en-US" sz="1700" dirty="0"/>
              <a:t>Disadvantages: During shipment there is  danger of smothering if overheated or getting chilled in freezing weather.  Groups of 25 provide enough body heat so just need holes for air</a:t>
            </a:r>
          </a:p>
          <a:p>
            <a:pPr marL="571500" lvl="1" indent="-342900">
              <a:buAutoNum type="arabicPeriod"/>
            </a:pPr>
            <a:r>
              <a:rPr lang="en-US" sz="1700" dirty="0"/>
              <a:t>Watering and feeding will be necessary if shipments are delayed more than 3 days.</a:t>
            </a:r>
          </a:p>
        </p:txBody>
      </p:sp>
      <p:sp>
        <p:nvSpPr>
          <p:cNvPr id="16" name="TextBox 15">
            <a:extLst>
              <a:ext uri="{FF2B5EF4-FFF2-40B4-BE49-F238E27FC236}">
                <a16:creationId xmlns:a16="http://schemas.microsoft.com/office/drawing/2014/main" id="{FA652A9C-937B-C9B4-C862-C4BD9855AEEF}"/>
              </a:ext>
            </a:extLst>
          </p:cNvPr>
          <p:cNvSpPr txBox="1"/>
          <p:nvPr/>
        </p:nvSpPr>
        <p:spPr>
          <a:xfrm>
            <a:off x="3417084" y="6167959"/>
            <a:ext cx="270939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commons.wikimedia.org/wiki/File:Day_old_chick.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450287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9C48-AF55-D185-CB68-30B059637A26}"/>
              </a:ext>
            </a:extLst>
          </p:cNvPr>
          <p:cNvSpPr>
            <a:spLocks noGrp="1"/>
          </p:cNvSpPr>
          <p:nvPr>
            <p:ph type="title"/>
          </p:nvPr>
        </p:nvSpPr>
        <p:spPr/>
        <p:txBody>
          <a:bodyPr/>
          <a:lstStyle/>
          <a:p>
            <a:r>
              <a:rPr lang="en-US" dirty="0"/>
              <a:t>Management</a:t>
            </a:r>
          </a:p>
        </p:txBody>
      </p:sp>
      <p:pic>
        <p:nvPicPr>
          <p:cNvPr id="6" name="Picture Placeholder 5" descr="A rooster and hen standing in grass&#10;&#10;Description automatically generated">
            <a:extLst>
              <a:ext uri="{FF2B5EF4-FFF2-40B4-BE49-F238E27FC236}">
                <a16:creationId xmlns:a16="http://schemas.microsoft.com/office/drawing/2014/main" id="{4C7759CA-F02E-B95A-B6CA-62594D2C8951}"/>
              </a:ext>
            </a:extLst>
          </p:cNvPr>
          <p:cNvPicPr>
            <a:picLocks noGrp="1" noChangeAspect="1"/>
          </p:cNvPicPr>
          <p:nvPr>
            <p:ph type="pic" sz="quarter" idx="13"/>
          </p:nvPr>
        </p:nvPicPr>
        <p:blipFill>
          <a:blip r:embed="rId2"/>
          <a:srcRect l="10654" r="10654"/>
          <a:stretch>
            <a:fillRect/>
          </a:stretch>
        </p:blipFill>
        <p:spPr/>
      </p:pic>
      <p:sp>
        <p:nvSpPr>
          <p:cNvPr id="4" name="Content Placeholder 3">
            <a:extLst>
              <a:ext uri="{FF2B5EF4-FFF2-40B4-BE49-F238E27FC236}">
                <a16:creationId xmlns:a16="http://schemas.microsoft.com/office/drawing/2014/main" id="{4E768963-90EA-C76C-0B49-812F789EAF0D}"/>
              </a:ext>
            </a:extLst>
          </p:cNvPr>
          <p:cNvSpPr>
            <a:spLocks noGrp="1"/>
          </p:cNvSpPr>
          <p:nvPr>
            <p:ph idx="1"/>
          </p:nvPr>
        </p:nvSpPr>
        <p:spPr>
          <a:xfrm>
            <a:off x="4114800" y="2461846"/>
            <a:ext cx="7498080" cy="3756074"/>
          </a:xfrm>
        </p:spPr>
        <p:txBody>
          <a:bodyPr/>
          <a:lstStyle/>
          <a:p>
            <a:r>
              <a:rPr lang="en-US" dirty="0"/>
              <a:t>Brooding</a:t>
            </a:r>
          </a:p>
          <a:p>
            <a:r>
              <a:rPr lang="en-US" dirty="0"/>
              <a:t>Three necessities: Heat, feed, and water</a:t>
            </a:r>
          </a:p>
          <a:p>
            <a:r>
              <a:rPr lang="en-US" dirty="0"/>
              <a:t>Heat</a:t>
            </a:r>
          </a:p>
          <a:p>
            <a:r>
              <a:rPr lang="en-US" dirty="0"/>
              <a:t>Heat for a brooder may be provided by electricity (Fig. 32-33), gas (Fig. 34),kerosene (Fig. 37), charcoal (Fig. 35) wood, coal, straw, or solar heat.</a:t>
            </a:r>
          </a:p>
          <a:p>
            <a:r>
              <a:rPr lang="en-US" dirty="0"/>
              <a:t>Preparations include testing and adjusting the heat source 24 hours before the chicks arrive. The old rule of thumb for maximum brooder temperature has been 35°C (95°F) for the first week, and a decrease of 2.8°C (5°F) for each succeeding week until 21°C (70°F) is reached.</a:t>
            </a:r>
          </a:p>
        </p:txBody>
      </p:sp>
      <p:sp>
        <p:nvSpPr>
          <p:cNvPr id="3" name="TextBox 2">
            <a:extLst>
              <a:ext uri="{FF2B5EF4-FFF2-40B4-BE49-F238E27FC236}">
                <a16:creationId xmlns:a16="http://schemas.microsoft.com/office/drawing/2014/main" id="{EA8877C6-DD9C-6752-3368-8DD16E463E20}"/>
              </a:ext>
            </a:extLst>
          </p:cNvPr>
          <p:cNvSpPr txBox="1"/>
          <p:nvPr/>
        </p:nvSpPr>
        <p:spPr>
          <a:xfrm>
            <a:off x="1236617" y="3265714"/>
            <a:ext cx="2238103" cy="369332"/>
          </a:xfrm>
          <a:prstGeom prst="rect">
            <a:avLst/>
          </a:prstGeom>
          <a:noFill/>
        </p:spPr>
        <p:txBody>
          <a:bodyPr wrap="square" rtlCol="0">
            <a:spAutoFit/>
          </a:bodyPr>
          <a:lstStyle/>
          <a:p>
            <a:r>
              <a:rPr lang="en-US" dirty="0"/>
              <a:t>Venda</a:t>
            </a:r>
          </a:p>
        </p:txBody>
      </p:sp>
    </p:spTree>
    <p:extLst>
      <p:ext uri="{BB962C8B-B14F-4D97-AF65-F5344CB8AC3E}">
        <p14:creationId xmlns:p14="http://schemas.microsoft.com/office/powerpoint/2010/main" val="804789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E35DF-071C-7659-FC76-586AF3D20E60}"/>
              </a:ext>
            </a:extLst>
          </p:cNvPr>
          <p:cNvSpPr>
            <a:spLocks noGrp="1"/>
          </p:cNvSpPr>
          <p:nvPr>
            <p:ph type="title"/>
          </p:nvPr>
        </p:nvSpPr>
        <p:spPr/>
        <p:txBody>
          <a:bodyPr anchor="b">
            <a:normAutofit/>
          </a:bodyPr>
          <a:lstStyle/>
          <a:p>
            <a:r>
              <a:rPr lang="en-US" dirty="0"/>
              <a:t>Brooders</a:t>
            </a:r>
          </a:p>
        </p:txBody>
      </p:sp>
      <p:pic>
        <p:nvPicPr>
          <p:cNvPr id="6" name="Content Placeholder 5">
            <a:extLst>
              <a:ext uri="{FF2B5EF4-FFF2-40B4-BE49-F238E27FC236}">
                <a16:creationId xmlns:a16="http://schemas.microsoft.com/office/drawing/2014/main" id="{94964FC5-E596-D1FC-51A8-93647A9545E9}"/>
              </a:ext>
            </a:extLst>
          </p:cNvPr>
          <p:cNvPicPr>
            <a:picLocks noGrp="1" noChangeAspect="1"/>
          </p:cNvPicPr>
          <p:nvPr>
            <p:ph idx="1"/>
          </p:nvPr>
        </p:nvPicPr>
        <p:blipFill>
          <a:blip r:embed="rId2"/>
          <a:stretch>
            <a:fillRect/>
          </a:stretch>
        </p:blipFill>
        <p:spPr>
          <a:xfrm>
            <a:off x="4033650" y="2103438"/>
            <a:ext cx="4580312" cy="4114800"/>
          </a:xfrm>
          <a:noFill/>
        </p:spPr>
      </p:pic>
    </p:spTree>
    <p:extLst>
      <p:ext uri="{BB962C8B-B14F-4D97-AF65-F5344CB8AC3E}">
        <p14:creationId xmlns:p14="http://schemas.microsoft.com/office/powerpoint/2010/main" val="3259468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E35DF-071C-7659-FC76-586AF3D20E60}"/>
              </a:ext>
            </a:extLst>
          </p:cNvPr>
          <p:cNvSpPr>
            <a:spLocks noGrp="1"/>
          </p:cNvSpPr>
          <p:nvPr>
            <p:ph type="title"/>
          </p:nvPr>
        </p:nvSpPr>
        <p:spPr/>
        <p:txBody>
          <a:bodyPr anchor="b">
            <a:normAutofit/>
          </a:bodyPr>
          <a:lstStyle/>
          <a:p>
            <a:r>
              <a:rPr lang="en-US" dirty="0"/>
              <a:t>Brooders</a:t>
            </a:r>
          </a:p>
        </p:txBody>
      </p:sp>
      <p:pic>
        <p:nvPicPr>
          <p:cNvPr id="9" name="Picture 8">
            <a:extLst>
              <a:ext uri="{FF2B5EF4-FFF2-40B4-BE49-F238E27FC236}">
                <a16:creationId xmlns:a16="http://schemas.microsoft.com/office/drawing/2014/main" id="{8F397CAD-0253-64B7-B84E-6F52191A8BBF}"/>
              </a:ext>
            </a:extLst>
          </p:cNvPr>
          <p:cNvPicPr>
            <a:picLocks noChangeAspect="1"/>
          </p:cNvPicPr>
          <p:nvPr/>
        </p:nvPicPr>
        <p:blipFill>
          <a:blip r:embed="rId2"/>
          <a:stretch>
            <a:fillRect/>
          </a:stretch>
        </p:blipFill>
        <p:spPr>
          <a:xfrm>
            <a:off x="2037759" y="2103119"/>
            <a:ext cx="8572501" cy="4114800"/>
          </a:xfrm>
          <a:prstGeom prst="rect">
            <a:avLst/>
          </a:prstGeom>
          <a:noFill/>
        </p:spPr>
      </p:pic>
    </p:spTree>
    <p:extLst>
      <p:ext uri="{BB962C8B-B14F-4D97-AF65-F5344CB8AC3E}">
        <p14:creationId xmlns:p14="http://schemas.microsoft.com/office/powerpoint/2010/main" val="2715127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6B69D-F806-B01B-33B9-C9B74AAA7BBF}"/>
              </a:ext>
            </a:extLst>
          </p:cNvPr>
          <p:cNvSpPr>
            <a:spLocks noGrp="1"/>
          </p:cNvSpPr>
          <p:nvPr>
            <p:ph type="title"/>
          </p:nvPr>
        </p:nvSpPr>
        <p:spPr/>
        <p:txBody>
          <a:bodyPr anchor="b">
            <a:normAutofit/>
          </a:bodyPr>
          <a:lstStyle/>
          <a:p>
            <a:r>
              <a:rPr lang="en-US" dirty="0"/>
              <a:t>Chick Guard</a:t>
            </a:r>
          </a:p>
        </p:txBody>
      </p:sp>
      <p:pic>
        <p:nvPicPr>
          <p:cNvPr id="8" name="Picture Placeholder 7" descr="A rooster walking on the ground&#10;&#10;Description automatically generated">
            <a:extLst>
              <a:ext uri="{FF2B5EF4-FFF2-40B4-BE49-F238E27FC236}">
                <a16:creationId xmlns:a16="http://schemas.microsoft.com/office/drawing/2014/main" id="{958269C1-11C8-C738-0E40-8D4B03BF6916}"/>
              </a:ext>
            </a:extLst>
          </p:cNvPr>
          <p:cNvPicPr>
            <a:picLocks noGrp="1" noChangeAspect="1"/>
          </p:cNvPicPr>
          <p:nvPr>
            <p:ph sz="half" idx="2"/>
          </p:nvPr>
        </p:nvPicPr>
        <p:blipFill>
          <a:blip r:embed="rId2"/>
          <a:stretch>
            <a:fillRect/>
          </a:stretch>
        </p:blipFill>
        <p:spPr>
          <a:xfrm>
            <a:off x="2202300" y="2327275"/>
            <a:ext cx="3001087" cy="4040188"/>
          </a:xfrm>
          <a:noFill/>
        </p:spPr>
      </p:pic>
      <p:sp>
        <p:nvSpPr>
          <p:cNvPr id="6" name="Content Placeholder 5">
            <a:extLst>
              <a:ext uri="{FF2B5EF4-FFF2-40B4-BE49-F238E27FC236}">
                <a16:creationId xmlns:a16="http://schemas.microsoft.com/office/drawing/2014/main" id="{B4471D97-B569-D939-AD4B-E96DBA8EFED6}"/>
              </a:ext>
            </a:extLst>
          </p:cNvPr>
          <p:cNvSpPr>
            <a:spLocks noGrp="1"/>
          </p:cNvSpPr>
          <p:nvPr>
            <p:ph sz="quarter" idx="4"/>
          </p:nvPr>
        </p:nvSpPr>
        <p:spPr/>
        <p:txBody>
          <a:bodyPr>
            <a:normAutofit/>
          </a:bodyPr>
          <a:lstStyle/>
          <a:p>
            <a:r>
              <a:rPr lang="en-US" dirty="0"/>
              <a:t>For the first week a ring known as a “chick guard” (it may be card-board, metal, bricks, wood or any material that is clean and will keep the chicks close to heat source) or “brooder guard” is often placed beyond the rim of the brooder to prevent chicks from wandering too far from the heat source  An experienced observer will be guided by temperature regulation by the chick behavior  </a:t>
            </a:r>
          </a:p>
        </p:txBody>
      </p:sp>
      <p:sp>
        <p:nvSpPr>
          <p:cNvPr id="3" name="TextBox 2">
            <a:extLst>
              <a:ext uri="{FF2B5EF4-FFF2-40B4-BE49-F238E27FC236}">
                <a16:creationId xmlns:a16="http://schemas.microsoft.com/office/drawing/2014/main" id="{B95A814B-A588-56AC-D0F6-2981EC7D5062}"/>
              </a:ext>
            </a:extLst>
          </p:cNvPr>
          <p:cNvSpPr txBox="1"/>
          <p:nvPr/>
        </p:nvSpPr>
        <p:spPr>
          <a:xfrm>
            <a:off x="5913120" y="5442857"/>
            <a:ext cx="1924594" cy="369332"/>
          </a:xfrm>
          <a:prstGeom prst="rect">
            <a:avLst/>
          </a:prstGeom>
          <a:noFill/>
        </p:spPr>
        <p:txBody>
          <a:bodyPr wrap="square" rtlCol="0">
            <a:spAutoFit/>
          </a:bodyPr>
          <a:lstStyle/>
          <a:p>
            <a:r>
              <a:rPr lang="en-US" dirty="0"/>
              <a:t>Ovambo </a:t>
            </a:r>
          </a:p>
        </p:txBody>
      </p:sp>
    </p:spTree>
    <p:extLst>
      <p:ext uri="{BB962C8B-B14F-4D97-AF65-F5344CB8AC3E}">
        <p14:creationId xmlns:p14="http://schemas.microsoft.com/office/powerpoint/2010/main" val="580123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325CD-607A-BBE4-5E62-512008D29FB9}"/>
              </a:ext>
            </a:extLst>
          </p:cNvPr>
          <p:cNvSpPr>
            <a:spLocks noGrp="1"/>
          </p:cNvSpPr>
          <p:nvPr>
            <p:ph type="title"/>
          </p:nvPr>
        </p:nvSpPr>
        <p:spPr/>
        <p:txBody>
          <a:bodyPr anchor="b">
            <a:normAutofit/>
          </a:bodyPr>
          <a:lstStyle/>
          <a:p>
            <a:r>
              <a:rPr lang="en-US" dirty="0"/>
              <a:t>What is Going on in each of these</a:t>
            </a:r>
          </a:p>
        </p:txBody>
      </p:sp>
      <p:pic>
        <p:nvPicPr>
          <p:cNvPr id="15" name="Content Placeholder 14" descr="A drawing of a round object with a light bulb and a light bulb on it&#10;&#10;Description automatically generated">
            <a:extLst>
              <a:ext uri="{FF2B5EF4-FFF2-40B4-BE49-F238E27FC236}">
                <a16:creationId xmlns:a16="http://schemas.microsoft.com/office/drawing/2014/main" id="{327C1FBD-2526-7350-2268-C3CF7A13947C}"/>
              </a:ext>
            </a:extLst>
          </p:cNvPr>
          <p:cNvPicPr>
            <a:picLocks noGrp="1" noChangeAspect="1"/>
          </p:cNvPicPr>
          <p:nvPr>
            <p:ph sz="half" idx="2"/>
          </p:nvPr>
        </p:nvPicPr>
        <p:blipFill rotWithShape="1">
          <a:blip r:embed="rId2"/>
          <a:stretch/>
        </p:blipFill>
        <p:spPr>
          <a:xfrm>
            <a:off x="2545556" y="3218656"/>
            <a:ext cx="2314575" cy="2257425"/>
          </a:xfrm>
          <a:noFill/>
        </p:spPr>
      </p:pic>
      <p:pic>
        <p:nvPicPr>
          <p:cNvPr id="17" name="Content Placeholder 16" descr="A drawing of a round object with objects in it&#10;&#10;Description automatically generated">
            <a:extLst>
              <a:ext uri="{FF2B5EF4-FFF2-40B4-BE49-F238E27FC236}">
                <a16:creationId xmlns:a16="http://schemas.microsoft.com/office/drawing/2014/main" id="{4E7ED7CF-8493-988F-8BE4-0BB1BFD1C0DA}"/>
              </a:ext>
            </a:extLst>
          </p:cNvPr>
          <p:cNvPicPr>
            <a:picLocks noGrp="1" noChangeAspect="1"/>
          </p:cNvPicPr>
          <p:nvPr>
            <p:ph sz="quarter" idx="4"/>
          </p:nvPr>
        </p:nvPicPr>
        <p:blipFill rotWithShape="1">
          <a:blip r:embed="rId3"/>
          <a:stretch/>
        </p:blipFill>
        <p:spPr>
          <a:xfrm>
            <a:off x="7917656" y="3190081"/>
            <a:ext cx="2457450" cy="2314575"/>
          </a:xfrm>
          <a:noFill/>
        </p:spPr>
      </p:pic>
    </p:spTree>
    <p:extLst>
      <p:ext uri="{BB962C8B-B14F-4D97-AF65-F5344CB8AC3E}">
        <p14:creationId xmlns:p14="http://schemas.microsoft.com/office/powerpoint/2010/main" val="2587523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325CD-607A-BBE4-5E62-512008D29FB9}"/>
              </a:ext>
            </a:extLst>
          </p:cNvPr>
          <p:cNvSpPr>
            <a:spLocks noGrp="1"/>
          </p:cNvSpPr>
          <p:nvPr>
            <p:ph type="title"/>
          </p:nvPr>
        </p:nvSpPr>
        <p:spPr/>
        <p:txBody>
          <a:bodyPr anchor="b">
            <a:normAutofit/>
          </a:bodyPr>
          <a:lstStyle/>
          <a:p>
            <a:r>
              <a:rPr lang="en-US" dirty="0"/>
              <a:t>What is Going on in each of these</a:t>
            </a:r>
          </a:p>
        </p:txBody>
      </p:sp>
      <p:pic>
        <p:nvPicPr>
          <p:cNvPr id="10" name="Content Placeholder 9" descr="A drawing of a round object&#10;&#10;Description automatically generated">
            <a:extLst>
              <a:ext uri="{FF2B5EF4-FFF2-40B4-BE49-F238E27FC236}">
                <a16:creationId xmlns:a16="http://schemas.microsoft.com/office/drawing/2014/main" id="{6091BA58-C215-6B1B-4B04-76CF62E43A52}"/>
              </a:ext>
            </a:extLst>
          </p:cNvPr>
          <p:cNvPicPr>
            <a:picLocks noGrp="1" noChangeAspect="1"/>
          </p:cNvPicPr>
          <p:nvPr>
            <p:ph sz="half" idx="2"/>
          </p:nvPr>
        </p:nvPicPr>
        <p:blipFill rotWithShape="1">
          <a:blip r:embed="rId2"/>
          <a:stretch/>
        </p:blipFill>
        <p:spPr>
          <a:xfrm>
            <a:off x="2477294" y="1668462"/>
            <a:ext cx="2543175" cy="2057400"/>
          </a:xfrm>
          <a:noFill/>
        </p:spPr>
      </p:pic>
      <p:pic>
        <p:nvPicPr>
          <p:cNvPr id="8" name="Content Placeholder 7" descr="A drawing of food on a plate&#10;&#10;Description automatically generated">
            <a:extLst>
              <a:ext uri="{FF2B5EF4-FFF2-40B4-BE49-F238E27FC236}">
                <a16:creationId xmlns:a16="http://schemas.microsoft.com/office/drawing/2014/main" id="{894689F9-1962-1F92-02A2-80CC4917BA37}"/>
              </a:ext>
            </a:extLst>
          </p:cNvPr>
          <p:cNvPicPr>
            <a:picLocks noGrp="1" noChangeAspect="1"/>
          </p:cNvPicPr>
          <p:nvPr>
            <p:ph sz="quarter" idx="4"/>
          </p:nvPr>
        </p:nvPicPr>
        <p:blipFill rotWithShape="1">
          <a:blip r:embed="rId3"/>
          <a:stretch/>
        </p:blipFill>
        <p:spPr>
          <a:xfrm>
            <a:off x="7839869" y="1687512"/>
            <a:ext cx="2667000" cy="2019300"/>
          </a:xfrm>
          <a:noFill/>
        </p:spPr>
      </p:pic>
    </p:spTree>
    <p:extLst>
      <p:ext uri="{BB962C8B-B14F-4D97-AF65-F5344CB8AC3E}">
        <p14:creationId xmlns:p14="http://schemas.microsoft.com/office/powerpoint/2010/main" val="10376750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37D35-6EF2-10EA-2F71-6CD0B237B453}"/>
              </a:ext>
            </a:extLst>
          </p:cNvPr>
          <p:cNvSpPr>
            <a:spLocks noGrp="1"/>
          </p:cNvSpPr>
          <p:nvPr>
            <p:ph type="title"/>
          </p:nvPr>
        </p:nvSpPr>
        <p:spPr/>
        <p:txBody>
          <a:bodyPr/>
          <a:lstStyle/>
          <a:p>
            <a:r>
              <a:rPr lang="en-US" dirty="0"/>
              <a:t>management</a:t>
            </a:r>
          </a:p>
        </p:txBody>
      </p:sp>
      <p:pic>
        <p:nvPicPr>
          <p:cNvPr id="6" name="Picture Placeholder 5" descr="A chicken standing on grass&#10;&#10;Description automatically generated">
            <a:extLst>
              <a:ext uri="{FF2B5EF4-FFF2-40B4-BE49-F238E27FC236}">
                <a16:creationId xmlns:a16="http://schemas.microsoft.com/office/drawing/2014/main" id="{D53AB892-C19E-8E68-7FAC-479D8E9BC67C}"/>
              </a:ext>
            </a:extLst>
          </p:cNvPr>
          <p:cNvPicPr>
            <a:picLocks noGrp="1" noChangeAspect="1"/>
          </p:cNvPicPr>
          <p:nvPr>
            <p:ph type="pic" sz="quarter" idx="13"/>
          </p:nvPr>
        </p:nvPicPr>
        <p:blipFill>
          <a:blip r:embed="rId2"/>
          <a:srcRect l="12500" r="12500"/>
          <a:stretch>
            <a:fillRect/>
          </a:stretch>
        </p:blipFill>
        <p:spPr/>
      </p:pic>
      <p:pic>
        <p:nvPicPr>
          <p:cNvPr id="8" name="Content Placeholder 7">
            <a:extLst>
              <a:ext uri="{FF2B5EF4-FFF2-40B4-BE49-F238E27FC236}">
                <a16:creationId xmlns:a16="http://schemas.microsoft.com/office/drawing/2014/main" id="{B13EF92B-D046-D9BF-897F-8CD7C8AD8A77}"/>
              </a:ext>
            </a:extLst>
          </p:cNvPr>
          <p:cNvPicPr>
            <a:picLocks noGrp="1" noChangeAspect="1"/>
          </p:cNvPicPr>
          <p:nvPr>
            <p:ph idx="1"/>
          </p:nvPr>
        </p:nvPicPr>
        <p:blipFill>
          <a:blip r:embed="rId3"/>
          <a:stretch>
            <a:fillRect/>
          </a:stretch>
        </p:blipFill>
        <p:spPr>
          <a:xfrm>
            <a:off x="3749040" y="2331720"/>
            <a:ext cx="6629241" cy="2569686"/>
          </a:xfrm>
        </p:spPr>
      </p:pic>
      <p:sp>
        <p:nvSpPr>
          <p:cNvPr id="4" name="TextBox 3">
            <a:extLst>
              <a:ext uri="{FF2B5EF4-FFF2-40B4-BE49-F238E27FC236}">
                <a16:creationId xmlns:a16="http://schemas.microsoft.com/office/drawing/2014/main" id="{82ABB0EC-65F3-D049-4B0F-144531D9BA0B}"/>
              </a:ext>
            </a:extLst>
          </p:cNvPr>
          <p:cNvSpPr txBox="1"/>
          <p:nvPr/>
        </p:nvSpPr>
        <p:spPr>
          <a:xfrm>
            <a:off x="896983" y="3079388"/>
            <a:ext cx="6096000" cy="369332"/>
          </a:xfrm>
          <a:prstGeom prst="rect">
            <a:avLst/>
          </a:prstGeom>
          <a:noFill/>
        </p:spPr>
        <p:txBody>
          <a:bodyPr wrap="square">
            <a:spAutoFit/>
          </a:bodyPr>
          <a:lstStyle/>
          <a:p>
            <a:r>
              <a:rPr lang="en-US" b="1" dirty="0"/>
              <a:t>Potchefstroom </a:t>
            </a:r>
            <a:r>
              <a:rPr lang="en-US" b="1" dirty="0" err="1"/>
              <a:t>Koekoek</a:t>
            </a:r>
            <a:endParaRPr lang="en-US" b="1" dirty="0"/>
          </a:p>
        </p:txBody>
      </p:sp>
    </p:spTree>
    <p:extLst>
      <p:ext uri="{BB962C8B-B14F-4D97-AF65-F5344CB8AC3E}">
        <p14:creationId xmlns:p14="http://schemas.microsoft.com/office/powerpoint/2010/main" val="2586910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7C2397E-5761-02BF-9529-8AC4B30EB368}"/>
              </a:ext>
            </a:extLst>
          </p:cNvPr>
          <p:cNvSpPr>
            <a:spLocks noGrp="1"/>
          </p:cNvSpPr>
          <p:nvPr>
            <p:ph type="ctrTitle"/>
          </p:nvPr>
        </p:nvSpPr>
        <p:spPr>
          <a:xfrm>
            <a:off x="1256714" y="703383"/>
            <a:ext cx="4663438" cy="773723"/>
          </a:xfrm>
        </p:spPr>
        <p:txBody>
          <a:bodyPr/>
          <a:lstStyle/>
          <a:p>
            <a:r>
              <a:rPr lang="en-US" dirty="0"/>
              <a:t>Management</a:t>
            </a:r>
            <a:br>
              <a:rPr lang="en-US" dirty="0"/>
            </a:br>
            <a:endParaRPr lang="en-US" dirty="0"/>
          </a:p>
        </p:txBody>
      </p:sp>
      <p:pic>
        <p:nvPicPr>
          <p:cNvPr id="6" name="Content Placeholder 5" descr="A group of chickens in a yard&#10;&#10;Description automatically generated">
            <a:extLst>
              <a:ext uri="{FF2B5EF4-FFF2-40B4-BE49-F238E27FC236}">
                <a16:creationId xmlns:a16="http://schemas.microsoft.com/office/drawing/2014/main" id="{A2F7A171-EC9F-A209-3BE7-450B5D38172C}"/>
              </a:ext>
            </a:extLst>
          </p:cNvPr>
          <p:cNvPicPr>
            <a:picLocks noGrp="1" noChangeAspect="1"/>
          </p:cNvPicPr>
          <p:nvPr>
            <p:ph type="pic" sz="quarter" idx="13"/>
          </p:nvPr>
        </p:nvPicPr>
        <p:blipFill rotWithShape="1">
          <a:blip r:embed="rId2"/>
          <a:srcRect l="22195" r="22195"/>
          <a:stretch/>
        </p:blipFill>
        <p:spPr>
          <a:noFill/>
        </p:spPr>
      </p:pic>
      <p:sp>
        <p:nvSpPr>
          <p:cNvPr id="3" name="Picture Placeholder 2">
            <a:extLst>
              <a:ext uri="{FF2B5EF4-FFF2-40B4-BE49-F238E27FC236}">
                <a16:creationId xmlns:a16="http://schemas.microsoft.com/office/drawing/2014/main" id="{08E158E8-6FA4-9C5B-0E81-3A56388C6EE3}"/>
              </a:ext>
            </a:extLst>
          </p:cNvPr>
          <p:cNvSpPr>
            <a:spLocks noGrp="1"/>
          </p:cNvSpPr>
          <p:nvPr>
            <p:ph type="pic" sz="quarter" idx="4294967295"/>
          </p:nvPr>
        </p:nvSpPr>
        <p:spPr>
          <a:xfrm>
            <a:off x="6970713" y="301625"/>
            <a:ext cx="5221287" cy="6264275"/>
          </a:xfrm>
        </p:spPr>
        <p:txBody>
          <a:bodyPr/>
          <a:lstStyle/>
          <a:p>
            <a:r>
              <a:rPr lang="en-US" b="1" dirty="0"/>
              <a:t> </a:t>
            </a:r>
          </a:p>
          <a:p>
            <a:endParaRPr lang="en-US" dirty="0"/>
          </a:p>
        </p:txBody>
      </p:sp>
      <p:sp>
        <p:nvSpPr>
          <p:cNvPr id="15" name="TextBox 14">
            <a:extLst>
              <a:ext uri="{FF2B5EF4-FFF2-40B4-BE49-F238E27FC236}">
                <a16:creationId xmlns:a16="http://schemas.microsoft.com/office/drawing/2014/main" id="{4D7D9E3A-1996-B110-FCD2-B2AFF8B8AA69}"/>
              </a:ext>
            </a:extLst>
          </p:cNvPr>
          <p:cNvSpPr txBox="1"/>
          <p:nvPr/>
        </p:nvSpPr>
        <p:spPr>
          <a:xfrm>
            <a:off x="1256714" y="1735015"/>
            <a:ext cx="4239734" cy="3970318"/>
          </a:xfrm>
          <a:prstGeom prst="rect">
            <a:avLst/>
          </a:prstGeom>
          <a:noFill/>
        </p:spPr>
        <p:txBody>
          <a:bodyPr wrap="square" rtlCol="0">
            <a:spAutoFit/>
          </a:bodyPr>
          <a:lstStyle/>
          <a:p>
            <a:r>
              <a:rPr lang="en-US" dirty="0"/>
              <a:t>Water-must be found by each chick during the first day even if some must be picked up by hand and their beaks inserted in the water</a:t>
            </a:r>
          </a:p>
          <a:p>
            <a:pPr marL="285750" indent="-285750">
              <a:buFont typeface="Wingdings" panose="05000000000000000000" pitchFamily="2" charset="2"/>
              <a:buChar char="Ø"/>
            </a:pPr>
            <a:r>
              <a:rPr lang="en-US" dirty="0"/>
              <a:t>During first 2 weeks no chick should be more than 1 m from the waterer and thereafter not more than 3.5 m.  Daily requirement for 100 chicks 2 liter .  </a:t>
            </a:r>
          </a:p>
          <a:p>
            <a:pPr marL="285750" indent="-285750">
              <a:buFont typeface="Wingdings" panose="05000000000000000000" pitchFamily="2" charset="2"/>
              <a:buChar char="Ø"/>
            </a:pPr>
            <a:r>
              <a:rPr lang="en-US" dirty="0"/>
              <a:t>Size of waterers should be increased as the chickens grow</a:t>
            </a:r>
          </a:p>
          <a:p>
            <a:pPr marL="285750" indent="-285750">
              <a:buFont typeface="Wingdings" panose="05000000000000000000" pitchFamily="2" charset="2"/>
              <a:buChar char="Ø"/>
            </a:pPr>
            <a:r>
              <a:rPr lang="en-US" dirty="0"/>
              <a:t>One hundred hens may require 36 liters per day.  </a:t>
            </a:r>
          </a:p>
          <a:p>
            <a:pPr marL="285750" indent="-285750">
              <a:buFont typeface="Wingdings" panose="05000000000000000000" pitchFamily="2" charset="2"/>
              <a:buChar char="Ø"/>
            </a:pPr>
            <a:r>
              <a:rPr lang="en-US" dirty="0"/>
              <a:t>No spillage in litter</a:t>
            </a:r>
          </a:p>
        </p:txBody>
      </p:sp>
    </p:spTree>
    <p:extLst>
      <p:ext uri="{BB962C8B-B14F-4D97-AF65-F5344CB8AC3E}">
        <p14:creationId xmlns:p14="http://schemas.microsoft.com/office/powerpoint/2010/main" val="3981593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7C2397E-5761-02BF-9529-8AC4B30EB368}"/>
              </a:ext>
            </a:extLst>
          </p:cNvPr>
          <p:cNvSpPr>
            <a:spLocks noGrp="1"/>
          </p:cNvSpPr>
          <p:nvPr>
            <p:ph type="title"/>
          </p:nvPr>
        </p:nvSpPr>
        <p:spPr/>
        <p:txBody>
          <a:bodyPr vert="horz" lIns="0" tIns="0" rIns="0" bIns="0" rtlCol="0" anchor="b" anchorCtr="0">
            <a:normAutofit/>
          </a:bodyPr>
          <a:lstStyle/>
          <a:p>
            <a:r>
              <a:rPr lang="en-US" b="1" kern="1200" cap="all" spc="0" baseline="0" dirty="0">
                <a:latin typeface="+mj-lt"/>
                <a:ea typeface="+mj-ea"/>
                <a:cs typeface="+mj-cs"/>
              </a:rPr>
              <a:t>Management</a:t>
            </a:r>
            <a:br>
              <a:rPr lang="en-US" b="1" kern="1200" cap="all" spc="0" baseline="0" dirty="0">
                <a:latin typeface="+mj-lt"/>
                <a:ea typeface="+mj-ea"/>
                <a:cs typeface="+mj-cs"/>
              </a:rPr>
            </a:br>
            <a:endParaRPr lang="en-US" b="1" kern="1200" cap="all" spc="0" baseline="0" dirty="0">
              <a:latin typeface="+mj-lt"/>
              <a:ea typeface="+mj-ea"/>
              <a:cs typeface="+mj-cs"/>
            </a:endParaRPr>
          </a:p>
        </p:txBody>
      </p:sp>
      <p:pic>
        <p:nvPicPr>
          <p:cNvPr id="7" name="Picture Placeholder 6" descr="A rooster standing on dirt&#10;&#10;Description automatically generated">
            <a:extLst>
              <a:ext uri="{FF2B5EF4-FFF2-40B4-BE49-F238E27FC236}">
                <a16:creationId xmlns:a16="http://schemas.microsoft.com/office/drawing/2014/main" id="{1E73888F-A282-39B3-FA11-6309C839D2C8}"/>
              </a:ext>
            </a:extLst>
          </p:cNvPr>
          <p:cNvPicPr>
            <a:picLocks noGrp="1" noChangeAspect="1"/>
          </p:cNvPicPr>
          <p:nvPr>
            <p:ph type="pic" sz="quarter" idx="13"/>
          </p:nvPr>
        </p:nvPicPr>
        <p:blipFill rotWithShape="1">
          <a:blip r:embed="rId2"/>
          <a:srcRect/>
          <a:stretch/>
        </p:blipFill>
        <p:spPr>
          <a:noFill/>
        </p:spPr>
      </p:pic>
      <p:sp>
        <p:nvSpPr>
          <p:cNvPr id="3" name="Picture Placeholder 2">
            <a:extLst>
              <a:ext uri="{FF2B5EF4-FFF2-40B4-BE49-F238E27FC236}">
                <a16:creationId xmlns:a16="http://schemas.microsoft.com/office/drawing/2014/main" id="{08E158E8-6FA4-9C5B-0E81-3A56388C6EE3}"/>
              </a:ext>
            </a:extLst>
          </p:cNvPr>
          <p:cNvSpPr>
            <a:spLocks noGrp="1"/>
          </p:cNvSpPr>
          <p:nvPr>
            <p:ph idx="1"/>
          </p:nvPr>
        </p:nvSpPr>
        <p:spPr/>
        <p:txBody>
          <a:bodyPr/>
          <a:lstStyle/>
          <a:p>
            <a:r>
              <a:rPr lang="en-US" b="1" dirty="0"/>
              <a:t> </a:t>
            </a:r>
          </a:p>
          <a:p>
            <a:endParaRPr lang="en-US" dirty="0"/>
          </a:p>
        </p:txBody>
      </p:sp>
      <p:sp>
        <p:nvSpPr>
          <p:cNvPr id="15" name="TextBox 14">
            <a:extLst>
              <a:ext uri="{FF2B5EF4-FFF2-40B4-BE49-F238E27FC236}">
                <a16:creationId xmlns:a16="http://schemas.microsoft.com/office/drawing/2014/main" id="{4D7D9E3A-1996-B110-FCD2-B2AFF8B8AA69}"/>
              </a:ext>
            </a:extLst>
          </p:cNvPr>
          <p:cNvSpPr txBox="1"/>
          <p:nvPr/>
        </p:nvSpPr>
        <p:spPr>
          <a:xfrm>
            <a:off x="4114800" y="2194560"/>
            <a:ext cx="7498080" cy="4023360"/>
          </a:xfrm>
          <a:prstGeom prst="rect">
            <a:avLst/>
          </a:prstGeom>
        </p:spPr>
        <p:txBody>
          <a:bodyPr vert="horz" lIns="0" tIns="0" rIns="0" bIns="0" rtlCol="0">
            <a:normAutofit/>
          </a:bodyPr>
          <a:lstStyle/>
          <a:p>
            <a:pPr>
              <a:spcBef>
                <a:spcPts val="1000"/>
              </a:spcBef>
              <a:buFont typeface="Arial" panose="020B0604020202020204" pitchFamily="34" charset="0"/>
            </a:pPr>
            <a:r>
              <a:rPr lang="en-US" dirty="0"/>
              <a:t> Rearing  </a:t>
            </a:r>
          </a:p>
          <a:p>
            <a:pPr marL="285750" indent="-285750">
              <a:spcBef>
                <a:spcPts val="1000"/>
              </a:spcBef>
              <a:buFont typeface="Wingdings" panose="05000000000000000000" pitchFamily="2" charset="2"/>
              <a:buChar char="Ø"/>
            </a:pPr>
            <a:r>
              <a:rPr lang="en-US" dirty="0"/>
              <a:t>Extra heat can be discontinued  after 3 weeks. </a:t>
            </a:r>
          </a:p>
          <a:p>
            <a:pPr marL="285750" indent="-285750">
              <a:spcBef>
                <a:spcPts val="1000"/>
              </a:spcBef>
              <a:buFont typeface="Wingdings" panose="05000000000000000000" pitchFamily="2" charset="2"/>
              <a:buChar char="Ø"/>
            </a:pPr>
            <a:r>
              <a:rPr lang="en-US" dirty="0"/>
              <a:t>Types of systems of management</a:t>
            </a:r>
          </a:p>
          <a:p>
            <a:pPr marL="742950" lvl="1" indent="-285750">
              <a:spcBef>
                <a:spcPts val="1000"/>
              </a:spcBef>
              <a:buFont typeface="Wingdings" panose="05000000000000000000" pitchFamily="2" charset="2"/>
              <a:buChar char="Ø"/>
            </a:pPr>
            <a:r>
              <a:rPr lang="en-US" dirty="0"/>
              <a:t>Free Range</a:t>
            </a:r>
          </a:p>
          <a:p>
            <a:pPr marL="742950" lvl="1" indent="-285750">
              <a:spcBef>
                <a:spcPts val="1000"/>
              </a:spcBef>
              <a:buFont typeface="Wingdings" panose="05000000000000000000" pitchFamily="2" charset="2"/>
              <a:buChar char="Ø"/>
            </a:pPr>
            <a:r>
              <a:rPr lang="en-US" dirty="0"/>
              <a:t>Limited range</a:t>
            </a:r>
          </a:p>
          <a:p>
            <a:pPr marL="742950" lvl="1" indent="-285750">
              <a:spcBef>
                <a:spcPts val="1000"/>
              </a:spcBef>
              <a:buFont typeface="Wingdings" panose="05000000000000000000" pitchFamily="2" charset="2"/>
              <a:buChar char="Ø"/>
            </a:pPr>
            <a:r>
              <a:rPr lang="en-US" dirty="0"/>
              <a:t>Confinement within houses</a:t>
            </a:r>
          </a:p>
        </p:txBody>
      </p:sp>
      <p:sp>
        <p:nvSpPr>
          <p:cNvPr id="4" name="TextBox 3">
            <a:extLst>
              <a:ext uri="{FF2B5EF4-FFF2-40B4-BE49-F238E27FC236}">
                <a16:creationId xmlns:a16="http://schemas.microsoft.com/office/drawing/2014/main" id="{782F37C9-B823-5824-752D-7B30C0880AE1}"/>
              </a:ext>
            </a:extLst>
          </p:cNvPr>
          <p:cNvSpPr txBox="1"/>
          <p:nvPr/>
        </p:nvSpPr>
        <p:spPr>
          <a:xfrm>
            <a:off x="1158240" y="3065417"/>
            <a:ext cx="2029097" cy="369332"/>
          </a:xfrm>
          <a:prstGeom prst="rect">
            <a:avLst/>
          </a:prstGeom>
          <a:noFill/>
        </p:spPr>
        <p:txBody>
          <a:bodyPr wrap="square" rtlCol="0">
            <a:spAutoFit/>
          </a:bodyPr>
          <a:lstStyle/>
          <a:p>
            <a:r>
              <a:rPr lang="en-US" dirty="0"/>
              <a:t>Naked Neck </a:t>
            </a:r>
          </a:p>
        </p:txBody>
      </p:sp>
    </p:spTree>
    <p:extLst>
      <p:ext uri="{BB962C8B-B14F-4D97-AF65-F5344CB8AC3E}">
        <p14:creationId xmlns:p14="http://schemas.microsoft.com/office/powerpoint/2010/main" val="440714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142DEE0-1EC8-DBA6-959E-01B564B94037}"/>
              </a:ext>
            </a:extLst>
          </p:cNvPr>
          <p:cNvSpPr>
            <a:spLocks noGrp="1"/>
          </p:cNvSpPr>
          <p:nvPr>
            <p:ph type="title"/>
          </p:nvPr>
        </p:nvSpPr>
        <p:spPr/>
        <p:txBody>
          <a:bodyPr/>
          <a:lstStyle/>
          <a:p>
            <a:r>
              <a:rPr lang="en-US" dirty="0"/>
              <a:t>Free Range</a:t>
            </a:r>
          </a:p>
        </p:txBody>
      </p:sp>
      <p:pic>
        <p:nvPicPr>
          <p:cNvPr id="6" name="Content Placeholder 5" descr="A group of chickens in a yard&#10;&#10;Description automatically generated">
            <a:extLst>
              <a:ext uri="{FF2B5EF4-FFF2-40B4-BE49-F238E27FC236}">
                <a16:creationId xmlns:a16="http://schemas.microsoft.com/office/drawing/2014/main" id="{FA627670-2A1B-1CB3-B1A4-C3254B385C53}"/>
              </a:ext>
            </a:extLst>
          </p:cNvPr>
          <p:cNvPicPr>
            <a:picLocks noGrp="1" noChangeAspect="1"/>
          </p:cNvPicPr>
          <p:nvPr>
            <p:ph idx="1"/>
          </p:nvPr>
        </p:nvPicPr>
        <p:blipFill rotWithShape="1">
          <a:blip r:embed="rId2"/>
          <a:stretch/>
        </p:blipFill>
        <p:spPr>
          <a:xfrm>
            <a:off x="4066381" y="2470150"/>
            <a:ext cx="4514850" cy="3381375"/>
          </a:xfrm>
          <a:noFill/>
        </p:spPr>
      </p:pic>
    </p:spTree>
    <p:extLst>
      <p:ext uri="{BB962C8B-B14F-4D97-AF65-F5344CB8AC3E}">
        <p14:creationId xmlns:p14="http://schemas.microsoft.com/office/powerpoint/2010/main" val="753679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64C0E11-7DE4-D558-C3EF-9B3C7A9BF17D}"/>
              </a:ext>
            </a:extLst>
          </p:cNvPr>
          <p:cNvSpPr>
            <a:spLocks noGrp="1"/>
          </p:cNvSpPr>
          <p:nvPr>
            <p:ph type="title"/>
          </p:nvPr>
        </p:nvSpPr>
        <p:spPr>
          <a:xfrm>
            <a:off x="5116544" y="614202"/>
            <a:ext cx="5918072" cy="2276856"/>
          </a:xfrm>
        </p:spPr>
        <p:txBody>
          <a:bodyPr anchor="b">
            <a:normAutofit/>
          </a:bodyPr>
          <a:lstStyle/>
          <a:p>
            <a:r>
              <a:rPr lang="en-US" dirty="0"/>
              <a:t>Getting Started</a:t>
            </a:r>
          </a:p>
        </p:txBody>
      </p:sp>
      <p:pic>
        <p:nvPicPr>
          <p:cNvPr id="13" name="Picture Placeholder 12">
            <a:extLst>
              <a:ext uri="{FF2B5EF4-FFF2-40B4-BE49-F238E27FC236}">
                <a16:creationId xmlns:a16="http://schemas.microsoft.com/office/drawing/2014/main" id="{06CC7187-0D55-8D17-DB17-83EAB1EF8D05}"/>
              </a:ext>
            </a:extLst>
          </p:cNvPr>
          <p:cNvPicPr>
            <a:picLocks noGrp="1" noChangeAspect="1"/>
          </p:cNvPicPr>
          <p:nvPr>
            <p:ph type="pic" sz="quarter" idx="14"/>
          </p:nvPr>
        </p:nvPicPr>
        <p:blipFill rotWithShape="1">
          <a:blip r:embed="rId3">
            <a:extLst>
              <a:ext uri="{837473B0-CC2E-450A-ABE3-18F120FF3D39}">
                <a1611:picAttrSrcUrl xmlns:a1611="http://schemas.microsoft.com/office/drawing/2016/11/main" r:id="rId4"/>
              </a:ext>
            </a:extLst>
          </a:blip>
          <a:srcRect l="8411" r="16589" b="1"/>
          <a:stretch/>
        </p:blipFill>
        <p:spPr>
          <a:xfrm>
            <a:off x="1280160" y="2530058"/>
            <a:ext cx="3707972" cy="3707971"/>
          </a:xfrm>
          <a:noFill/>
        </p:spPr>
      </p:pic>
      <p:sp>
        <p:nvSpPr>
          <p:cNvPr id="3" name="Content Placeholder 2">
            <a:extLst>
              <a:ext uri="{FF2B5EF4-FFF2-40B4-BE49-F238E27FC236}">
                <a16:creationId xmlns:a16="http://schemas.microsoft.com/office/drawing/2014/main" id="{D4418541-7290-F1A9-2357-CA26E074EF45}"/>
              </a:ext>
            </a:extLst>
          </p:cNvPr>
          <p:cNvSpPr>
            <a:spLocks noGrp="1"/>
          </p:cNvSpPr>
          <p:nvPr>
            <p:ph type="body" sz="quarter" idx="17"/>
          </p:nvPr>
        </p:nvSpPr>
        <p:spPr>
          <a:xfrm>
            <a:off x="5116548" y="3161752"/>
            <a:ext cx="5918068" cy="3144965"/>
          </a:xfrm>
        </p:spPr>
        <p:txBody>
          <a:bodyPr>
            <a:normAutofit/>
          </a:bodyPr>
          <a:lstStyle/>
          <a:p>
            <a:r>
              <a:rPr lang="en-US" sz="1500"/>
              <a:t> Typical ways to start a poultry operation</a:t>
            </a:r>
          </a:p>
          <a:p>
            <a:r>
              <a:rPr lang="en-US" sz="1500"/>
              <a:t>2. Purchase of hatching eggs.  Although eggs may be easily broken if insecurely packed, temperature changes are less critical than with baby chicks.  The producer must be prepared to incubate the eggs as soon as they are received. Hatching eggs cannot be stored for much longer than a week even if maintained at the optimum temperature of 10 degrees C.</a:t>
            </a:r>
          </a:p>
          <a:p>
            <a:r>
              <a:rPr lang="en-US" sz="1500"/>
              <a:t>3. Natural incubation- brooder hen turkey duck or other bird.  Typically limited to 12-14 eggs but dependent on egg fertility, nutrition of the hen, condition of the eggshell, genetic constitution of the parents, egg storage time and temperature before incubation.</a:t>
            </a:r>
          </a:p>
        </p:txBody>
      </p:sp>
      <p:sp>
        <p:nvSpPr>
          <p:cNvPr id="2" name="TextBox 1">
            <a:extLst>
              <a:ext uri="{FF2B5EF4-FFF2-40B4-BE49-F238E27FC236}">
                <a16:creationId xmlns:a16="http://schemas.microsoft.com/office/drawing/2014/main" id="{63AEC40A-F49D-7D99-D421-0E3D95A4078A}"/>
              </a:ext>
            </a:extLst>
          </p:cNvPr>
          <p:cNvSpPr txBox="1"/>
          <p:nvPr/>
        </p:nvSpPr>
        <p:spPr>
          <a:xfrm>
            <a:off x="2432624" y="6037974"/>
            <a:ext cx="255550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lickr.com/photos/29278394@N00/908992112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2329460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142DEE0-1EC8-DBA6-959E-01B564B94037}"/>
              </a:ext>
            </a:extLst>
          </p:cNvPr>
          <p:cNvSpPr>
            <a:spLocks noGrp="1"/>
          </p:cNvSpPr>
          <p:nvPr>
            <p:ph type="title"/>
          </p:nvPr>
        </p:nvSpPr>
        <p:spPr/>
        <p:txBody>
          <a:bodyPr/>
          <a:lstStyle/>
          <a:p>
            <a:r>
              <a:rPr lang="en-US" dirty="0"/>
              <a:t>Free Range</a:t>
            </a:r>
          </a:p>
        </p:txBody>
      </p:sp>
      <p:pic>
        <p:nvPicPr>
          <p:cNvPr id="6" name="Content Placeholder 5">
            <a:extLst>
              <a:ext uri="{FF2B5EF4-FFF2-40B4-BE49-F238E27FC236}">
                <a16:creationId xmlns:a16="http://schemas.microsoft.com/office/drawing/2014/main" id="{FA627670-2A1B-1CB3-B1A4-C3254B385C53}"/>
              </a:ext>
            </a:extLst>
          </p:cNvPr>
          <p:cNvPicPr>
            <a:picLocks noGrp="1" noChangeAspect="1"/>
          </p:cNvPicPr>
          <p:nvPr>
            <p:ph idx="1"/>
          </p:nvPr>
        </p:nvPicPr>
        <p:blipFill>
          <a:blip r:embed="rId2"/>
          <a:stretch/>
        </p:blipFill>
        <p:spPr>
          <a:xfrm>
            <a:off x="5090319" y="3089275"/>
            <a:ext cx="2466975" cy="2143125"/>
          </a:xfrm>
          <a:noFill/>
        </p:spPr>
      </p:pic>
    </p:spTree>
    <p:extLst>
      <p:ext uri="{BB962C8B-B14F-4D97-AF65-F5344CB8AC3E}">
        <p14:creationId xmlns:p14="http://schemas.microsoft.com/office/powerpoint/2010/main" val="21035783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142DEE0-1EC8-DBA6-959E-01B564B94037}"/>
              </a:ext>
            </a:extLst>
          </p:cNvPr>
          <p:cNvSpPr>
            <a:spLocks noGrp="1"/>
          </p:cNvSpPr>
          <p:nvPr>
            <p:ph type="title"/>
          </p:nvPr>
        </p:nvSpPr>
        <p:spPr/>
        <p:txBody>
          <a:bodyPr/>
          <a:lstStyle/>
          <a:p>
            <a:r>
              <a:rPr lang="en-US" dirty="0"/>
              <a:t>Confinement housing</a:t>
            </a:r>
          </a:p>
        </p:txBody>
      </p:sp>
      <p:pic>
        <p:nvPicPr>
          <p:cNvPr id="6" name="Content Placeholder 5">
            <a:extLst>
              <a:ext uri="{FF2B5EF4-FFF2-40B4-BE49-F238E27FC236}">
                <a16:creationId xmlns:a16="http://schemas.microsoft.com/office/drawing/2014/main" id="{FA627670-2A1B-1CB3-B1A4-C3254B385C53}"/>
              </a:ext>
            </a:extLst>
          </p:cNvPr>
          <p:cNvPicPr>
            <a:picLocks noGrp="1" noChangeAspect="1"/>
          </p:cNvPicPr>
          <p:nvPr>
            <p:ph idx="1"/>
          </p:nvPr>
        </p:nvPicPr>
        <p:blipFill>
          <a:blip r:embed="rId2"/>
          <a:stretch/>
        </p:blipFill>
        <p:spPr>
          <a:xfrm>
            <a:off x="4066381" y="2655888"/>
            <a:ext cx="4514850" cy="3009900"/>
          </a:xfrm>
          <a:noFill/>
        </p:spPr>
      </p:pic>
    </p:spTree>
    <p:extLst>
      <p:ext uri="{BB962C8B-B14F-4D97-AF65-F5344CB8AC3E}">
        <p14:creationId xmlns:p14="http://schemas.microsoft.com/office/powerpoint/2010/main" val="2898926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0751B-BF87-2512-392A-97E1EE7A95D1}"/>
              </a:ext>
            </a:extLst>
          </p:cNvPr>
          <p:cNvSpPr>
            <a:spLocks noGrp="1"/>
          </p:cNvSpPr>
          <p:nvPr>
            <p:ph type="title"/>
          </p:nvPr>
        </p:nvSpPr>
        <p:spPr/>
        <p:txBody>
          <a:bodyPr anchor="b">
            <a:normAutofit/>
          </a:bodyPr>
          <a:lstStyle/>
          <a:p>
            <a:r>
              <a:rPr lang="en-US" dirty="0"/>
              <a:t>Management housing</a:t>
            </a:r>
          </a:p>
        </p:txBody>
      </p:sp>
      <p:sp>
        <p:nvSpPr>
          <p:cNvPr id="4" name="Content Placeholder 3">
            <a:extLst>
              <a:ext uri="{FF2B5EF4-FFF2-40B4-BE49-F238E27FC236}">
                <a16:creationId xmlns:a16="http://schemas.microsoft.com/office/drawing/2014/main" id="{BD45D387-375F-E567-90B7-44F2B623BD3F}"/>
              </a:ext>
            </a:extLst>
          </p:cNvPr>
          <p:cNvSpPr>
            <a:spLocks noGrp="1"/>
          </p:cNvSpPr>
          <p:nvPr>
            <p:ph idx="1"/>
          </p:nvPr>
        </p:nvSpPr>
        <p:spPr/>
        <p:txBody>
          <a:bodyPr>
            <a:normAutofit fontScale="85000" lnSpcReduction="10000"/>
          </a:bodyPr>
          <a:lstStyle/>
          <a:p>
            <a:r>
              <a:rPr lang="en-US" dirty="0"/>
              <a:t>Advantages and disadvantages of different types of rearing</a:t>
            </a:r>
          </a:p>
          <a:p>
            <a:r>
              <a:rPr lang="en-US" dirty="0"/>
              <a:t>Free Range</a:t>
            </a:r>
          </a:p>
          <a:p>
            <a:pPr lvl="1"/>
            <a:r>
              <a:rPr lang="en-US" dirty="0"/>
              <a:t>Adv.  reduced feed costs as bids find source of food, reduced housing costs.</a:t>
            </a:r>
          </a:p>
          <a:p>
            <a:pPr lvl="1"/>
            <a:r>
              <a:rPr lang="en-US" dirty="0" err="1"/>
              <a:t>Disadv</a:t>
            </a:r>
            <a:r>
              <a:rPr lang="en-US" dirty="0"/>
              <a:t>. Loss from predators and close flock shepherding</a:t>
            </a:r>
          </a:p>
          <a:p>
            <a:r>
              <a:rPr lang="en-US" dirty="0"/>
              <a:t>Limited Range</a:t>
            </a:r>
          </a:p>
          <a:p>
            <a:pPr lvl="1"/>
            <a:r>
              <a:rPr lang="en-US" dirty="0"/>
              <a:t>Adv less flock supervision, hen will take care of chicks with natural brooding</a:t>
            </a:r>
          </a:p>
          <a:p>
            <a:pPr lvl="1"/>
            <a:r>
              <a:rPr lang="en-US" dirty="0" err="1"/>
              <a:t>Disadv</a:t>
            </a:r>
            <a:r>
              <a:rPr lang="en-US" dirty="0"/>
              <a:t>. Predators can be a problem anytime</a:t>
            </a:r>
          </a:p>
          <a:p>
            <a:r>
              <a:rPr lang="en-US" dirty="0"/>
              <a:t>Confinement/Pen rearing</a:t>
            </a:r>
          </a:p>
          <a:p>
            <a:pPr lvl="1"/>
            <a:r>
              <a:rPr lang="en-US" dirty="0"/>
              <a:t>Adv More protection from weather and predators</a:t>
            </a:r>
          </a:p>
          <a:p>
            <a:pPr lvl="1"/>
            <a:r>
              <a:rPr lang="en-US" dirty="0" err="1"/>
              <a:t>Disadv</a:t>
            </a:r>
            <a:r>
              <a:rPr lang="en-US" dirty="0"/>
              <a:t>.- cost and responsibility for furnishing all essential nutrients in the feed and cost of complete feeding, fencing, and problems arising from wet pens</a:t>
            </a:r>
          </a:p>
        </p:txBody>
      </p:sp>
    </p:spTree>
    <p:extLst>
      <p:ext uri="{BB962C8B-B14F-4D97-AF65-F5344CB8AC3E}">
        <p14:creationId xmlns:p14="http://schemas.microsoft.com/office/powerpoint/2010/main" val="3572680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AAFB9-EBB2-5A31-E03B-B68E09CFFA92}"/>
              </a:ext>
            </a:extLst>
          </p:cNvPr>
          <p:cNvSpPr>
            <a:spLocks noGrp="1"/>
          </p:cNvSpPr>
          <p:nvPr>
            <p:ph type="title"/>
          </p:nvPr>
        </p:nvSpPr>
        <p:spPr/>
        <p:txBody>
          <a:bodyPr/>
          <a:lstStyle/>
          <a:p>
            <a:r>
              <a:rPr lang="en-US" dirty="0"/>
              <a:t>Confinement rearing</a:t>
            </a:r>
          </a:p>
        </p:txBody>
      </p:sp>
      <p:sp>
        <p:nvSpPr>
          <p:cNvPr id="3" name="Content Placeholder 2">
            <a:extLst>
              <a:ext uri="{FF2B5EF4-FFF2-40B4-BE49-F238E27FC236}">
                <a16:creationId xmlns:a16="http://schemas.microsoft.com/office/drawing/2014/main" id="{17AA089B-1FD1-0654-F806-9663A5CCF1C9}"/>
              </a:ext>
            </a:extLst>
          </p:cNvPr>
          <p:cNvSpPr>
            <a:spLocks noGrp="1"/>
          </p:cNvSpPr>
          <p:nvPr>
            <p:ph idx="1"/>
          </p:nvPr>
        </p:nvSpPr>
        <p:spPr/>
        <p:txBody>
          <a:bodyPr>
            <a:normAutofit lnSpcReduction="10000"/>
          </a:bodyPr>
          <a:lstStyle/>
          <a:p>
            <a:r>
              <a:rPr lang="en-US" dirty="0"/>
              <a:t>Permits greater protection from predators</a:t>
            </a:r>
          </a:p>
          <a:p>
            <a:r>
              <a:rPr lang="en-US" dirty="0"/>
              <a:t>May prevent disease if exclude visitors, older chickens , pets or fomites</a:t>
            </a:r>
          </a:p>
          <a:p>
            <a:r>
              <a:rPr lang="en-US" dirty="0"/>
              <a:t>Space per bird 650 sq cm for the first 5 weeks, and increase to 2750 sq cm until reaches maturity. </a:t>
            </a:r>
          </a:p>
          <a:p>
            <a:r>
              <a:rPr lang="en-US" dirty="0"/>
              <a:t>Floor covered with 5-10 cm of litter.  </a:t>
            </a:r>
          </a:p>
          <a:p>
            <a:r>
              <a:rPr lang="en-US" dirty="0"/>
              <a:t>If litter becomes wet- replace it. </a:t>
            </a:r>
          </a:p>
          <a:p>
            <a:r>
              <a:rPr lang="en-US" dirty="0"/>
              <a:t>Fine grass, straw or hard particles of incompletely ground feedstuffs may cause a blockage known as crop-bound- need to sacrifice these birds.</a:t>
            </a:r>
          </a:p>
        </p:txBody>
      </p:sp>
    </p:spTree>
    <p:extLst>
      <p:ext uri="{BB962C8B-B14F-4D97-AF65-F5344CB8AC3E}">
        <p14:creationId xmlns:p14="http://schemas.microsoft.com/office/powerpoint/2010/main" val="1475503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5883EDB-142F-CCEB-3E30-64200CC1C5A9}"/>
              </a:ext>
            </a:extLst>
          </p:cNvPr>
          <p:cNvSpPr>
            <a:spLocks noGrp="1"/>
          </p:cNvSpPr>
          <p:nvPr>
            <p:ph type="title"/>
          </p:nvPr>
        </p:nvSpPr>
        <p:spPr/>
        <p:txBody>
          <a:bodyPr anchor="b">
            <a:normAutofit/>
          </a:bodyPr>
          <a:lstStyle/>
          <a:p>
            <a:r>
              <a:rPr lang="en-US" dirty="0"/>
              <a:t>Crop bound and euthanasia of chickens</a:t>
            </a:r>
          </a:p>
        </p:txBody>
      </p:sp>
      <p:pic>
        <p:nvPicPr>
          <p:cNvPr id="7" name="Picture 6">
            <a:extLst>
              <a:ext uri="{FF2B5EF4-FFF2-40B4-BE49-F238E27FC236}">
                <a16:creationId xmlns:a16="http://schemas.microsoft.com/office/drawing/2014/main" id="{AE697136-9965-CB7D-6370-C7AF9CC89F7F}"/>
              </a:ext>
            </a:extLst>
          </p:cNvPr>
          <p:cNvPicPr>
            <a:picLocks noChangeAspect="1"/>
          </p:cNvPicPr>
          <p:nvPr/>
        </p:nvPicPr>
        <p:blipFill>
          <a:blip r:embed="rId2"/>
          <a:stretch>
            <a:fillRect/>
          </a:stretch>
        </p:blipFill>
        <p:spPr>
          <a:xfrm>
            <a:off x="1280160" y="2622145"/>
            <a:ext cx="10087699" cy="3076747"/>
          </a:xfrm>
          <a:prstGeom prst="rect">
            <a:avLst/>
          </a:prstGeom>
          <a:noFill/>
        </p:spPr>
      </p:pic>
    </p:spTree>
    <p:extLst>
      <p:ext uri="{BB962C8B-B14F-4D97-AF65-F5344CB8AC3E}">
        <p14:creationId xmlns:p14="http://schemas.microsoft.com/office/powerpoint/2010/main" val="1971207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A50EA-2CDE-03F4-ACC9-8BFE2877C785}"/>
              </a:ext>
            </a:extLst>
          </p:cNvPr>
          <p:cNvSpPr>
            <a:spLocks noGrp="1"/>
          </p:cNvSpPr>
          <p:nvPr>
            <p:ph type="title"/>
          </p:nvPr>
        </p:nvSpPr>
        <p:spPr/>
        <p:txBody>
          <a:bodyPr anchor="b">
            <a:normAutofit/>
          </a:bodyPr>
          <a:lstStyle/>
          <a:p>
            <a:r>
              <a:rPr lang="en-US" dirty="0"/>
              <a:t>Cannibalism</a:t>
            </a:r>
          </a:p>
        </p:txBody>
      </p:sp>
      <p:pic>
        <p:nvPicPr>
          <p:cNvPr id="6" name="Picture Placeholder 5" descr="A group of chickens standing on a brick surface&#10;&#10;Description automatically generated">
            <a:extLst>
              <a:ext uri="{FF2B5EF4-FFF2-40B4-BE49-F238E27FC236}">
                <a16:creationId xmlns:a16="http://schemas.microsoft.com/office/drawing/2014/main" id="{E9B29FD5-264F-BF68-36B0-3C5CEC6CE39C}"/>
              </a:ext>
            </a:extLst>
          </p:cNvPr>
          <p:cNvPicPr>
            <a:picLocks noGrp="1" noChangeAspect="1"/>
          </p:cNvPicPr>
          <p:nvPr>
            <p:ph type="pic" sz="quarter" idx="13"/>
          </p:nvPr>
        </p:nvPicPr>
        <p:blipFill rotWithShape="1">
          <a:blip r:embed="rId2"/>
          <a:srcRect l="13231" r="13231"/>
          <a:stretch/>
        </p:blipFill>
        <p:spPr>
          <a:noFill/>
        </p:spPr>
      </p:pic>
      <p:sp>
        <p:nvSpPr>
          <p:cNvPr id="10" name="Content Placeholder 9">
            <a:extLst>
              <a:ext uri="{FF2B5EF4-FFF2-40B4-BE49-F238E27FC236}">
                <a16:creationId xmlns:a16="http://schemas.microsoft.com/office/drawing/2014/main" id="{395B26B2-B08D-D487-2649-F22213B9185D}"/>
              </a:ext>
            </a:extLst>
          </p:cNvPr>
          <p:cNvSpPr>
            <a:spLocks noGrp="1"/>
          </p:cNvSpPr>
          <p:nvPr>
            <p:ph idx="1"/>
          </p:nvPr>
        </p:nvSpPr>
        <p:spPr/>
        <p:txBody>
          <a:bodyPr/>
          <a:lstStyle/>
          <a:p>
            <a:r>
              <a:rPr lang="en-US" dirty="0"/>
              <a:t>Beak trimming is a method of cutting or burning off the tip of the upper and lower beaks.  If properly done the minor operation prevents cannibalism which is a bad habit of pecking at feathers or injured areas of the other birds.  </a:t>
            </a:r>
          </a:p>
          <a:p>
            <a:r>
              <a:rPr lang="en-US" dirty="0"/>
              <a:t>&gt; For broilers only about 1/3 of the top beak is removed</a:t>
            </a:r>
          </a:p>
          <a:p>
            <a:pPr marL="285750" indent="-285750">
              <a:buFont typeface="Wingdings" panose="05000000000000000000" pitchFamily="2" charset="2"/>
              <a:buChar char="Ø"/>
            </a:pPr>
            <a:r>
              <a:rPr lang="en-US" dirty="0"/>
              <a:t>For layers 1/3 to 2/3rds of the upper and ¼ to 1/3 of the lower beak</a:t>
            </a:r>
          </a:p>
          <a:p>
            <a:pPr marL="285750" indent="-285750">
              <a:buFont typeface="Wingdings" panose="05000000000000000000" pitchFamily="2" charset="2"/>
              <a:buChar char="Ø"/>
            </a:pPr>
            <a:r>
              <a:rPr lang="en-US" dirty="0"/>
              <a:t>Scissors or a sharp knife may be used if a debeaking machine is not available.</a:t>
            </a:r>
          </a:p>
        </p:txBody>
      </p:sp>
      <p:pic>
        <p:nvPicPr>
          <p:cNvPr id="12" name="Picture 11">
            <a:extLst>
              <a:ext uri="{FF2B5EF4-FFF2-40B4-BE49-F238E27FC236}">
                <a16:creationId xmlns:a16="http://schemas.microsoft.com/office/drawing/2014/main" id="{50E9FA85-E83B-A313-9646-C0CCCA3CC69E}"/>
              </a:ext>
            </a:extLst>
          </p:cNvPr>
          <p:cNvPicPr>
            <a:picLocks noChangeAspect="1"/>
          </p:cNvPicPr>
          <p:nvPr/>
        </p:nvPicPr>
        <p:blipFill>
          <a:blip r:embed="rId3"/>
          <a:stretch>
            <a:fillRect/>
          </a:stretch>
        </p:blipFill>
        <p:spPr>
          <a:xfrm>
            <a:off x="1132445" y="3756932"/>
            <a:ext cx="2562225" cy="1924050"/>
          </a:xfrm>
          <a:prstGeom prst="rect">
            <a:avLst/>
          </a:prstGeom>
        </p:spPr>
      </p:pic>
    </p:spTree>
    <p:extLst>
      <p:ext uri="{BB962C8B-B14F-4D97-AF65-F5344CB8AC3E}">
        <p14:creationId xmlns:p14="http://schemas.microsoft.com/office/powerpoint/2010/main" val="41578774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5FAD2-7BD8-3E83-A08C-9AD04EBFDA64}"/>
              </a:ext>
            </a:extLst>
          </p:cNvPr>
          <p:cNvSpPr>
            <a:spLocks noGrp="1"/>
          </p:cNvSpPr>
          <p:nvPr>
            <p:ph type="title"/>
          </p:nvPr>
        </p:nvSpPr>
        <p:spPr/>
        <p:txBody>
          <a:bodyPr/>
          <a:lstStyle/>
          <a:p>
            <a:r>
              <a:rPr lang="en-US" dirty="0" err="1"/>
              <a:t>LAYErs</a:t>
            </a:r>
            <a:endParaRPr lang="en-US" dirty="0"/>
          </a:p>
        </p:txBody>
      </p:sp>
      <p:pic>
        <p:nvPicPr>
          <p:cNvPr id="6" name="Picture Placeholder 5" descr="A chicken coop with chickens in it&#10;&#10;Description automatically generated">
            <a:extLst>
              <a:ext uri="{FF2B5EF4-FFF2-40B4-BE49-F238E27FC236}">
                <a16:creationId xmlns:a16="http://schemas.microsoft.com/office/drawing/2014/main" id="{96E4580D-2750-CB22-15E4-92E9F5DC164C}"/>
              </a:ext>
            </a:extLst>
          </p:cNvPr>
          <p:cNvPicPr>
            <a:picLocks noGrp="1" noChangeAspect="1"/>
          </p:cNvPicPr>
          <p:nvPr>
            <p:ph type="pic" sz="quarter" idx="13"/>
          </p:nvPr>
        </p:nvPicPr>
        <p:blipFill>
          <a:blip r:embed="rId2"/>
          <a:srcRect l="16667" r="16667"/>
          <a:stretch>
            <a:fillRect/>
          </a:stretch>
        </p:blipFill>
        <p:spPr/>
      </p:pic>
      <p:sp>
        <p:nvSpPr>
          <p:cNvPr id="4" name="Content Placeholder 3">
            <a:extLst>
              <a:ext uri="{FF2B5EF4-FFF2-40B4-BE49-F238E27FC236}">
                <a16:creationId xmlns:a16="http://schemas.microsoft.com/office/drawing/2014/main" id="{D78AEC1F-C3D8-E505-A530-F1F9C6CEAFD7}"/>
              </a:ext>
            </a:extLst>
          </p:cNvPr>
          <p:cNvSpPr>
            <a:spLocks noGrp="1"/>
          </p:cNvSpPr>
          <p:nvPr>
            <p:ph idx="1"/>
          </p:nvPr>
        </p:nvSpPr>
        <p:spPr/>
        <p:txBody>
          <a:bodyPr/>
          <a:lstStyle/>
          <a:p>
            <a:r>
              <a:rPr lang="en-US" dirty="0"/>
              <a:t>Free range vs confinement housing are two types typically used. </a:t>
            </a:r>
          </a:p>
          <a:p>
            <a:r>
              <a:rPr lang="en-US" dirty="0"/>
              <a:t>Confinement rearing on litter in floor pens , on elevated slatted floors or in cages is now widely practiced. </a:t>
            </a:r>
          </a:p>
        </p:txBody>
      </p:sp>
      <p:pic>
        <p:nvPicPr>
          <p:cNvPr id="8" name="Picture 7" descr="A group of chickens in cages&#10;&#10;Description automatically generated">
            <a:extLst>
              <a:ext uri="{FF2B5EF4-FFF2-40B4-BE49-F238E27FC236}">
                <a16:creationId xmlns:a16="http://schemas.microsoft.com/office/drawing/2014/main" id="{F6668C4A-DC04-499F-04A7-D449DFC49454}"/>
              </a:ext>
            </a:extLst>
          </p:cNvPr>
          <p:cNvPicPr>
            <a:picLocks noChangeAspect="1"/>
          </p:cNvPicPr>
          <p:nvPr/>
        </p:nvPicPr>
        <p:blipFill>
          <a:blip r:embed="rId3"/>
          <a:stretch>
            <a:fillRect/>
          </a:stretch>
        </p:blipFill>
        <p:spPr>
          <a:xfrm>
            <a:off x="9826591" y="3429000"/>
            <a:ext cx="1894974" cy="2526632"/>
          </a:xfrm>
          <a:prstGeom prst="rect">
            <a:avLst/>
          </a:prstGeom>
        </p:spPr>
      </p:pic>
      <p:pic>
        <p:nvPicPr>
          <p:cNvPr id="10" name="Picture 9" descr="A wooden structure with a roof&#10;&#10;Description automatically generated">
            <a:extLst>
              <a:ext uri="{FF2B5EF4-FFF2-40B4-BE49-F238E27FC236}">
                <a16:creationId xmlns:a16="http://schemas.microsoft.com/office/drawing/2014/main" id="{E7721BB5-8ACA-1F84-CE46-8A5D393222E7}"/>
              </a:ext>
            </a:extLst>
          </p:cNvPr>
          <p:cNvPicPr>
            <a:picLocks noChangeAspect="1"/>
          </p:cNvPicPr>
          <p:nvPr/>
        </p:nvPicPr>
        <p:blipFill>
          <a:blip r:embed="rId4"/>
          <a:stretch>
            <a:fillRect/>
          </a:stretch>
        </p:blipFill>
        <p:spPr>
          <a:xfrm>
            <a:off x="6204685" y="3429000"/>
            <a:ext cx="3352800" cy="2514600"/>
          </a:xfrm>
          <a:prstGeom prst="rect">
            <a:avLst/>
          </a:prstGeom>
        </p:spPr>
      </p:pic>
      <p:pic>
        <p:nvPicPr>
          <p:cNvPr id="12" name="Picture 11">
            <a:extLst>
              <a:ext uri="{FF2B5EF4-FFF2-40B4-BE49-F238E27FC236}">
                <a16:creationId xmlns:a16="http://schemas.microsoft.com/office/drawing/2014/main" id="{F059432B-623A-D51E-D659-E7C18A968A53}"/>
              </a:ext>
            </a:extLst>
          </p:cNvPr>
          <p:cNvPicPr>
            <a:picLocks noChangeAspect="1"/>
          </p:cNvPicPr>
          <p:nvPr/>
        </p:nvPicPr>
        <p:blipFill>
          <a:blip r:embed="rId5"/>
          <a:stretch>
            <a:fillRect/>
          </a:stretch>
        </p:blipFill>
        <p:spPr>
          <a:xfrm>
            <a:off x="590550" y="3604160"/>
            <a:ext cx="5505450" cy="2695575"/>
          </a:xfrm>
          <a:prstGeom prst="rect">
            <a:avLst/>
          </a:prstGeom>
        </p:spPr>
      </p:pic>
    </p:spTree>
    <p:extLst>
      <p:ext uri="{BB962C8B-B14F-4D97-AF65-F5344CB8AC3E}">
        <p14:creationId xmlns:p14="http://schemas.microsoft.com/office/powerpoint/2010/main" val="1258586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E079A-64F5-EA97-74D3-71279F4D2862}"/>
              </a:ext>
            </a:extLst>
          </p:cNvPr>
          <p:cNvSpPr>
            <a:spLocks noGrp="1"/>
          </p:cNvSpPr>
          <p:nvPr>
            <p:ph type="title"/>
          </p:nvPr>
        </p:nvSpPr>
        <p:spPr/>
        <p:txBody>
          <a:bodyPr/>
          <a:lstStyle/>
          <a:p>
            <a:r>
              <a:rPr lang="en-US" dirty="0"/>
              <a:t>Layer tricks</a:t>
            </a:r>
          </a:p>
        </p:txBody>
      </p:sp>
      <p:pic>
        <p:nvPicPr>
          <p:cNvPr id="8" name="Picture Placeholder 7" descr="Several chickens in a cage&#10;&#10;Description automatically generated">
            <a:extLst>
              <a:ext uri="{FF2B5EF4-FFF2-40B4-BE49-F238E27FC236}">
                <a16:creationId xmlns:a16="http://schemas.microsoft.com/office/drawing/2014/main" id="{1B5BA33B-5F42-0EAC-A754-853DCAE0D116}"/>
              </a:ext>
            </a:extLst>
          </p:cNvPr>
          <p:cNvPicPr>
            <a:picLocks noGrp="1" noChangeAspect="1"/>
          </p:cNvPicPr>
          <p:nvPr>
            <p:ph type="pic" sz="quarter" idx="13"/>
          </p:nvPr>
        </p:nvPicPr>
        <p:blipFill>
          <a:blip r:embed="rId2"/>
          <a:srcRect l="10000" r="10000"/>
          <a:stretch>
            <a:fillRect/>
          </a:stretch>
        </p:blipFill>
        <p:spPr/>
      </p:pic>
      <p:sp>
        <p:nvSpPr>
          <p:cNvPr id="4" name="Content Placeholder 3">
            <a:extLst>
              <a:ext uri="{FF2B5EF4-FFF2-40B4-BE49-F238E27FC236}">
                <a16:creationId xmlns:a16="http://schemas.microsoft.com/office/drawing/2014/main" id="{F78B11CA-9046-E397-A4B1-86718F27FAAA}"/>
              </a:ext>
            </a:extLst>
          </p:cNvPr>
          <p:cNvSpPr>
            <a:spLocks noGrp="1"/>
          </p:cNvSpPr>
          <p:nvPr>
            <p:ph idx="1"/>
          </p:nvPr>
        </p:nvSpPr>
        <p:spPr/>
        <p:txBody>
          <a:bodyPr/>
          <a:lstStyle/>
          <a:p>
            <a:pPr marL="285750" indent="-285750">
              <a:buFont typeface="Wingdings" panose="05000000000000000000" pitchFamily="2" charset="2"/>
              <a:buChar char="Ø"/>
            </a:pPr>
            <a:r>
              <a:rPr lang="en-US" dirty="0"/>
              <a:t>Increasing light may increase egg production</a:t>
            </a:r>
          </a:p>
          <a:p>
            <a:pPr marL="285750" indent="-285750">
              <a:buFont typeface="Wingdings" panose="05000000000000000000" pitchFamily="2" charset="2"/>
              <a:buChar char="Ø"/>
            </a:pPr>
            <a:r>
              <a:rPr lang="en-US" dirty="0"/>
              <a:t>Eggs laid as free range have darker yolks and can be sold as premium</a:t>
            </a:r>
          </a:p>
          <a:p>
            <a:pPr marL="285750" indent="-285750">
              <a:buFont typeface="Wingdings" panose="05000000000000000000" pitchFamily="2" charset="2"/>
              <a:buChar char="Ø"/>
            </a:pPr>
            <a:r>
              <a:rPr lang="en-US" dirty="0"/>
              <a:t>Daily collection  3-4 times a day important unless hen permitted to naturally brood</a:t>
            </a:r>
          </a:p>
          <a:p>
            <a:pPr marL="285750" indent="-285750">
              <a:buFont typeface="Wingdings" panose="05000000000000000000" pitchFamily="2" charset="2"/>
              <a:buChar char="Ø"/>
            </a:pPr>
            <a:r>
              <a:rPr lang="en-US" dirty="0"/>
              <a:t>Eggs should be stored in cool place </a:t>
            </a:r>
          </a:p>
          <a:p>
            <a:pPr marL="285750" indent="-285750">
              <a:buFont typeface="Wingdings" panose="05000000000000000000" pitchFamily="2" charset="2"/>
              <a:buChar char="Ø"/>
            </a:pPr>
            <a:r>
              <a:rPr lang="en-US" dirty="0"/>
              <a:t>Roosts are important to provide</a:t>
            </a:r>
          </a:p>
          <a:p>
            <a:pPr marL="285750" indent="-285750">
              <a:buFont typeface="Wingdings" panose="05000000000000000000" pitchFamily="2" charset="2"/>
              <a:buChar char="Ø"/>
            </a:pPr>
            <a:r>
              <a:rPr lang="en-US" dirty="0"/>
              <a:t>Nesting boxes are helpful</a:t>
            </a:r>
          </a:p>
        </p:txBody>
      </p:sp>
      <p:pic>
        <p:nvPicPr>
          <p:cNvPr id="6" name="Picture 5">
            <a:extLst>
              <a:ext uri="{FF2B5EF4-FFF2-40B4-BE49-F238E27FC236}">
                <a16:creationId xmlns:a16="http://schemas.microsoft.com/office/drawing/2014/main" id="{7E705529-2B7A-CA62-9783-8CA0E7EAC42D}"/>
              </a:ext>
            </a:extLst>
          </p:cNvPr>
          <p:cNvPicPr>
            <a:picLocks noChangeAspect="1"/>
          </p:cNvPicPr>
          <p:nvPr/>
        </p:nvPicPr>
        <p:blipFill>
          <a:blip r:embed="rId3"/>
          <a:stretch>
            <a:fillRect/>
          </a:stretch>
        </p:blipFill>
        <p:spPr>
          <a:xfrm>
            <a:off x="579120" y="3429000"/>
            <a:ext cx="3459461" cy="1956928"/>
          </a:xfrm>
          <a:prstGeom prst="rect">
            <a:avLst/>
          </a:prstGeom>
        </p:spPr>
      </p:pic>
    </p:spTree>
    <p:extLst>
      <p:ext uri="{BB962C8B-B14F-4D97-AF65-F5344CB8AC3E}">
        <p14:creationId xmlns:p14="http://schemas.microsoft.com/office/powerpoint/2010/main" val="39065604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D89A-89E1-583A-E19D-E87C9B85818F}"/>
              </a:ext>
            </a:extLst>
          </p:cNvPr>
          <p:cNvSpPr>
            <a:spLocks noGrp="1"/>
          </p:cNvSpPr>
          <p:nvPr>
            <p:ph type="title"/>
          </p:nvPr>
        </p:nvSpPr>
        <p:spPr/>
        <p:txBody>
          <a:bodyPr anchor="b">
            <a:normAutofit/>
          </a:bodyPr>
          <a:lstStyle/>
          <a:p>
            <a:r>
              <a:rPr lang="en-US" dirty="0"/>
              <a:t>Culling – removing non layers from a flock</a:t>
            </a:r>
          </a:p>
        </p:txBody>
      </p:sp>
      <p:pic>
        <p:nvPicPr>
          <p:cNvPr id="6" name="Content Placeholder 5">
            <a:extLst>
              <a:ext uri="{FF2B5EF4-FFF2-40B4-BE49-F238E27FC236}">
                <a16:creationId xmlns:a16="http://schemas.microsoft.com/office/drawing/2014/main" id="{9235B230-9207-67DF-7C1E-46780B20B1E1}"/>
              </a:ext>
            </a:extLst>
          </p:cNvPr>
          <p:cNvPicPr>
            <a:picLocks noGrp="1" noChangeAspect="1"/>
          </p:cNvPicPr>
          <p:nvPr>
            <p:ph idx="1"/>
          </p:nvPr>
        </p:nvPicPr>
        <p:blipFill rotWithShape="1">
          <a:blip r:embed="rId2"/>
          <a:stretch/>
        </p:blipFill>
        <p:spPr>
          <a:xfrm>
            <a:off x="3752056" y="2708275"/>
            <a:ext cx="5143500" cy="2905125"/>
          </a:xfrm>
          <a:noFill/>
        </p:spPr>
      </p:pic>
    </p:spTree>
    <p:extLst>
      <p:ext uri="{BB962C8B-B14F-4D97-AF65-F5344CB8AC3E}">
        <p14:creationId xmlns:p14="http://schemas.microsoft.com/office/powerpoint/2010/main" val="20019402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D89A-89E1-583A-E19D-E87C9B85818F}"/>
              </a:ext>
            </a:extLst>
          </p:cNvPr>
          <p:cNvSpPr>
            <a:spLocks noGrp="1"/>
          </p:cNvSpPr>
          <p:nvPr>
            <p:ph type="title"/>
          </p:nvPr>
        </p:nvSpPr>
        <p:spPr/>
        <p:txBody>
          <a:bodyPr anchor="b">
            <a:normAutofit/>
          </a:bodyPr>
          <a:lstStyle/>
          <a:p>
            <a:r>
              <a:rPr lang="en-US" dirty="0"/>
              <a:t>Culling – removing non layers from a flock</a:t>
            </a:r>
          </a:p>
        </p:txBody>
      </p:sp>
      <p:pic>
        <p:nvPicPr>
          <p:cNvPr id="9" name="Picture 8">
            <a:extLst>
              <a:ext uri="{FF2B5EF4-FFF2-40B4-BE49-F238E27FC236}">
                <a16:creationId xmlns:a16="http://schemas.microsoft.com/office/drawing/2014/main" id="{8C25D3D3-8E3C-46E5-FD0F-51DADCF9B4F5}"/>
              </a:ext>
            </a:extLst>
          </p:cNvPr>
          <p:cNvPicPr>
            <a:picLocks noChangeAspect="1"/>
          </p:cNvPicPr>
          <p:nvPr/>
        </p:nvPicPr>
        <p:blipFill>
          <a:blip r:embed="rId2"/>
          <a:stretch>
            <a:fillRect/>
          </a:stretch>
        </p:blipFill>
        <p:spPr>
          <a:xfrm>
            <a:off x="2880662" y="2103119"/>
            <a:ext cx="6886694" cy="4114800"/>
          </a:xfrm>
          <a:prstGeom prst="rect">
            <a:avLst/>
          </a:prstGeom>
          <a:noFill/>
        </p:spPr>
      </p:pic>
    </p:spTree>
    <p:extLst>
      <p:ext uri="{BB962C8B-B14F-4D97-AF65-F5344CB8AC3E}">
        <p14:creationId xmlns:p14="http://schemas.microsoft.com/office/powerpoint/2010/main" val="4060127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64C0E11-7DE4-D558-C3EF-9B3C7A9BF17D}"/>
              </a:ext>
            </a:extLst>
          </p:cNvPr>
          <p:cNvSpPr>
            <a:spLocks noGrp="1"/>
          </p:cNvSpPr>
          <p:nvPr>
            <p:ph type="title"/>
          </p:nvPr>
        </p:nvSpPr>
        <p:spPr>
          <a:xfrm>
            <a:off x="1280160" y="685800"/>
            <a:ext cx="9137012" cy="1280160"/>
          </a:xfrm>
        </p:spPr>
        <p:txBody>
          <a:bodyPr anchor="b">
            <a:normAutofit/>
          </a:bodyPr>
          <a:lstStyle/>
          <a:p>
            <a:r>
              <a:rPr lang="en-US" dirty="0"/>
              <a:t>Getting Started</a:t>
            </a:r>
          </a:p>
        </p:txBody>
      </p:sp>
      <p:sp>
        <p:nvSpPr>
          <p:cNvPr id="3" name="Content Placeholder 2">
            <a:extLst>
              <a:ext uri="{FF2B5EF4-FFF2-40B4-BE49-F238E27FC236}">
                <a16:creationId xmlns:a16="http://schemas.microsoft.com/office/drawing/2014/main" id="{D4418541-7290-F1A9-2357-CA26E074EF45}"/>
              </a:ext>
            </a:extLst>
          </p:cNvPr>
          <p:cNvSpPr>
            <a:spLocks noGrp="1"/>
          </p:cNvSpPr>
          <p:nvPr>
            <p:ph sz="half" idx="2"/>
          </p:nvPr>
        </p:nvSpPr>
        <p:spPr>
          <a:xfrm>
            <a:off x="1280160" y="2327440"/>
            <a:ext cx="4846320" cy="4040574"/>
          </a:xfrm>
        </p:spPr>
        <p:txBody>
          <a:bodyPr>
            <a:normAutofit/>
          </a:bodyPr>
          <a:lstStyle/>
          <a:p>
            <a:r>
              <a:rPr lang="en-US" dirty="0"/>
              <a:t> Typical ways to start a poultry operation</a:t>
            </a:r>
          </a:p>
          <a:p>
            <a:pPr marL="342900" indent="-342900">
              <a:buAutoNum type="arabicPeriod" startAt="3"/>
            </a:pPr>
            <a:r>
              <a:rPr lang="en-US" dirty="0"/>
              <a:t>Purchase of started chicks three weeks or more of age   Benefit do not need equipment for brooding, vaccinating early </a:t>
            </a:r>
          </a:p>
          <a:p>
            <a:pPr marL="342900" indent="-342900">
              <a:buAutoNum type="arabicPeriod" startAt="3"/>
            </a:pPr>
            <a:r>
              <a:rPr lang="en-US" dirty="0"/>
              <a:t>Purchasing of started pullets  ready to lay at about 20 weeks of age </a:t>
            </a:r>
          </a:p>
          <a:p>
            <a:pPr marL="571500" lvl="1" indent="-342900">
              <a:buAutoNum type="arabicPeriod" startAt="3"/>
            </a:pPr>
            <a:r>
              <a:rPr lang="en-US" dirty="0"/>
              <a:t>Advantages- males and inferior females are eliminated before purchase.. Vaccinations already done.  </a:t>
            </a:r>
          </a:p>
          <a:p>
            <a:pPr marL="571500" lvl="1" indent="-342900">
              <a:buAutoNum type="arabicPeriod" startAt="3"/>
            </a:pPr>
            <a:r>
              <a:rPr lang="en-US" dirty="0"/>
              <a:t>Disadvantages  Added costs added on a per bird basis</a:t>
            </a:r>
          </a:p>
          <a:p>
            <a:pPr marL="571500" lvl="1" indent="-342900">
              <a:buAutoNum type="arabicPeriod" startAt="3"/>
            </a:pPr>
            <a:endParaRPr lang="en-US" dirty="0"/>
          </a:p>
          <a:p>
            <a:pPr marL="571500" lvl="1" indent="-342900">
              <a:buAutoNum type="arabicPeriod" startAt="3"/>
            </a:pPr>
            <a:endParaRPr lang="en-US" dirty="0"/>
          </a:p>
        </p:txBody>
      </p:sp>
      <p:pic>
        <p:nvPicPr>
          <p:cNvPr id="13" name="Picture Placeholder 12">
            <a:extLst>
              <a:ext uri="{FF2B5EF4-FFF2-40B4-BE49-F238E27FC236}">
                <a16:creationId xmlns:a16="http://schemas.microsoft.com/office/drawing/2014/main" id="{06CC7187-0D55-8D17-DB17-83EAB1EF8D05}"/>
              </a:ext>
            </a:extLst>
          </p:cNvPr>
          <p:cNvPicPr>
            <a:picLocks noGrp="1" noChangeAspect="1"/>
          </p:cNvPicPr>
          <p:nvPr>
            <p:ph sz="quarter" idx="4"/>
          </p:nvPr>
        </p:nvPicPr>
        <p:blipFill rotWithShape="1">
          <a:blip r:embed="rId3">
            <a:extLst>
              <a:ext uri="{837473B0-CC2E-450A-ABE3-18F120FF3D39}">
                <a1611:picAttrSrcUrl xmlns:a1611="http://schemas.microsoft.com/office/drawing/2016/11/main" r:id="rId4"/>
              </a:ext>
            </a:extLst>
          </a:blip>
          <a:srcRect r="2" b="3893"/>
          <a:stretch/>
        </p:blipFill>
        <p:spPr>
          <a:xfrm>
            <a:off x="6723402" y="2327441"/>
            <a:ext cx="4846320" cy="4040574"/>
          </a:xfrm>
          <a:noFill/>
        </p:spPr>
      </p:pic>
    </p:spTree>
    <p:extLst>
      <p:ext uri="{BB962C8B-B14F-4D97-AF65-F5344CB8AC3E}">
        <p14:creationId xmlns:p14="http://schemas.microsoft.com/office/powerpoint/2010/main" val="42222136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D89A-89E1-583A-E19D-E87C9B85818F}"/>
              </a:ext>
            </a:extLst>
          </p:cNvPr>
          <p:cNvSpPr>
            <a:spLocks noGrp="1"/>
          </p:cNvSpPr>
          <p:nvPr>
            <p:ph type="title"/>
          </p:nvPr>
        </p:nvSpPr>
        <p:spPr/>
        <p:txBody>
          <a:bodyPr anchor="b">
            <a:normAutofit/>
          </a:bodyPr>
          <a:lstStyle/>
          <a:p>
            <a:r>
              <a:rPr lang="en-US" dirty="0"/>
              <a:t>Culling – removing non layers from a flock</a:t>
            </a:r>
          </a:p>
        </p:txBody>
      </p:sp>
      <p:pic>
        <p:nvPicPr>
          <p:cNvPr id="4" name="Picture 3">
            <a:extLst>
              <a:ext uri="{FF2B5EF4-FFF2-40B4-BE49-F238E27FC236}">
                <a16:creationId xmlns:a16="http://schemas.microsoft.com/office/drawing/2014/main" id="{5880525D-6B4E-CFFB-262B-1DC1A8B0D155}"/>
              </a:ext>
            </a:extLst>
          </p:cNvPr>
          <p:cNvPicPr>
            <a:picLocks noChangeAspect="1"/>
          </p:cNvPicPr>
          <p:nvPr/>
        </p:nvPicPr>
        <p:blipFill>
          <a:blip r:embed="rId2"/>
          <a:stretch>
            <a:fillRect/>
          </a:stretch>
        </p:blipFill>
        <p:spPr>
          <a:xfrm>
            <a:off x="1594353" y="2103119"/>
            <a:ext cx="9459312" cy="4114800"/>
          </a:xfrm>
          <a:prstGeom prst="rect">
            <a:avLst/>
          </a:prstGeom>
          <a:noFill/>
        </p:spPr>
      </p:pic>
    </p:spTree>
    <p:extLst>
      <p:ext uri="{BB962C8B-B14F-4D97-AF65-F5344CB8AC3E}">
        <p14:creationId xmlns:p14="http://schemas.microsoft.com/office/powerpoint/2010/main" val="21418725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01465-4931-F641-425E-86B663CC4F72}"/>
              </a:ext>
            </a:extLst>
          </p:cNvPr>
          <p:cNvSpPr>
            <a:spLocks noGrp="1"/>
          </p:cNvSpPr>
          <p:nvPr>
            <p:ph type="title"/>
          </p:nvPr>
        </p:nvSpPr>
        <p:spPr/>
        <p:txBody>
          <a:bodyPr anchor="ctr">
            <a:normAutofit/>
          </a:bodyPr>
          <a:lstStyle/>
          <a:p>
            <a:r>
              <a:rPr lang="en-US" dirty="0"/>
              <a:t>MEAT BIRD TRICKS</a:t>
            </a:r>
          </a:p>
        </p:txBody>
      </p:sp>
      <p:pic>
        <p:nvPicPr>
          <p:cNvPr id="6" name="Picture Placeholder 5" descr="A group of white chickens&#10;&#10;Description automatically generated">
            <a:extLst>
              <a:ext uri="{FF2B5EF4-FFF2-40B4-BE49-F238E27FC236}">
                <a16:creationId xmlns:a16="http://schemas.microsoft.com/office/drawing/2014/main" id="{A75C2FE1-83F2-0237-6A68-DAA7C32714DF}"/>
              </a:ext>
            </a:extLst>
          </p:cNvPr>
          <p:cNvPicPr>
            <a:picLocks noGrp="1" noChangeAspect="1"/>
          </p:cNvPicPr>
          <p:nvPr>
            <p:ph idx="1"/>
          </p:nvPr>
        </p:nvPicPr>
        <p:blipFill>
          <a:blip r:embed="rId2"/>
          <a:stretch>
            <a:fillRect/>
          </a:stretch>
        </p:blipFill>
        <p:spPr>
          <a:xfrm>
            <a:off x="7660066" y="639763"/>
            <a:ext cx="2864680" cy="2103437"/>
          </a:xfrm>
          <a:noFill/>
        </p:spPr>
      </p:pic>
      <p:sp>
        <p:nvSpPr>
          <p:cNvPr id="4" name="Content Placeholder 3">
            <a:extLst>
              <a:ext uri="{FF2B5EF4-FFF2-40B4-BE49-F238E27FC236}">
                <a16:creationId xmlns:a16="http://schemas.microsoft.com/office/drawing/2014/main" id="{840DFF20-33B1-80E4-C7FA-A1902C3494A3}"/>
              </a:ext>
            </a:extLst>
          </p:cNvPr>
          <p:cNvSpPr>
            <a:spLocks noGrp="1"/>
          </p:cNvSpPr>
          <p:nvPr>
            <p:ph idx="21"/>
          </p:nvPr>
        </p:nvSpPr>
        <p:spPr/>
        <p:txBody>
          <a:bodyPr>
            <a:normAutofit/>
          </a:bodyPr>
          <a:lstStyle/>
          <a:p>
            <a:pPr marL="285750" indent="-285750">
              <a:buFont typeface="Wingdings" panose="05000000000000000000" pitchFamily="2" charset="2"/>
              <a:buChar char="Ø"/>
            </a:pPr>
            <a:r>
              <a:rPr lang="en-US" sz="1800" dirty="0"/>
              <a:t>Commercial producers calculate that 50-70 percent of the expense of producing chickens is due to the cost of feedstuffs.  </a:t>
            </a:r>
          </a:p>
          <a:p>
            <a:pPr marL="285750" indent="-285750">
              <a:buFont typeface="Wingdings" panose="05000000000000000000" pitchFamily="2" charset="2"/>
              <a:buChar char="Ø"/>
            </a:pPr>
            <a:r>
              <a:rPr lang="en-US" sz="1800" dirty="0"/>
              <a:t>“Full feeding” keeping feed in front of the birds always is often recommended. </a:t>
            </a:r>
          </a:p>
          <a:p>
            <a:pPr marL="285750" indent="-285750">
              <a:buFont typeface="Wingdings" panose="05000000000000000000" pitchFamily="2" charset="2"/>
              <a:buChar char="Ø"/>
            </a:pPr>
            <a:r>
              <a:rPr lang="en-US" sz="1800" dirty="0"/>
              <a:t>Weight of feed required will  be at least 2 or more times the expected market weight of fast-growing meat birds.  </a:t>
            </a:r>
          </a:p>
          <a:p>
            <a:pPr marL="514350" lvl="1" indent="-285750">
              <a:buFont typeface="Wingdings" panose="05000000000000000000" pitchFamily="2" charset="2"/>
              <a:buChar char="Ø"/>
            </a:pPr>
            <a:r>
              <a:rPr lang="en-US" sz="1800" dirty="0"/>
              <a:t>Feed conversion ration (Feed wight divided by market weight of the birds) requires</a:t>
            </a:r>
          </a:p>
          <a:p>
            <a:pPr marL="742950" lvl="2" indent="-285750">
              <a:buFont typeface="Wingdings" panose="05000000000000000000" pitchFamily="2" charset="2"/>
              <a:buChar char="Ø"/>
            </a:pPr>
            <a:r>
              <a:rPr lang="en-US" sz="1800" dirty="0"/>
              <a:t>A good broiler breeder stock</a:t>
            </a:r>
          </a:p>
          <a:p>
            <a:pPr marL="742950" lvl="2" indent="-285750">
              <a:buFont typeface="Wingdings" panose="05000000000000000000" pitchFamily="2" charset="2"/>
              <a:buChar char="Ø"/>
            </a:pPr>
            <a:r>
              <a:rPr lang="en-US" sz="1800" dirty="0"/>
              <a:t>A nutritious and well-balanced diet</a:t>
            </a:r>
          </a:p>
          <a:p>
            <a:pPr marL="742950" lvl="2" indent="-285750">
              <a:buFont typeface="Wingdings" panose="05000000000000000000" pitchFamily="2" charset="2"/>
              <a:buChar char="Ø"/>
            </a:pPr>
            <a:r>
              <a:rPr lang="en-US" sz="1800" dirty="0"/>
              <a:t>Good management</a:t>
            </a:r>
          </a:p>
          <a:p>
            <a:pPr marL="742950" lvl="2" indent="-285750">
              <a:buFont typeface="Wingdings" panose="05000000000000000000" pitchFamily="2" charset="2"/>
              <a:buChar char="Ø"/>
            </a:pPr>
            <a:r>
              <a:rPr lang="en-US" sz="1800" dirty="0"/>
              <a:t>Disease control</a:t>
            </a:r>
          </a:p>
        </p:txBody>
      </p:sp>
    </p:spTree>
    <p:extLst>
      <p:ext uri="{BB962C8B-B14F-4D97-AF65-F5344CB8AC3E}">
        <p14:creationId xmlns:p14="http://schemas.microsoft.com/office/powerpoint/2010/main" val="1525787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6691B-EF67-803D-BC69-34C167A44A19}"/>
              </a:ext>
            </a:extLst>
          </p:cNvPr>
          <p:cNvSpPr>
            <a:spLocks noGrp="1"/>
          </p:cNvSpPr>
          <p:nvPr>
            <p:ph type="title"/>
          </p:nvPr>
        </p:nvSpPr>
        <p:spPr/>
        <p:txBody>
          <a:bodyPr/>
          <a:lstStyle/>
          <a:p>
            <a:r>
              <a:rPr lang="en-US" dirty="0"/>
              <a:t>Poultry nutrition</a:t>
            </a:r>
          </a:p>
        </p:txBody>
      </p:sp>
      <p:pic>
        <p:nvPicPr>
          <p:cNvPr id="6" name="Picture Placeholder 5" descr="A person working on a chicken farm&#10;&#10;Description automatically generated">
            <a:extLst>
              <a:ext uri="{FF2B5EF4-FFF2-40B4-BE49-F238E27FC236}">
                <a16:creationId xmlns:a16="http://schemas.microsoft.com/office/drawing/2014/main" id="{8E762019-48F3-95B2-EA37-8A897CE26A35}"/>
              </a:ext>
            </a:extLst>
          </p:cNvPr>
          <p:cNvPicPr>
            <a:picLocks noGrp="1" noChangeAspect="1"/>
          </p:cNvPicPr>
          <p:nvPr>
            <p:ph type="pic" sz="quarter" idx="13"/>
          </p:nvPr>
        </p:nvPicPr>
        <p:blipFill>
          <a:blip r:embed="rId2"/>
          <a:srcRect t="12500" b="12500"/>
          <a:stretch>
            <a:fillRect/>
          </a:stretch>
        </p:blipFill>
        <p:spPr/>
      </p:pic>
      <p:sp>
        <p:nvSpPr>
          <p:cNvPr id="4" name="Content Placeholder 3">
            <a:extLst>
              <a:ext uri="{FF2B5EF4-FFF2-40B4-BE49-F238E27FC236}">
                <a16:creationId xmlns:a16="http://schemas.microsoft.com/office/drawing/2014/main" id="{CA7179D4-C63E-113A-9CD2-CDAB6873E308}"/>
              </a:ext>
            </a:extLst>
          </p:cNvPr>
          <p:cNvSpPr>
            <a:spLocks noGrp="1"/>
          </p:cNvSpPr>
          <p:nvPr>
            <p:ph idx="1"/>
          </p:nvPr>
        </p:nvSpPr>
        <p:spPr/>
        <p:txBody>
          <a:bodyPr/>
          <a:lstStyle/>
          <a:p>
            <a:r>
              <a:rPr lang="en-US" dirty="0"/>
              <a:t>If poultry are permitted to forage in open fields or barnyards, birds usually mange to obtain enough of a balanced diet to survive.  A household flock of 10-20  birds may require no feed in addition to table scraps, green fodder and insects from nearby gardens</a:t>
            </a:r>
          </a:p>
          <a:p>
            <a:pPr marL="285750" indent="-285750">
              <a:buFont typeface="Wingdings" panose="05000000000000000000" pitchFamily="2" charset="2"/>
              <a:buChar char="Ø"/>
            </a:pPr>
            <a:r>
              <a:rPr lang="en-US" dirty="0"/>
              <a:t>Slightly larger flocks survive better if fed a few handfuls of corn or other grain. </a:t>
            </a:r>
          </a:p>
          <a:p>
            <a:pPr marL="285750" indent="-285750">
              <a:buFont typeface="Wingdings" panose="05000000000000000000" pitchFamily="2" charset="2"/>
              <a:buChar char="Ø"/>
            </a:pPr>
            <a:r>
              <a:rPr lang="en-US" dirty="0"/>
              <a:t>If get a lot larger then may need to supplement feed, cutting into profits.</a:t>
            </a:r>
          </a:p>
        </p:txBody>
      </p:sp>
    </p:spTree>
    <p:extLst>
      <p:ext uri="{BB962C8B-B14F-4D97-AF65-F5344CB8AC3E}">
        <p14:creationId xmlns:p14="http://schemas.microsoft.com/office/powerpoint/2010/main" val="8967969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6691B-EF67-803D-BC69-34C167A44A19}"/>
              </a:ext>
            </a:extLst>
          </p:cNvPr>
          <p:cNvSpPr>
            <a:spLocks noGrp="1"/>
          </p:cNvSpPr>
          <p:nvPr>
            <p:ph type="title"/>
          </p:nvPr>
        </p:nvSpPr>
        <p:spPr/>
        <p:txBody>
          <a:bodyPr/>
          <a:lstStyle/>
          <a:p>
            <a:r>
              <a:rPr lang="en-US" dirty="0"/>
              <a:t>Poultry nutrition</a:t>
            </a:r>
          </a:p>
        </p:txBody>
      </p:sp>
      <p:pic>
        <p:nvPicPr>
          <p:cNvPr id="6" name="Picture Placeholder 5">
            <a:extLst>
              <a:ext uri="{FF2B5EF4-FFF2-40B4-BE49-F238E27FC236}">
                <a16:creationId xmlns:a16="http://schemas.microsoft.com/office/drawing/2014/main" id="{8E762019-48F3-95B2-EA37-8A897CE26A35}"/>
              </a:ext>
            </a:extLst>
          </p:cNvPr>
          <p:cNvPicPr>
            <a:picLocks noGrp="1" noChangeAspect="1"/>
          </p:cNvPicPr>
          <p:nvPr>
            <p:ph type="pic" sz="quarter" idx="13"/>
          </p:nvPr>
        </p:nvPicPr>
        <p:blipFill>
          <a:blip r:embed="rId2"/>
          <a:srcRect l="16650" r="16650"/>
          <a:stretch/>
        </p:blipFill>
        <p:spPr/>
      </p:pic>
      <p:sp>
        <p:nvSpPr>
          <p:cNvPr id="4" name="Content Placeholder 3">
            <a:extLst>
              <a:ext uri="{FF2B5EF4-FFF2-40B4-BE49-F238E27FC236}">
                <a16:creationId xmlns:a16="http://schemas.microsoft.com/office/drawing/2014/main" id="{CA7179D4-C63E-113A-9CD2-CDAB6873E308}"/>
              </a:ext>
            </a:extLst>
          </p:cNvPr>
          <p:cNvSpPr>
            <a:spLocks noGrp="1"/>
          </p:cNvSpPr>
          <p:nvPr>
            <p:ph idx="1"/>
          </p:nvPr>
        </p:nvSpPr>
        <p:spPr/>
        <p:txBody>
          <a:bodyPr/>
          <a:lstStyle/>
          <a:p>
            <a:r>
              <a:rPr lang="en-US" dirty="0"/>
              <a:t>For optimal performance, some 40 different chemical substances, or nutrients, have been identified as essential in the diet. </a:t>
            </a:r>
          </a:p>
          <a:p>
            <a:pPr marL="285750" indent="-285750">
              <a:buFont typeface="Wingdings" panose="05000000000000000000" pitchFamily="2" charset="2"/>
              <a:buChar char="Ø"/>
            </a:pPr>
            <a:r>
              <a:rPr lang="en-US" dirty="0"/>
              <a:t>Carbohydrates</a:t>
            </a:r>
          </a:p>
          <a:p>
            <a:pPr marL="285750" indent="-285750">
              <a:buFont typeface="Wingdings" panose="05000000000000000000" pitchFamily="2" charset="2"/>
              <a:buChar char="Ø"/>
            </a:pPr>
            <a:r>
              <a:rPr lang="en-US" dirty="0"/>
              <a:t>Fats</a:t>
            </a:r>
          </a:p>
          <a:p>
            <a:pPr marL="285750" indent="-285750">
              <a:buFont typeface="Wingdings" panose="05000000000000000000" pitchFamily="2" charset="2"/>
              <a:buChar char="Ø"/>
            </a:pPr>
            <a:r>
              <a:rPr lang="en-US" dirty="0"/>
              <a:t>Proteins</a:t>
            </a:r>
          </a:p>
          <a:p>
            <a:pPr marL="285750" indent="-285750">
              <a:buFont typeface="Wingdings" panose="05000000000000000000" pitchFamily="2" charset="2"/>
              <a:buChar char="Ø"/>
            </a:pPr>
            <a:r>
              <a:rPr lang="en-US" dirty="0"/>
              <a:t>Vitamins</a:t>
            </a:r>
          </a:p>
          <a:p>
            <a:pPr marL="285750" indent="-285750">
              <a:buFont typeface="Wingdings" panose="05000000000000000000" pitchFamily="2" charset="2"/>
              <a:buChar char="Ø"/>
            </a:pPr>
            <a:r>
              <a:rPr lang="en-US" dirty="0"/>
              <a:t>Minerals</a:t>
            </a:r>
          </a:p>
          <a:p>
            <a:pPr marL="285750" indent="-285750">
              <a:buFont typeface="Wingdings" panose="05000000000000000000" pitchFamily="2" charset="2"/>
              <a:buChar char="Ø"/>
            </a:pPr>
            <a:r>
              <a:rPr lang="en-US" dirty="0"/>
              <a:t>Water</a:t>
            </a:r>
          </a:p>
          <a:p>
            <a:pPr marL="285750" indent="-285750">
              <a:buFont typeface="Wingdings" panose="05000000000000000000" pitchFamily="2" charset="2"/>
              <a:buChar char="Ø"/>
            </a:pPr>
            <a:r>
              <a:rPr lang="en-US" dirty="0"/>
              <a:t>Nonnutritive additives</a:t>
            </a:r>
          </a:p>
          <a:p>
            <a:endParaRPr lang="en-US" dirty="0"/>
          </a:p>
        </p:txBody>
      </p:sp>
      <p:sp>
        <p:nvSpPr>
          <p:cNvPr id="3" name="TextBox 2">
            <a:extLst>
              <a:ext uri="{FF2B5EF4-FFF2-40B4-BE49-F238E27FC236}">
                <a16:creationId xmlns:a16="http://schemas.microsoft.com/office/drawing/2014/main" id="{260CD4A9-A1E1-674A-04B1-CA408F380574}"/>
              </a:ext>
            </a:extLst>
          </p:cNvPr>
          <p:cNvSpPr txBox="1"/>
          <p:nvPr/>
        </p:nvSpPr>
        <p:spPr>
          <a:xfrm>
            <a:off x="1245326" y="3091543"/>
            <a:ext cx="2133600" cy="646331"/>
          </a:xfrm>
          <a:prstGeom prst="rect">
            <a:avLst/>
          </a:prstGeom>
          <a:noFill/>
        </p:spPr>
        <p:txBody>
          <a:bodyPr wrap="square" rtlCol="0">
            <a:spAutoFit/>
          </a:bodyPr>
          <a:lstStyle/>
          <a:p>
            <a:r>
              <a:rPr lang="en-US" dirty="0"/>
              <a:t>Reunion Game Sport</a:t>
            </a:r>
          </a:p>
        </p:txBody>
      </p:sp>
    </p:spTree>
    <p:extLst>
      <p:ext uri="{BB962C8B-B14F-4D97-AF65-F5344CB8AC3E}">
        <p14:creationId xmlns:p14="http://schemas.microsoft.com/office/powerpoint/2010/main" val="15360812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6691B-EF67-803D-BC69-34C167A44A19}"/>
              </a:ext>
            </a:extLst>
          </p:cNvPr>
          <p:cNvSpPr>
            <a:spLocks noGrp="1"/>
          </p:cNvSpPr>
          <p:nvPr>
            <p:ph type="title"/>
          </p:nvPr>
        </p:nvSpPr>
        <p:spPr/>
        <p:txBody>
          <a:bodyPr/>
          <a:lstStyle/>
          <a:p>
            <a:r>
              <a:rPr lang="en-US" dirty="0"/>
              <a:t>Poultry nutrition</a:t>
            </a:r>
          </a:p>
        </p:txBody>
      </p:sp>
      <p:pic>
        <p:nvPicPr>
          <p:cNvPr id="6" name="Picture Placeholder 5" descr="A person working on a chicken farm&#10;&#10;Description automatically generated">
            <a:extLst>
              <a:ext uri="{FF2B5EF4-FFF2-40B4-BE49-F238E27FC236}">
                <a16:creationId xmlns:a16="http://schemas.microsoft.com/office/drawing/2014/main" id="{8E762019-48F3-95B2-EA37-8A897CE26A35}"/>
              </a:ext>
            </a:extLst>
          </p:cNvPr>
          <p:cNvPicPr>
            <a:picLocks noGrp="1" noChangeAspect="1"/>
          </p:cNvPicPr>
          <p:nvPr>
            <p:ph type="pic" sz="quarter" idx="13"/>
          </p:nvPr>
        </p:nvPicPr>
        <p:blipFill>
          <a:blip r:embed="rId2"/>
          <a:srcRect t="12500" b="12500"/>
          <a:stretch>
            <a:fillRect/>
          </a:stretch>
        </p:blipFill>
        <p:spPr/>
      </p:pic>
      <p:sp>
        <p:nvSpPr>
          <p:cNvPr id="4" name="Content Placeholder 3">
            <a:extLst>
              <a:ext uri="{FF2B5EF4-FFF2-40B4-BE49-F238E27FC236}">
                <a16:creationId xmlns:a16="http://schemas.microsoft.com/office/drawing/2014/main" id="{CA7179D4-C63E-113A-9CD2-CDAB6873E308}"/>
              </a:ext>
            </a:extLst>
          </p:cNvPr>
          <p:cNvSpPr>
            <a:spLocks noGrp="1"/>
          </p:cNvSpPr>
          <p:nvPr>
            <p:ph idx="1"/>
          </p:nvPr>
        </p:nvSpPr>
        <p:spPr>
          <a:xfrm>
            <a:off x="4114800" y="2194560"/>
            <a:ext cx="7498080" cy="4663440"/>
          </a:xfrm>
        </p:spPr>
        <p:txBody>
          <a:bodyPr/>
          <a:lstStyle/>
          <a:p>
            <a:r>
              <a:rPr lang="en-US" dirty="0"/>
              <a:t> Feedstuffs Rich in Energy</a:t>
            </a:r>
          </a:p>
          <a:p>
            <a:pPr marL="285750" indent="-285750">
              <a:buFont typeface="Wingdings" panose="05000000000000000000" pitchFamily="2" charset="2"/>
              <a:buChar char="Ø"/>
            </a:pPr>
            <a:r>
              <a:rPr lang="en-US" dirty="0"/>
              <a:t>Hunger is the driving force which stimulates a chicken to eat and satisfy its energy requirement.  Energy is required for muscular activity to carry on chemical processes like and digestion and for producing heat</a:t>
            </a:r>
          </a:p>
          <a:p>
            <a:pPr marL="285750" indent="-285750">
              <a:buFont typeface="Wingdings" panose="05000000000000000000" pitchFamily="2" charset="2"/>
              <a:buChar char="Ø"/>
            </a:pPr>
            <a:r>
              <a:rPr lang="en-US" dirty="0"/>
              <a:t>Feedstuffs that contribute to energy needs</a:t>
            </a:r>
          </a:p>
          <a:p>
            <a:pPr marL="514350" lvl="1" indent="-285750">
              <a:buFont typeface="Wingdings" panose="05000000000000000000" pitchFamily="2" charset="2"/>
              <a:buChar char="Ø"/>
            </a:pPr>
            <a:r>
              <a:rPr lang="en-US" dirty="0"/>
              <a:t>Corn- 60-70 % of the ration</a:t>
            </a:r>
          </a:p>
          <a:p>
            <a:pPr marL="514350" lvl="1" indent="-285750">
              <a:buFont typeface="Wingdings" panose="05000000000000000000" pitchFamily="2" charset="2"/>
              <a:buChar char="Ø"/>
            </a:pPr>
            <a:r>
              <a:rPr lang="en-US" dirty="0"/>
              <a:t>Wheat- can be 70% of ration</a:t>
            </a:r>
          </a:p>
          <a:p>
            <a:pPr marL="514350" lvl="1" indent="-285750">
              <a:buFont typeface="Wingdings" panose="05000000000000000000" pitchFamily="2" charset="2"/>
              <a:buChar char="Ø"/>
            </a:pPr>
            <a:r>
              <a:rPr lang="en-US" dirty="0"/>
              <a:t>Other grains</a:t>
            </a:r>
          </a:p>
          <a:p>
            <a:pPr marL="514350" lvl="1" indent="-285750">
              <a:buFont typeface="Wingdings" panose="05000000000000000000" pitchFamily="2" charset="2"/>
              <a:buChar char="Ø"/>
            </a:pPr>
            <a:r>
              <a:rPr lang="en-US" dirty="0"/>
              <a:t>Rice</a:t>
            </a:r>
          </a:p>
          <a:p>
            <a:pPr marL="514350" lvl="1" indent="-285750">
              <a:buFont typeface="Wingdings" panose="05000000000000000000" pitchFamily="2" charset="2"/>
              <a:buChar char="Ø"/>
            </a:pPr>
            <a:r>
              <a:rPr lang="en-US" dirty="0"/>
              <a:t>Cassava- up to 25% of ratio</a:t>
            </a:r>
          </a:p>
          <a:p>
            <a:pPr marL="514350" lvl="1" indent="-285750">
              <a:buFont typeface="Wingdings" panose="05000000000000000000" pitchFamily="2" charset="2"/>
              <a:buChar char="Ø"/>
            </a:pPr>
            <a:r>
              <a:rPr lang="en-US" dirty="0"/>
              <a:t>Potatoes and yams</a:t>
            </a:r>
          </a:p>
          <a:p>
            <a:pPr marL="514350" lvl="1" indent="-285750">
              <a:buFont typeface="Wingdings" panose="05000000000000000000" pitchFamily="2" charset="2"/>
              <a:buChar char="Ø"/>
            </a:pPr>
            <a:r>
              <a:rPr lang="en-US" dirty="0"/>
              <a:t>Molasses  up to 5%</a:t>
            </a:r>
          </a:p>
          <a:p>
            <a:pPr marL="514350" lvl="1" indent="-285750">
              <a:buFont typeface="Wingdings" panose="05000000000000000000" pitchFamily="2" charset="2"/>
              <a:buChar char="Ø"/>
            </a:pPr>
            <a:r>
              <a:rPr lang="en-US" dirty="0"/>
              <a:t>Cane Juice- for broilers</a:t>
            </a:r>
          </a:p>
          <a:p>
            <a:pPr marL="514350" lvl="1" indent="-285750">
              <a:buFont typeface="Wingdings" panose="05000000000000000000" pitchFamily="2" charset="2"/>
              <a:buChar char="Ø"/>
            </a:pPr>
            <a:r>
              <a:rPr lang="en-US" dirty="0"/>
              <a:t>Fats – oil and tallow- up to 3-6% of diet</a:t>
            </a:r>
          </a:p>
          <a:p>
            <a:endParaRPr lang="en-US" dirty="0"/>
          </a:p>
          <a:p>
            <a:endParaRPr lang="en-US" dirty="0"/>
          </a:p>
        </p:txBody>
      </p:sp>
    </p:spTree>
    <p:extLst>
      <p:ext uri="{BB962C8B-B14F-4D97-AF65-F5344CB8AC3E}">
        <p14:creationId xmlns:p14="http://schemas.microsoft.com/office/powerpoint/2010/main" val="3669175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6691B-EF67-803D-BC69-34C167A44A19}"/>
              </a:ext>
            </a:extLst>
          </p:cNvPr>
          <p:cNvSpPr>
            <a:spLocks noGrp="1"/>
          </p:cNvSpPr>
          <p:nvPr>
            <p:ph type="title"/>
          </p:nvPr>
        </p:nvSpPr>
        <p:spPr/>
        <p:txBody>
          <a:bodyPr/>
          <a:lstStyle/>
          <a:p>
            <a:r>
              <a:rPr lang="en-US" dirty="0"/>
              <a:t>Poultry nutrition</a:t>
            </a:r>
          </a:p>
        </p:txBody>
      </p:sp>
      <p:pic>
        <p:nvPicPr>
          <p:cNvPr id="6" name="Picture Placeholder 5" descr="A person working on a chicken farm&#10;&#10;Description automatically generated">
            <a:extLst>
              <a:ext uri="{FF2B5EF4-FFF2-40B4-BE49-F238E27FC236}">
                <a16:creationId xmlns:a16="http://schemas.microsoft.com/office/drawing/2014/main" id="{8E762019-48F3-95B2-EA37-8A897CE26A35}"/>
              </a:ext>
            </a:extLst>
          </p:cNvPr>
          <p:cNvPicPr>
            <a:picLocks noGrp="1" noChangeAspect="1"/>
          </p:cNvPicPr>
          <p:nvPr>
            <p:ph type="pic" sz="quarter" idx="13"/>
          </p:nvPr>
        </p:nvPicPr>
        <p:blipFill>
          <a:blip r:embed="rId2"/>
          <a:srcRect t="12500" b="12500"/>
          <a:stretch>
            <a:fillRect/>
          </a:stretch>
        </p:blipFill>
        <p:spPr/>
      </p:pic>
      <p:sp>
        <p:nvSpPr>
          <p:cNvPr id="4" name="Content Placeholder 3">
            <a:extLst>
              <a:ext uri="{FF2B5EF4-FFF2-40B4-BE49-F238E27FC236}">
                <a16:creationId xmlns:a16="http://schemas.microsoft.com/office/drawing/2014/main" id="{CA7179D4-C63E-113A-9CD2-CDAB6873E308}"/>
              </a:ext>
            </a:extLst>
          </p:cNvPr>
          <p:cNvSpPr>
            <a:spLocks noGrp="1"/>
          </p:cNvSpPr>
          <p:nvPr>
            <p:ph idx="1"/>
          </p:nvPr>
        </p:nvSpPr>
        <p:spPr>
          <a:xfrm>
            <a:off x="4114800" y="2194560"/>
            <a:ext cx="7498080" cy="4663440"/>
          </a:xfrm>
        </p:spPr>
        <p:txBody>
          <a:bodyPr/>
          <a:lstStyle/>
          <a:p>
            <a:r>
              <a:rPr lang="en-US" dirty="0"/>
              <a:t> Feedstuffs rich in proteins and amino acids</a:t>
            </a:r>
          </a:p>
          <a:p>
            <a:r>
              <a:rPr lang="en-US" dirty="0"/>
              <a:t>Amino acids are building blocks of proteins.  Some are essential and cannot be synthesized by chicks and must be present in diet (arginine, lysine, histidine, leucine, isoleucine, valine, methionine, phenylalanine, tryptophan, and threonine) </a:t>
            </a:r>
          </a:p>
          <a:p>
            <a:r>
              <a:rPr lang="en-US" dirty="0"/>
              <a:t>Feedstuffs which contribute to protein needs</a:t>
            </a:r>
          </a:p>
          <a:p>
            <a:pPr marL="342900" indent="-342900">
              <a:buAutoNum type="arabicPeriod"/>
            </a:pPr>
            <a:r>
              <a:rPr lang="en-US" dirty="0"/>
              <a:t>Soybeans and soybean oil 44-49% protein</a:t>
            </a:r>
          </a:p>
          <a:p>
            <a:pPr marL="342900" indent="-342900">
              <a:buAutoNum type="arabicPeriod"/>
            </a:pPr>
            <a:r>
              <a:rPr lang="en-US" dirty="0"/>
              <a:t>Peanut meal- may contain 47% protein</a:t>
            </a:r>
          </a:p>
          <a:p>
            <a:pPr marL="342900" indent="-342900">
              <a:buAutoNum type="arabicPeriod"/>
            </a:pPr>
            <a:r>
              <a:rPr lang="en-US" dirty="0"/>
              <a:t>Cottonseed meal- 43% protein</a:t>
            </a:r>
          </a:p>
          <a:p>
            <a:pPr marL="342900" indent="-342900">
              <a:buAutoNum type="arabicPeriod"/>
            </a:pPr>
            <a:r>
              <a:rPr lang="en-US" dirty="0"/>
              <a:t>Meals from sunflower, safflower, sesame, tung nut, kapok oil </a:t>
            </a:r>
            <a:r>
              <a:rPr lang="en-US" dirty="0" err="1"/>
              <a:t>etc</a:t>
            </a:r>
            <a:endParaRPr lang="en-US" dirty="0"/>
          </a:p>
          <a:p>
            <a:pPr marL="342900" indent="-342900">
              <a:buAutoNum type="arabicPeriod"/>
            </a:pPr>
            <a:r>
              <a:rPr lang="en-US" dirty="0"/>
              <a:t>Animal sources- fish, meat, blood, offal, and feathers</a:t>
            </a:r>
          </a:p>
          <a:p>
            <a:pPr marL="342900" indent="-342900">
              <a:buAutoNum type="arabicPeriod"/>
            </a:pPr>
            <a:r>
              <a:rPr lang="en-US" dirty="0"/>
              <a:t>Synthetic amino acids- feed supplements lysine and methionine</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2263824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6691B-EF67-803D-BC69-34C167A44A19}"/>
              </a:ext>
            </a:extLst>
          </p:cNvPr>
          <p:cNvSpPr>
            <a:spLocks noGrp="1"/>
          </p:cNvSpPr>
          <p:nvPr>
            <p:ph type="title"/>
          </p:nvPr>
        </p:nvSpPr>
        <p:spPr/>
        <p:txBody>
          <a:bodyPr/>
          <a:lstStyle/>
          <a:p>
            <a:r>
              <a:rPr lang="en-US" dirty="0"/>
              <a:t>Poultry nutrition</a:t>
            </a:r>
          </a:p>
        </p:txBody>
      </p:sp>
      <p:pic>
        <p:nvPicPr>
          <p:cNvPr id="6" name="Picture Placeholder 5" descr="A person working on a chicken farm&#10;&#10;Description automatically generated">
            <a:extLst>
              <a:ext uri="{FF2B5EF4-FFF2-40B4-BE49-F238E27FC236}">
                <a16:creationId xmlns:a16="http://schemas.microsoft.com/office/drawing/2014/main" id="{8E762019-48F3-95B2-EA37-8A897CE26A35}"/>
              </a:ext>
            </a:extLst>
          </p:cNvPr>
          <p:cNvPicPr>
            <a:picLocks noGrp="1" noChangeAspect="1"/>
          </p:cNvPicPr>
          <p:nvPr>
            <p:ph type="pic" sz="quarter" idx="13"/>
          </p:nvPr>
        </p:nvPicPr>
        <p:blipFill>
          <a:blip r:embed="rId2"/>
          <a:srcRect t="12500" b="12500"/>
          <a:stretch>
            <a:fillRect/>
          </a:stretch>
        </p:blipFill>
        <p:spPr/>
      </p:pic>
      <p:sp>
        <p:nvSpPr>
          <p:cNvPr id="4" name="Content Placeholder 3">
            <a:extLst>
              <a:ext uri="{FF2B5EF4-FFF2-40B4-BE49-F238E27FC236}">
                <a16:creationId xmlns:a16="http://schemas.microsoft.com/office/drawing/2014/main" id="{CA7179D4-C63E-113A-9CD2-CDAB6873E308}"/>
              </a:ext>
            </a:extLst>
          </p:cNvPr>
          <p:cNvSpPr>
            <a:spLocks noGrp="1"/>
          </p:cNvSpPr>
          <p:nvPr>
            <p:ph idx="1"/>
          </p:nvPr>
        </p:nvSpPr>
        <p:spPr>
          <a:xfrm>
            <a:off x="4114800" y="2194560"/>
            <a:ext cx="7498080" cy="4663440"/>
          </a:xfrm>
        </p:spPr>
        <p:txBody>
          <a:bodyPr/>
          <a:lstStyle/>
          <a:p>
            <a:r>
              <a:rPr lang="en-US" dirty="0"/>
              <a:t> Vitamin Supplements</a:t>
            </a:r>
          </a:p>
          <a:p>
            <a:r>
              <a:rPr lang="en-US" dirty="0"/>
              <a:t>13 different ones required. , Vit A, E,D,K,B1, B2, Pantothenic acid, nicotinic acid, niacin, B6, Biotin, folacin, folic acid, choline, B 12</a:t>
            </a:r>
          </a:p>
          <a:p>
            <a:r>
              <a:rPr lang="en-US" dirty="0"/>
              <a:t>Vitamin A Deficiency- rough, dry skin, eye inflammation, ruffled feather, white-yellowish mouth sores, pale comb and wattles, decrease egg production, blood spots in eggs.</a:t>
            </a:r>
          </a:p>
          <a:p>
            <a:endParaRPr lang="en-US" dirty="0"/>
          </a:p>
          <a:p>
            <a:endParaRPr lang="en-US" dirty="0"/>
          </a:p>
          <a:p>
            <a:endParaRPr lang="en-US" dirty="0"/>
          </a:p>
          <a:p>
            <a:endParaRPr lang="en-US" dirty="0"/>
          </a:p>
          <a:p>
            <a:endParaRPr lang="en-US" dirty="0"/>
          </a:p>
          <a:p>
            <a:endParaRPr lang="en-US" dirty="0"/>
          </a:p>
        </p:txBody>
      </p:sp>
      <p:pic>
        <p:nvPicPr>
          <p:cNvPr id="12" name="Picture 11" descr="A close up of an eye&#10;&#10;Description automatically generated">
            <a:extLst>
              <a:ext uri="{FF2B5EF4-FFF2-40B4-BE49-F238E27FC236}">
                <a16:creationId xmlns:a16="http://schemas.microsoft.com/office/drawing/2014/main" id="{A57EA2B0-1B36-4608-ABA8-26ECE6554671}"/>
              </a:ext>
            </a:extLst>
          </p:cNvPr>
          <p:cNvPicPr>
            <a:picLocks noChangeAspect="1"/>
          </p:cNvPicPr>
          <p:nvPr/>
        </p:nvPicPr>
        <p:blipFill>
          <a:blip r:embed="rId3"/>
          <a:stretch>
            <a:fillRect/>
          </a:stretch>
        </p:blipFill>
        <p:spPr>
          <a:xfrm>
            <a:off x="5568548" y="4526280"/>
            <a:ext cx="3314195" cy="1993207"/>
          </a:xfrm>
          <a:prstGeom prst="rect">
            <a:avLst/>
          </a:prstGeom>
        </p:spPr>
      </p:pic>
    </p:spTree>
    <p:extLst>
      <p:ext uri="{BB962C8B-B14F-4D97-AF65-F5344CB8AC3E}">
        <p14:creationId xmlns:p14="http://schemas.microsoft.com/office/powerpoint/2010/main" val="25066641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DF3A5-08C1-39AB-DB52-DE8B1C6A6C8C}"/>
              </a:ext>
            </a:extLst>
          </p:cNvPr>
          <p:cNvSpPr>
            <a:spLocks noGrp="1"/>
          </p:cNvSpPr>
          <p:nvPr>
            <p:ph type="ctrTitle"/>
          </p:nvPr>
        </p:nvSpPr>
        <p:spPr/>
        <p:txBody>
          <a:bodyPr anchor="ctr">
            <a:normAutofit/>
          </a:bodyPr>
          <a:lstStyle/>
          <a:p>
            <a:r>
              <a:rPr lang="en-US" dirty="0"/>
              <a:t>Sources of Vitamins and requirements</a:t>
            </a:r>
          </a:p>
        </p:txBody>
      </p:sp>
      <p:sp>
        <p:nvSpPr>
          <p:cNvPr id="4" name="Content Placeholder 3">
            <a:extLst>
              <a:ext uri="{FF2B5EF4-FFF2-40B4-BE49-F238E27FC236}">
                <a16:creationId xmlns:a16="http://schemas.microsoft.com/office/drawing/2014/main" id="{699AA73F-EF0A-6486-4AD5-13101E9A2F0C}"/>
              </a:ext>
            </a:extLst>
          </p:cNvPr>
          <p:cNvSpPr>
            <a:spLocks noGrp="1"/>
          </p:cNvSpPr>
          <p:nvPr>
            <p:ph type="body" sz="quarter" idx="14"/>
          </p:nvPr>
        </p:nvSpPr>
        <p:spPr/>
        <p:txBody>
          <a:bodyPr>
            <a:normAutofit/>
          </a:bodyPr>
          <a:lstStyle/>
          <a:p>
            <a:r>
              <a:rPr lang="en-US" dirty="0">
                <a:hlinkClick r:id="rId2"/>
              </a:rPr>
              <a:t>https://backyardchickenscoop.com/chicken-vitamins/</a:t>
            </a:r>
            <a:endParaRPr lang="en-US" dirty="0"/>
          </a:p>
          <a:p>
            <a:endParaRPr lang="en-US" dirty="0"/>
          </a:p>
        </p:txBody>
      </p:sp>
      <p:pic>
        <p:nvPicPr>
          <p:cNvPr id="6" name="Picture Placeholder 5" descr="A group of chickens standing on dirt&#10;&#10;Description automatically generated">
            <a:extLst>
              <a:ext uri="{FF2B5EF4-FFF2-40B4-BE49-F238E27FC236}">
                <a16:creationId xmlns:a16="http://schemas.microsoft.com/office/drawing/2014/main" id="{6F9A2655-6F53-93EE-4601-81C84C5F4B2A}"/>
              </a:ext>
            </a:extLst>
          </p:cNvPr>
          <p:cNvPicPr>
            <a:picLocks noGrp="1" noChangeAspect="1"/>
          </p:cNvPicPr>
          <p:nvPr>
            <p:ph type="pic" sz="quarter" idx="13"/>
          </p:nvPr>
        </p:nvPicPr>
        <p:blipFill rotWithShape="1">
          <a:blip r:embed="rId3"/>
          <a:srcRect l="22260" r="22260"/>
          <a:stretch/>
        </p:blipFill>
        <p:spPr>
          <a:noFill/>
        </p:spPr>
      </p:pic>
    </p:spTree>
    <p:extLst>
      <p:ext uri="{BB962C8B-B14F-4D97-AF65-F5344CB8AC3E}">
        <p14:creationId xmlns:p14="http://schemas.microsoft.com/office/powerpoint/2010/main" val="31572697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03A9-DFF9-6352-86B9-03669EDC5FD9}"/>
              </a:ext>
            </a:extLst>
          </p:cNvPr>
          <p:cNvSpPr>
            <a:spLocks noGrp="1"/>
          </p:cNvSpPr>
          <p:nvPr>
            <p:ph type="title"/>
          </p:nvPr>
        </p:nvSpPr>
        <p:spPr/>
        <p:txBody>
          <a:bodyPr anchor="b">
            <a:normAutofit/>
          </a:bodyPr>
          <a:lstStyle/>
          <a:p>
            <a:r>
              <a:rPr lang="en-US" dirty="0"/>
              <a:t>Mineral supplements</a:t>
            </a:r>
          </a:p>
        </p:txBody>
      </p:sp>
      <p:sp>
        <p:nvSpPr>
          <p:cNvPr id="10" name="Content Placeholder 3">
            <a:extLst>
              <a:ext uri="{FF2B5EF4-FFF2-40B4-BE49-F238E27FC236}">
                <a16:creationId xmlns:a16="http://schemas.microsoft.com/office/drawing/2014/main" id="{B92B78BB-A538-59FF-3637-AB725259861F}"/>
              </a:ext>
            </a:extLst>
          </p:cNvPr>
          <p:cNvSpPr>
            <a:spLocks noGrp="1"/>
          </p:cNvSpPr>
          <p:nvPr>
            <p:ph idx="1"/>
          </p:nvPr>
        </p:nvSpPr>
        <p:spPr/>
        <p:txBody>
          <a:bodyPr>
            <a:normAutofit/>
          </a:bodyPr>
          <a:lstStyle/>
          <a:p>
            <a:r>
              <a:rPr lang="en-US" sz="2400" dirty="0"/>
              <a:t>Nine essential elements needed</a:t>
            </a:r>
          </a:p>
          <a:p>
            <a:pPr lvl="1"/>
            <a:r>
              <a:rPr lang="en-US" dirty="0"/>
              <a:t>Calcium   0.9-1.0% for pullet and broiler  3% for layers</a:t>
            </a:r>
          </a:p>
          <a:p>
            <a:pPr lvl="1"/>
            <a:r>
              <a:rPr lang="en-US" dirty="0"/>
              <a:t>Phosphorus  Ratio of CA:P 2:1  need at least 0.32%</a:t>
            </a:r>
          </a:p>
          <a:p>
            <a:pPr lvl="1"/>
            <a:r>
              <a:rPr lang="en-US" dirty="0"/>
              <a:t>Sodium</a:t>
            </a:r>
          </a:p>
          <a:p>
            <a:pPr lvl="1"/>
            <a:r>
              <a:rPr lang="en-US" dirty="0"/>
              <a:t>Potassium</a:t>
            </a:r>
          </a:p>
          <a:p>
            <a:pPr lvl="1"/>
            <a:r>
              <a:rPr lang="en-US" dirty="0"/>
              <a:t>Chloride</a:t>
            </a:r>
          </a:p>
          <a:p>
            <a:pPr lvl="1"/>
            <a:r>
              <a:rPr lang="en-US" dirty="0"/>
              <a:t>Iron</a:t>
            </a:r>
          </a:p>
          <a:p>
            <a:pPr lvl="1"/>
            <a:r>
              <a:rPr lang="en-US" dirty="0"/>
              <a:t>Manganese</a:t>
            </a:r>
          </a:p>
          <a:p>
            <a:pPr lvl="1"/>
            <a:r>
              <a:rPr lang="en-US" dirty="0"/>
              <a:t>Selenium</a:t>
            </a:r>
          </a:p>
          <a:p>
            <a:pPr lvl="1"/>
            <a:r>
              <a:rPr lang="en-US" dirty="0"/>
              <a:t>Iodine</a:t>
            </a:r>
          </a:p>
          <a:p>
            <a:pPr lvl="1"/>
            <a:endParaRPr lang="en-US" dirty="0"/>
          </a:p>
        </p:txBody>
      </p:sp>
    </p:spTree>
    <p:extLst>
      <p:ext uri="{BB962C8B-B14F-4D97-AF65-F5344CB8AC3E}">
        <p14:creationId xmlns:p14="http://schemas.microsoft.com/office/powerpoint/2010/main" val="23824990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C107F01-F55A-2714-E87B-1E4C1C06724A}"/>
              </a:ext>
            </a:extLst>
          </p:cNvPr>
          <p:cNvGraphicFramePr>
            <a:graphicFrameLocks noGrp="1"/>
          </p:cNvGraphicFramePr>
          <p:nvPr>
            <p:ph sz="quarter" idx="4294967295"/>
            <p:extLst>
              <p:ext uri="{D42A27DB-BD31-4B8C-83A1-F6EECF244321}">
                <p14:modId xmlns:p14="http://schemas.microsoft.com/office/powerpoint/2010/main" val="3274135761"/>
              </p:ext>
            </p:extLst>
          </p:nvPr>
        </p:nvGraphicFramePr>
        <p:xfrm>
          <a:off x="0" y="246063"/>
          <a:ext cx="11919858" cy="6370831"/>
        </p:xfrm>
        <a:graphic>
          <a:graphicData uri="http://schemas.openxmlformats.org/drawingml/2006/table">
            <a:tbl>
              <a:tblPr firstRow="1" bandRow="1">
                <a:tableStyleId>{9DCAF9ED-07DC-4A11-8D7F-57B35C25682E}</a:tableStyleId>
              </a:tblPr>
              <a:tblGrid>
                <a:gridCol w="1944980">
                  <a:extLst>
                    <a:ext uri="{9D8B030D-6E8A-4147-A177-3AD203B41FA5}">
                      <a16:colId xmlns:a16="http://schemas.microsoft.com/office/drawing/2014/main" val="2472703304"/>
                    </a:ext>
                  </a:extLst>
                </a:gridCol>
                <a:gridCol w="8029898">
                  <a:extLst>
                    <a:ext uri="{9D8B030D-6E8A-4147-A177-3AD203B41FA5}">
                      <a16:colId xmlns:a16="http://schemas.microsoft.com/office/drawing/2014/main" val="2916531184"/>
                    </a:ext>
                  </a:extLst>
                </a:gridCol>
                <a:gridCol w="1944980">
                  <a:extLst>
                    <a:ext uri="{9D8B030D-6E8A-4147-A177-3AD203B41FA5}">
                      <a16:colId xmlns:a16="http://schemas.microsoft.com/office/drawing/2014/main" val="3989945207"/>
                    </a:ext>
                  </a:extLst>
                </a:gridCol>
              </a:tblGrid>
              <a:tr h="326174">
                <a:tc>
                  <a:txBody>
                    <a:bodyPr/>
                    <a:lstStyle/>
                    <a:p>
                      <a:r>
                        <a:rPr lang="en-US" dirty="0"/>
                        <a:t>Element</a:t>
                      </a:r>
                    </a:p>
                  </a:txBody>
                  <a:tcPr/>
                </a:tc>
                <a:tc>
                  <a:txBody>
                    <a:bodyPr/>
                    <a:lstStyle/>
                    <a:p>
                      <a:r>
                        <a:rPr lang="en-US" dirty="0"/>
                        <a:t>Deficiency Signs</a:t>
                      </a:r>
                    </a:p>
                  </a:txBody>
                  <a:tcPr/>
                </a:tc>
                <a:tc>
                  <a:txBody>
                    <a:bodyPr/>
                    <a:lstStyle/>
                    <a:p>
                      <a:r>
                        <a:rPr lang="en-US" dirty="0"/>
                        <a:t>Feed Sources</a:t>
                      </a:r>
                    </a:p>
                  </a:txBody>
                  <a:tcPr/>
                </a:tc>
                <a:extLst>
                  <a:ext uri="{0D108BD9-81ED-4DB2-BD59-A6C34878D82A}">
                    <a16:rowId xmlns:a16="http://schemas.microsoft.com/office/drawing/2014/main" val="1992977697"/>
                  </a:ext>
                </a:extLst>
              </a:tr>
              <a:tr h="815436">
                <a:tc>
                  <a:txBody>
                    <a:bodyPr/>
                    <a:lstStyle/>
                    <a:p>
                      <a:r>
                        <a:rPr lang="en-US" dirty="0"/>
                        <a:t>Calcium</a:t>
                      </a:r>
                    </a:p>
                  </a:txBody>
                  <a:tcPr/>
                </a:tc>
                <a:tc>
                  <a:txBody>
                    <a:bodyPr/>
                    <a:lstStyle/>
                    <a:p>
                      <a:r>
                        <a:rPr lang="en-US" dirty="0"/>
                        <a:t>Rickets, soft bones thing eggshell growth retardation</a:t>
                      </a:r>
                    </a:p>
                  </a:txBody>
                  <a:tcPr/>
                </a:tc>
                <a:tc>
                  <a:txBody>
                    <a:bodyPr/>
                    <a:lstStyle/>
                    <a:p>
                      <a:r>
                        <a:rPr lang="en-US" dirty="0"/>
                        <a:t>Oyster shell, ground limestone</a:t>
                      </a:r>
                    </a:p>
                  </a:txBody>
                  <a:tcPr/>
                </a:tc>
                <a:extLst>
                  <a:ext uri="{0D108BD9-81ED-4DB2-BD59-A6C34878D82A}">
                    <a16:rowId xmlns:a16="http://schemas.microsoft.com/office/drawing/2014/main" val="1257229134"/>
                  </a:ext>
                </a:extLst>
              </a:tr>
              <a:tr h="815436">
                <a:tc>
                  <a:txBody>
                    <a:bodyPr/>
                    <a:lstStyle/>
                    <a:p>
                      <a:r>
                        <a:rPr lang="en-US" dirty="0"/>
                        <a:t>Phosphorus</a:t>
                      </a:r>
                    </a:p>
                  </a:txBody>
                  <a:tcPr/>
                </a:tc>
                <a:tc>
                  <a:txBody>
                    <a:bodyPr/>
                    <a:lstStyle/>
                    <a:p>
                      <a:r>
                        <a:rPr lang="en-US" dirty="0"/>
                        <a:t>Rickets, reduced egg production, thin eggshells</a:t>
                      </a:r>
                    </a:p>
                  </a:txBody>
                  <a:tcPr/>
                </a:tc>
                <a:tc>
                  <a:txBody>
                    <a:bodyPr/>
                    <a:lstStyle/>
                    <a:p>
                      <a:r>
                        <a:rPr lang="en-US" dirty="0"/>
                        <a:t>Cereals, bone and fish meal, milk products</a:t>
                      </a:r>
                    </a:p>
                  </a:txBody>
                  <a:tcPr/>
                </a:tc>
                <a:extLst>
                  <a:ext uri="{0D108BD9-81ED-4DB2-BD59-A6C34878D82A}">
                    <a16:rowId xmlns:a16="http://schemas.microsoft.com/office/drawing/2014/main" val="2516078645"/>
                  </a:ext>
                </a:extLst>
              </a:tr>
              <a:tr h="666234">
                <a:tc>
                  <a:txBody>
                    <a:bodyPr/>
                    <a:lstStyle/>
                    <a:p>
                      <a:r>
                        <a:rPr lang="en-US" dirty="0"/>
                        <a:t>Sodium</a:t>
                      </a:r>
                    </a:p>
                  </a:txBody>
                  <a:tcPr/>
                </a:tc>
                <a:tc>
                  <a:txBody>
                    <a:bodyPr/>
                    <a:lstStyle/>
                    <a:p>
                      <a:r>
                        <a:rPr lang="en-US" dirty="0"/>
                        <a:t>Poor growth cannibalism</a:t>
                      </a:r>
                    </a:p>
                  </a:txBody>
                  <a:tcPr/>
                </a:tc>
                <a:tc>
                  <a:txBody>
                    <a:bodyPr/>
                    <a:lstStyle/>
                    <a:p>
                      <a:r>
                        <a:rPr lang="en-US" dirty="0"/>
                        <a:t>Common salt animal products</a:t>
                      </a:r>
                    </a:p>
                  </a:txBody>
                  <a:tcPr/>
                </a:tc>
                <a:extLst>
                  <a:ext uri="{0D108BD9-81ED-4DB2-BD59-A6C34878D82A}">
                    <a16:rowId xmlns:a16="http://schemas.microsoft.com/office/drawing/2014/main" val="4165088072"/>
                  </a:ext>
                </a:extLst>
              </a:tr>
              <a:tr h="466363">
                <a:tc>
                  <a:txBody>
                    <a:bodyPr/>
                    <a:lstStyle/>
                    <a:p>
                      <a:r>
                        <a:rPr lang="en-US" dirty="0"/>
                        <a:t>Potassium</a:t>
                      </a:r>
                    </a:p>
                  </a:txBody>
                  <a:tcPr/>
                </a:tc>
                <a:tc>
                  <a:txBody>
                    <a:bodyPr/>
                    <a:lstStyle/>
                    <a:p>
                      <a:r>
                        <a:rPr lang="en-US" dirty="0"/>
                        <a:t>Poor growth</a:t>
                      </a:r>
                    </a:p>
                  </a:txBody>
                  <a:tcPr/>
                </a:tc>
                <a:tc>
                  <a:txBody>
                    <a:bodyPr/>
                    <a:lstStyle/>
                    <a:p>
                      <a:r>
                        <a:rPr lang="en-US" dirty="0"/>
                        <a:t>Plant feedstuffs</a:t>
                      </a:r>
                    </a:p>
                  </a:txBody>
                  <a:tcPr/>
                </a:tc>
                <a:extLst>
                  <a:ext uri="{0D108BD9-81ED-4DB2-BD59-A6C34878D82A}">
                    <a16:rowId xmlns:a16="http://schemas.microsoft.com/office/drawing/2014/main" val="3943580926"/>
                  </a:ext>
                </a:extLst>
              </a:tr>
              <a:tr h="666234">
                <a:tc>
                  <a:txBody>
                    <a:bodyPr/>
                    <a:lstStyle/>
                    <a:p>
                      <a:r>
                        <a:rPr lang="en-US" dirty="0"/>
                        <a:t>Iron</a:t>
                      </a:r>
                    </a:p>
                  </a:txBody>
                  <a:tcPr/>
                </a:tc>
                <a:tc>
                  <a:txBody>
                    <a:bodyPr/>
                    <a:lstStyle/>
                    <a:p>
                      <a:r>
                        <a:rPr lang="en-US" dirty="0"/>
                        <a:t>Anemia</a:t>
                      </a:r>
                    </a:p>
                  </a:txBody>
                  <a:tcPr/>
                </a:tc>
                <a:tc>
                  <a:txBody>
                    <a:bodyPr/>
                    <a:lstStyle/>
                    <a:p>
                      <a:r>
                        <a:rPr lang="en-US" dirty="0"/>
                        <a:t>Plant and animal products</a:t>
                      </a:r>
                    </a:p>
                  </a:txBody>
                  <a:tcPr/>
                </a:tc>
                <a:extLst>
                  <a:ext uri="{0D108BD9-81ED-4DB2-BD59-A6C34878D82A}">
                    <a16:rowId xmlns:a16="http://schemas.microsoft.com/office/drawing/2014/main" val="139184258"/>
                  </a:ext>
                </a:extLst>
              </a:tr>
              <a:tr h="866103">
                <a:tc>
                  <a:txBody>
                    <a:bodyPr/>
                    <a:lstStyle/>
                    <a:p>
                      <a:r>
                        <a:rPr lang="en-US" dirty="0"/>
                        <a:t>Manganese</a:t>
                      </a:r>
                    </a:p>
                  </a:txBody>
                  <a:tcPr/>
                </a:tc>
                <a:tc>
                  <a:txBody>
                    <a:bodyPr/>
                    <a:lstStyle/>
                    <a:p>
                      <a:r>
                        <a:rPr lang="en-US" dirty="0"/>
                        <a:t>Slipped tendon, “star-gazing</a:t>
                      </a:r>
                    </a:p>
                  </a:txBody>
                  <a:tcPr/>
                </a:tc>
                <a:tc>
                  <a:txBody>
                    <a:bodyPr/>
                    <a:lstStyle/>
                    <a:p>
                      <a:r>
                        <a:rPr lang="en-US" dirty="0"/>
                        <a:t>Rice hulls, wheat </a:t>
                      </a:r>
                      <a:r>
                        <a:rPr lang="en-US" dirty="0" err="1"/>
                        <a:t>middings</a:t>
                      </a:r>
                      <a:endParaRPr lang="en-US" dirty="0"/>
                    </a:p>
                    <a:p>
                      <a:endParaRPr lang="en-US" dirty="0"/>
                    </a:p>
                  </a:txBody>
                  <a:tcPr/>
                </a:tc>
                <a:extLst>
                  <a:ext uri="{0D108BD9-81ED-4DB2-BD59-A6C34878D82A}">
                    <a16:rowId xmlns:a16="http://schemas.microsoft.com/office/drawing/2014/main" val="2184996003"/>
                  </a:ext>
                </a:extLst>
              </a:tr>
              <a:tr h="1304697">
                <a:tc>
                  <a:txBody>
                    <a:bodyPr/>
                    <a:lstStyle/>
                    <a:p>
                      <a:r>
                        <a:rPr lang="en-US" dirty="0"/>
                        <a:t>Selenium</a:t>
                      </a:r>
                    </a:p>
                    <a:p>
                      <a:endParaRPr lang="en-US" dirty="0"/>
                    </a:p>
                    <a:p>
                      <a:r>
                        <a:rPr lang="en-US" dirty="0"/>
                        <a:t>Iodine</a:t>
                      </a:r>
                    </a:p>
                  </a:txBody>
                  <a:tcPr/>
                </a:tc>
                <a:tc>
                  <a:txBody>
                    <a:bodyPr/>
                    <a:lstStyle/>
                    <a:p>
                      <a:r>
                        <a:rPr lang="en-US" dirty="0"/>
                        <a:t>Severe anemia, exudative diathesis, poor egg production</a:t>
                      </a:r>
                    </a:p>
                    <a:p>
                      <a:endParaRPr lang="en-US" dirty="0"/>
                    </a:p>
                    <a:p>
                      <a:r>
                        <a:rPr lang="en-US" dirty="0"/>
                        <a:t>Goiter</a:t>
                      </a:r>
                    </a:p>
                  </a:txBody>
                  <a:tcPr/>
                </a:tc>
                <a:tc>
                  <a:txBody>
                    <a:bodyPr/>
                    <a:lstStyle/>
                    <a:p>
                      <a:r>
                        <a:rPr lang="en-US" dirty="0"/>
                        <a:t>Fish meals, brewers yeast</a:t>
                      </a:r>
                    </a:p>
                    <a:p>
                      <a:r>
                        <a:rPr lang="en-US" dirty="0"/>
                        <a:t>Fish meal, brewers yeast</a:t>
                      </a:r>
                    </a:p>
                    <a:p>
                      <a:endParaRPr lang="en-US" dirty="0"/>
                    </a:p>
                  </a:txBody>
                  <a:tcPr/>
                </a:tc>
                <a:extLst>
                  <a:ext uri="{0D108BD9-81ED-4DB2-BD59-A6C34878D82A}">
                    <a16:rowId xmlns:a16="http://schemas.microsoft.com/office/drawing/2014/main" val="4210645760"/>
                  </a:ext>
                </a:extLst>
              </a:tr>
            </a:tbl>
          </a:graphicData>
        </a:graphic>
      </p:graphicFrame>
      <p:sp>
        <p:nvSpPr>
          <p:cNvPr id="8" name="Title 7">
            <a:extLst>
              <a:ext uri="{FF2B5EF4-FFF2-40B4-BE49-F238E27FC236}">
                <a16:creationId xmlns:a16="http://schemas.microsoft.com/office/drawing/2014/main" id="{4BA927B9-7E3B-102A-D276-97AB9B90A2F6}"/>
              </a:ext>
            </a:extLst>
          </p:cNvPr>
          <p:cNvSpPr>
            <a:spLocks noGrp="1"/>
          </p:cNvSpPr>
          <p:nvPr>
            <p:ph type="title" idx="4294967295"/>
          </p:nvPr>
        </p:nvSpPr>
        <p:spPr>
          <a:xfrm>
            <a:off x="7437438" y="685800"/>
            <a:ext cx="4754562" cy="5670550"/>
          </a:xfrm>
        </p:spPr>
        <p:txBody>
          <a:bodyPr/>
          <a:lstStyle/>
          <a:p>
            <a:r>
              <a:rPr lang="en-US" dirty="0"/>
              <a:t> </a:t>
            </a:r>
          </a:p>
        </p:txBody>
      </p:sp>
    </p:spTree>
    <p:extLst>
      <p:ext uri="{BB962C8B-B14F-4D97-AF65-F5344CB8AC3E}">
        <p14:creationId xmlns:p14="http://schemas.microsoft.com/office/powerpoint/2010/main" val="165529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698432-2D58-D940-A0AE-7748E2A4879B}"/>
              </a:ext>
            </a:extLst>
          </p:cNvPr>
          <p:cNvSpPr>
            <a:spLocks noGrp="1"/>
          </p:cNvSpPr>
          <p:nvPr>
            <p:ph type="ctrTitle"/>
          </p:nvPr>
        </p:nvSpPr>
        <p:spPr/>
        <p:txBody>
          <a:bodyPr/>
          <a:lstStyle/>
          <a:p>
            <a:r>
              <a:rPr lang="en-US" dirty="0"/>
              <a:t>TYPES  OF CHICKENS AND BREEDING PRACTICES</a:t>
            </a:r>
          </a:p>
        </p:txBody>
      </p:sp>
    </p:spTree>
    <p:extLst>
      <p:ext uri="{BB962C8B-B14F-4D97-AF65-F5344CB8AC3E}">
        <p14:creationId xmlns:p14="http://schemas.microsoft.com/office/powerpoint/2010/main" val="37491687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8C4BD-D881-1A59-392F-D28ABAB57E0E}"/>
              </a:ext>
            </a:extLst>
          </p:cNvPr>
          <p:cNvSpPr>
            <a:spLocks noGrp="1"/>
          </p:cNvSpPr>
          <p:nvPr>
            <p:ph type="title"/>
          </p:nvPr>
        </p:nvSpPr>
        <p:spPr/>
        <p:txBody>
          <a:bodyPr anchor="b">
            <a:normAutofit/>
          </a:bodyPr>
          <a:lstStyle/>
          <a:p>
            <a:r>
              <a:rPr lang="en-US" dirty="0"/>
              <a:t>Trace mineral tips</a:t>
            </a:r>
          </a:p>
        </p:txBody>
      </p:sp>
      <p:pic>
        <p:nvPicPr>
          <p:cNvPr id="4" name="Online Media 3" title="Trace Mineral Supplement Tips for Poultry">
            <a:hlinkClick r:id="" action="ppaction://media"/>
            <a:extLst>
              <a:ext uri="{FF2B5EF4-FFF2-40B4-BE49-F238E27FC236}">
                <a16:creationId xmlns:a16="http://schemas.microsoft.com/office/drawing/2014/main" id="{5651D516-168D-BB43-AF12-00255E98EE56}"/>
              </a:ext>
            </a:extLst>
          </p:cNvPr>
          <p:cNvPicPr>
            <a:picLocks noGrp="1" noRot="1" noChangeAspect="1"/>
          </p:cNvPicPr>
          <p:nvPr>
            <p:ph idx="1"/>
            <a:videoFile r:link="rId1"/>
          </p:nvPr>
        </p:nvPicPr>
        <p:blipFill>
          <a:blip r:embed="rId3"/>
          <a:stretch>
            <a:fillRect/>
          </a:stretch>
        </p:blipFill>
        <p:spPr>
          <a:xfrm>
            <a:off x="2682875" y="2103438"/>
            <a:ext cx="7281863" cy="4114800"/>
          </a:xfrm>
          <a:prstGeom prst="rect">
            <a:avLst/>
          </a:prstGeom>
          <a:noFill/>
        </p:spPr>
      </p:pic>
    </p:spTree>
    <p:extLst>
      <p:ext uri="{BB962C8B-B14F-4D97-AF65-F5344CB8AC3E}">
        <p14:creationId xmlns:p14="http://schemas.microsoft.com/office/powerpoint/2010/main" val="14129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91FCF-D655-80E7-8345-3673A428F29F}"/>
              </a:ext>
            </a:extLst>
          </p:cNvPr>
          <p:cNvSpPr>
            <a:spLocks noGrp="1"/>
          </p:cNvSpPr>
          <p:nvPr>
            <p:ph type="title"/>
          </p:nvPr>
        </p:nvSpPr>
        <p:spPr/>
        <p:txBody>
          <a:bodyPr anchor="b">
            <a:normAutofit/>
          </a:bodyPr>
          <a:lstStyle/>
          <a:p>
            <a:r>
              <a:rPr lang="en-US" dirty="0"/>
              <a:t>Water</a:t>
            </a:r>
          </a:p>
        </p:txBody>
      </p:sp>
      <p:graphicFrame>
        <p:nvGraphicFramePr>
          <p:cNvPr id="5" name="Content Placeholder 2">
            <a:extLst>
              <a:ext uri="{FF2B5EF4-FFF2-40B4-BE49-F238E27FC236}">
                <a16:creationId xmlns:a16="http://schemas.microsoft.com/office/drawing/2014/main" id="{E36A2570-D6A0-B16E-B6AC-3EF3CE7C23B8}"/>
              </a:ext>
            </a:extLst>
          </p:cNvPr>
          <p:cNvGraphicFramePr>
            <a:graphicFrameLocks noGrp="1"/>
          </p:cNvGraphicFramePr>
          <p:nvPr>
            <p:ph idx="1"/>
            <p:extLst>
              <p:ext uri="{D42A27DB-BD31-4B8C-83A1-F6EECF244321}">
                <p14:modId xmlns:p14="http://schemas.microsoft.com/office/powerpoint/2010/main" val="3798146571"/>
              </p:ext>
            </p:extLst>
          </p:nvPr>
        </p:nvGraphicFramePr>
        <p:xfrm>
          <a:off x="1279525" y="2103438"/>
          <a:ext cx="10088563"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57749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7791D-A582-9596-25EF-F35B3BE9347E}"/>
              </a:ext>
            </a:extLst>
          </p:cNvPr>
          <p:cNvSpPr>
            <a:spLocks noGrp="1"/>
          </p:cNvSpPr>
          <p:nvPr>
            <p:ph type="title"/>
          </p:nvPr>
        </p:nvSpPr>
        <p:spPr/>
        <p:txBody>
          <a:bodyPr anchor="b">
            <a:normAutofit/>
          </a:bodyPr>
          <a:lstStyle/>
          <a:p>
            <a:r>
              <a:rPr lang="en-US" dirty="0"/>
              <a:t>Feeding systems</a:t>
            </a:r>
          </a:p>
        </p:txBody>
      </p:sp>
      <p:pic>
        <p:nvPicPr>
          <p:cNvPr id="6" name="Picture Placeholder 5" descr="A group of chickens in a grassy area&#10;&#10;Description automatically generated">
            <a:extLst>
              <a:ext uri="{FF2B5EF4-FFF2-40B4-BE49-F238E27FC236}">
                <a16:creationId xmlns:a16="http://schemas.microsoft.com/office/drawing/2014/main" id="{84F1C6C7-7D77-87EE-DA65-6DE9E5421616}"/>
              </a:ext>
            </a:extLst>
          </p:cNvPr>
          <p:cNvPicPr>
            <a:picLocks noGrp="1" noChangeAspect="1"/>
          </p:cNvPicPr>
          <p:nvPr>
            <p:ph sz="half" idx="2"/>
          </p:nvPr>
        </p:nvPicPr>
        <p:blipFill rotWithShape="1">
          <a:blip r:embed="rId2"/>
          <a:stretch/>
        </p:blipFill>
        <p:spPr>
          <a:xfrm>
            <a:off x="1491456" y="1397000"/>
            <a:ext cx="4514850" cy="2600325"/>
          </a:xfrm>
          <a:noFill/>
        </p:spPr>
      </p:pic>
      <p:sp>
        <p:nvSpPr>
          <p:cNvPr id="4" name="Content Placeholder 3">
            <a:extLst>
              <a:ext uri="{FF2B5EF4-FFF2-40B4-BE49-F238E27FC236}">
                <a16:creationId xmlns:a16="http://schemas.microsoft.com/office/drawing/2014/main" id="{86A5C092-236D-D6E2-1293-11047226190C}"/>
              </a:ext>
            </a:extLst>
          </p:cNvPr>
          <p:cNvSpPr>
            <a:spLocks noGrp="1"/>
          </p:cNvSpPr>
          <p:nvPr>
            <p:ph sz="quarter" idx="4"/>
          </p:nvPr>
        </p:nvSpPr>
        <p:spPr/>
        <p:txBody>
          <a:bodyPr>
            <a:normAutofit/>
          </a:bodyPr>
          <a:lstStyle/>
          <a:p>
            <a:r>
              <a:rPr lang="en-US" dirty="0"/>
              <a:t>Producers with a few scavenging birds my first want to supplement their bird’s diet.</a:t>
            </a:r>
          </a:p>
          <a:p>
            <a:r>
              <a:rPr lang="en-US" dirty="0"/>
              <a:t>Green feeds may be grown in seasons for birds to range</a:t>
            </a:r>
          </a:p>
          <a:p>
            <a:r>
              <a:rPr lang="en-US" dirty="0"/>
              <a:t>Can cut and dry and store them</a:t>
            </a:r>
          </a:p>
          <a:p>
            <a:r>
              <a:rPr lang="en-US" dirty="0"/>
              <a:t>Green pastures are excellent source of high protein, high vitamin feeds.</a:t>
            </a:r>
          </a:p>
          <a:p>
            <a:r>
              <a:rPr lang="en-US" dirty="0"/>
              <a:t>Can give scavenging or free0-range birds grain or concentrate pre mixes.</a:t>
            </a:r>
          </a:p>
          <a:p>
            <a:endParaRPr lang="en-US" dirty="0"/>
          </a:p>
        </p:txBody>
      </p:sp>
    </p:spTree>
    <p:extLst>
      <p:ext uri="{BB962C8B-B14F-4D97-AF65-F5344CB8AC3E}">
        <p14:creationId xmlns:p14="http://schemas.microsoft.com/office/powerpoint/2010/main" val="25578518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3806E-B209-D2F2-F871-C853F9D2BC29}"/>
              </a:ext>
            </a:extLst>
          </p:cNvPr>
          <p:cNvSpPr>
            <a:spLocks noGrp="1"/>
          </p:cNvSpPr>
          <p:nvPr>
            <p:ph type="title"/>
          </p:nvPr>
        </p:nvSpPr>
        <p:spPr>
          <a:xfrm>
            <a:off x="1280160" y="685800"/>
            <a:ext cx="9137012" cy="1280160"/>
          </a:xfrm>
        </p:spPr>
        <p:txBody>
          <a:bodyPr anchor="b">
            <a:normAutofit/>
          </a:bodyPr>
          <a:lstStyle/>
          <a:p>
            <a:r>
              <a:rPr lang="en-US" dirty="0"/>
              <a:t>Duck Farming </a:t>
            </a:r>
          </a:p>
        </p:txBody>
      </p:sp>
      <p:sp>
        <p:nvSpPr>
          <p:cNvPr id="3" name="Content Placeholder 2">
            <a:extLst>
              <a:ext uri="{FF2B5EF4-FFF2-40B4-BE49-F238E27FC236}">
                <a16:creationId xmlns:a16="http://schemas.microsoft.com/office/drawing/2014/main" id="{467A3B00-5D74-7BDB-C241-A70D106CF465}"/>
              </a:ext>
            </a:extLst>
          </p:cNvPr>
          <p:cNvSpPr>
            <a:spLocks noGrp="1"/>
          </p:cNvSpPr>
          <p:nvPr>
            <p:ph sz="half" idx="2"/>
          </p:nvPr>
        </p:nvSpPr>
        <p:spPr>
          <a:xfrm>
            <a:off x="1280160" y="2327440"/>
            <a:ext cx="4846320" cy="4040574"/>
          </a:xfrm>
        </p:spPr>
        <p:txBody>
          <a:bodyPr>
            <a:normAutofit/>
          </a:bodyPr>
          <a:lstStyle/>
          <a:p>
            <a:r>
              <a:rPr lang="en-US" dirty="0"/>
              <a:t>One of the most profitable livestock farming businesses is duck farming in Ghana.</a:t>
            </a:r>
          </a:p>
          <a:p>
            <a:r>
              <a:rPr lang="en-US" dirty="0"/>
              <a:t>Duck farming is not very popular in Ghana because of the several myths associated with ducks.  A lot of people consider ducks as dirty birds and hence not consumed in many parts of Ghana</a:t>
            </a:r>
          </a:p>
          <a:p>
            <a:r>
              <a:rPr lang="en-US" dirty="0"/>
              <a:t>Recently many people are seeing an opportunity to start a duck farming business. </a:t>
            </a:r>
          </a:p>
        </p:txBody>
      </p:sp>
      <p:pic>
        <p:nvPicPr>
          <p:cNvPr id="5" name="Picture 4" descr="A group of ducks walking in mud&#10;&#10;Description automatically generated">
            <a:extLst>
              <a:ext uri="{FF2B5EF4-FFF2-40B4-BE49-F238E27FC236}">
                <a16:creationId xmlns:a16="http://schemas.microsoft.com/office/drawing/2014/main" id="{4E2944E4-9D5E-0288-3E90-06120CF2299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7413" r="12524" b="-2"/>
          <a:stretch/>
        </p:blipFill>
        <p:spPr>
          <a:xfrm>
            <a:off x="6723402" y="2327441"/>
            <a:ext cx="4846320" cy="4040574"/>
          </a:xfrm>
          <a:prstGeom prst="rect">
            <a:avLst/>
          </a:prstGeom>
          <a:noFill/>
        </p:spPr>
      </p:pic>
    </p:spTree>
    <p:extLst>
      <p:ext uri="{BB962C8B-B14F-4D97-AF65-F5344CB8AC3E}">
        <p14:creationId xmlns:p14="http://schemas.microsoft.com/office/powerpoint/2010/main" val="39296621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21DE9-AE30-D255-33BF-4CEF822950F9}"/>
              </a:ext>
            </a:extLst>
          </p:cNvPr>
          <p:cNvSpPr>
            <a:spLocks noGrp="1"/>
          </p:cNvSpPr>
          <p:nvPr>
            <p:ph type="ctrTitle"/>
          </p:nvPr>
        </p:nvSpPr>
        <p:spPr>
          <a:xfrm>
            <a:off x="1280160" y="301752"/>
            <a:ext cx="4663438" cy="2441448"/>
          </a:xfrm>
        </p:spPr>
        <p:txBody>
          <a:bodyPr anchor="ctr">
            <a:normAutofit/>
          </a:bodyPr>
          <a:lstStyle/>
          <a:p>
            <a:r>
              <a:rPr lang="en-US" dirty="0"/>
              <a:t>Why is duck farming on the rise</a:t>
            </a:r>
          </a:p>
        </p:txBody>
      </p:sp>
      <p:sp>
        <p:nvSpPr>
          <p:cNvPr id="3" name="Subtitle 2">
            <a:extLst>
              <a:ext uri="{FF2B5EF4-FFF2-40B4-BE49-F238E27FC236}">
                <a16:creationId xmlns:a16="http://schemas.microsoft.com/office/drawing/2014/main" id="{146F8068-7B2F-3313-4E5A-4C3C5B2F7DB2}"/>
              </a:ext>
            </a:extLst>
          </p:cNvPr>
          <p:cNvSpPr>
            <a:spLocks noGrp="1"/>
          </p:cNvSpPr>
          <p:nvPr>
            <p:ph type="body" sz="quarter" idx="14"/>
          </p:nvPr>
        </p:nvSpPr>
        <p:spPr>
          <a:xfrm>
            <a:off x="1280161" y="2777067"/>
            <a:ext cx="4663440" cy="3550581"/>
          </a:xfrm>
        </p:spPr>
        <p:txBody>
          <a:bodyPr>
            <a:normAutofit/>
          </a:bodyPr>
          <a:lstStyle/>
          <a:p>
            <a:pPr>
              <a:lnSpc>
                <a:spcPct val="100000"/>
              </a:lnSpc>
            </a:pPr>
            <a:r>
              <a:rPr lang="en-US" sz="1500" dirty="0"/>
              <a:t>Advantages</a:t>
            </a:r>
          </a:p>
          <a:p>
            <a:pPr marL="342900" indent="-342900">
              <a:lnSpc>
                <a:spcPct val="100000"/>
              </a:lnSpc>
              <a:buFont typeface="Wingdings" panose="05000000000000000000" pitchFamily="2" charset="2"/>
              <a:buChar char="Ø"/>
            </a:pPr>
            <a:r>
              <a:rPr lang="en-US" sz="1500" dirty="0"/>
              <a:t>Duck meat is an excellent and affordable source of protein and duck eggs can be a good protein source</a:t>
            </a:r>
          </a:p>
          <a:p>
            <a:pPr marL="342900" indent="-342900">
              <a:lnSpc>
                <a:spcPct val="100000"/>
              </a:lnSpc>
              <a:buFont typeface="Wingdings" panose="05000000000000000000" pitchFamily="2" charset="2"/>
              <a:buChar char="Ø"/>
            </a:pPr>
            <a:r>
              <a:rPr lang="en-US" sz="1500" dirty="0"/>
              <a:t>Starting a duck farm requires a small amount of capital</a:t>
            </a:r>
          </a:p>
          <a:p>
            <a:pPr marL="342900" indent="-342900">
              <a:lnSpc>
                <a:spcPct val="100000"/>
              </a:lnSpc>
              <a:buFont typeface="Wingdings" panose="05000000000000000000" pitchFamily="2" charset="2"/>
              <a:buChar char="Ø"/>
            </a:pPr>
            <a:r>
              <a:rPr lang="en-US" sz="1500" dirty="0"/>
              <a:t>If you already have a crop farm you can rear your ducks in the same place because they do not destroy flowers or vegetables</a:t>
            </a:r>
          </a:p>
          <a:p>
            <a:pPr marL="342900" indent="-342900">
              <a:lnSpc>
                <a:spcPct val="100000"/>
              </a:lnSpc>
              <a:buFont typeface="Wingdings" panose="05000000000000000000" pitchFamily="2" charset="2"/>
              <a:buChar char="Ø"/>
            </a:pPr>
            <a:r>
              <a:rPr lang="en-US" sz="1500" dirty="0"/>
              <a:t>Ducks live longer compared to chickens</a:t>
            </a:r>
          </a:p>
          <a:p>
            <a:pPr marL="342900" indent="-342900">
              <a:lnSpc>
                <a:spcPct val="100000"/>
              </a:lnSpc>
              <a:buFont typeface="Wingdings" panose="05000000000000000000" pitchFamily="2" charset="2"/>
              <a:buChar char="Ø"/>
            </a:pPr>
            <a:r>
              <a:rPr lang="en-US" sz="1500" dirty="0"/>
              <a:t>Ducks can lay eggs for a longer period.</a:t>
            </a:r>
          </a:p>
          <a:p>
            <a:pPr marL="342900" indent="-342900">
              <a:lnSpc>
                <a:spcPct val="100000"/>
              </a:lnSpc>
              <a:buFont typeface="Wingdings" panose="05000000000000000000" pitchFamily="2" charset="2"/>
              <a:buChar char="Ø"/>
            </a:pPr>
            <a:endParaRPr lang="en-US" sz="1500" dirty="0"/>
          </a:p>
        </p:txBody>
      </p:sp>
      <p:pic>
        <p:nvPicPr>
          <p:cNvPr id="6" name="Picture Placeholder 5" descr="A white and black duck with red face&#10;&#10;Description automatically generated">
            <a:extLst>
              <a:ext uri="{FF2B5EF4-FFF2-40B4-BE49-F238E27FC236}">
                <a16:creationId xmlns:a16="http://schemas.microsoft.com/office/drawing/2014/main" id="{30B1D1E2-53F9-25F3-7A89-AE35B4386990}"/>
              </a:ext>
            </a:extLst>
          </p:cNvPr>
          <p:cNvPicPr>
            <a:picLocks noGrp="1" noChangeAspect="1"/>
          </p:cNvPicPr>
          <p:nvPr>
            <p:ph type="pic" sz="quarter" idx="13"/>
          </p:nvPr>
        </p:nvPicPr>
        <p:blipFill rotWithShape="1">
          <a:blip r:embed="rId2"/>
          <a:srcRect l="29408" r="14743" b="1"/>
          <a:stretch/>
        </p:blipFill>
        <p:spPr>
          <a:xfrm>
            <a:off x="6695553" y="301752"/>
            <a:ext cx="5221224" cy="6263640"/>
          </a:xfrm>
          <a:noFill/>
        </p:spPr>
      </p:pic>
      <p:sp>
        <p:nvSpPr>
          <p:cNvPr id="4" name="TextBox 3">
            <a:extLst>
              <a:ext uri="{FF2B5EF4-FFF2-40B4-BE49-F238E27FC236}">
                <a16:creationId xmlns:a16="http://schemas.microsoft.com/office/drawing/2014/main" id="{A5D93158-30E9-DAB8-6C0E-CE8A23FF1AFA}"/>
              </a:ext>
            </a:extLst>
          </p:cNvPr>
          <p:cNvSpPr txBox="1"/>
          <p:nvPr/>
        </p:nvSpPr>
        <p:spPr>
          <a:xfrm>
            <a:off x="4824549" y="301752"/>
            <a:ext cx="1341120" cy="369332"/>
          </a:xfrm>
          <a:prstGeom prst="rect">
            <a:avLst/>
          </a:prstGeom>
          <a:noFill/>
        </p:spPr>
        <p:txBody>
          <a:bodyPr wrap="square" rtlCol="0">
            <a:spAutoFit/>
          </a:bodyPr>
          <a:lstStyle/>
          <a:p>
            <a:r>
              <a:rPr lang="en-US" dirty="0"/>
              <a:t>Muscovy</a:t>
            </a:r>
          </a:p>
        </p:txBody>
      </p:sp>
    </p:spTree>
    <p:extLst>
      <p:ext uri="{BB962C8B-B14F-4D97-AF65-F5344CB8AC3E}">
        <p14:creationId xmlns:p14="http://schemas.microsoft.com/office/powerpoint/2010/main" val="34073479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D0E95-4BEA-A93A-5ABF-6CB7A01ADDD7}"/>
              </a:ext>
            </a:extLst>
          </p:cNvPr>
          <p:cNvSpPr>
            <a:spLocks noGrp="1"/>
          </p:cNvSpPr>
          <p:nvPr>
            <p:ph type="title"/>
          </p:nvPr>
        </p:nvSpPr>
        <p:spPr>
          <a:xfrm>
            <a:off x="1280160" y="685800"/>
            <a:ext cx="9137012" cy="1280160"/>
          </a:xfrm>
        </p:spPr>
        <p:txBody>
          <a:bodyPr anchor="b">
            <a:normAutofit/>
          </a:bodyPr>
          <a:lstStyle/>
          <a:p>
            <a:r>
              <a:rPr lang="en-US" dirty="0"/>
              <a:t>Starting a duck farming business</a:t>
            </a:r>
          </a:p>
        </p:txBody>
      </p:sp>
      <p:sp>
        <p:nvSpPr>
          <p:cNvPr id="3" name="Subtitle 2">
            <a:extLst>
              <a:ext uri="{FF2B5EF4-FFF2-40B4-BE49-F238E27FC236}">
                <a16:creationId xmlns:a16="http://schemas.microsoft.com/office/drawing/2014/main" id="{178A1BD5-41CC-4851-7923-DA79E5D65D92}"/>
              </a:ext>
            </a:extLst>
          </p:cNvPr>
          <p:cNvSpPr>
            <a:spLocks noGrp="1"/>
          </p:cNvSpPr>
          <p:nvPr>
            <p:ph sz="half" idx="2"/>
          </p:nvPr>
        </p:nvSpPr>
        <p:spPr>
          <a:xfrm>
            <a:off x="1280160" y="2327440"/>
            <a:ext cx="4846320" cy="4040574"/>
          </a:xfrm>
        </p:spPr>
        <p:txBody>
          <a:bodyPr>
            <a:normAutofit/>
          </a:bodyPr>
          <a:lstStyle/>
          <a:p>
            <a:pPr marL="342900" indent="-342900">
              <a:buFont typeface="Wingdings" panose="05000000000000000000" pitchFamily="2" charset="2"/>
              <a:buChar char="Ø"/>
            </a:pPr>
            <a:r>
              <a:rPr lang="en-US" dirty="0"/>
              <a:t>Minimum of 12 ducks</a:t>
            </a:r>
          </a:p>
          <a:p>
            <a:pPr marL="342900" indent="-342900">
              <a:buFont typeface="Wingdings" panose="05000000000000000000" pitchFamily="2" charset="2"/>
              <a:buChar char="Ø"/>
            </a:pPr>
            <a:r>
              <a:rPr lang="en-US" dirty="0"/>
              <a:t>Do not require large housing and expensive feeds</a:t>
            </a:r>
          </a:p>
          <a:p>
            <a:pPr marL="342900" indent="-342900">
              <a:buFont typeface="Wingdings" panose="05000000000000000000" pitchFamily="2" charset="2"/>
              <a:buChar char="Ø"/>
            </a:pPr>
            <a:r>
              <a:rPr lang="en-US" dirty="0"/>
              <a:t>Not easily affected by avian diseases that affect other poultry birds</a:t>
            </a:r>
          </a:p>
          <a:p>
            <a:pPr marL="342900" indent="-342900">
              <a:buFont typeface="Wingdings" panose="05000000000000000000" pitchFamily="2" charset="2"/>
              <a:buChar char="Ø"/>
            </a:pPr>
            <a:r>
              <a:rPr lang="en-US" dirty="0"/>
              <a:t>You can leave them unsupervised because they can fend for themselves</a:t>
            </a:r>
          </a:p>
          <a:p>
            <a:pPr marL="342900" indent="-342900">
              <a:buFont typeface="Wingdings" panose="05000000000000000000" pitchFamily="2" charset="2"/>
              <a:buChar char="Ø"/>
            </a:pPr>
            <a:r>
              <a:rPr lang="en-US" dirty="0"/>
              <a:t>Ducks can eat insects like termites, cockroaches and grasshoppers, fish eggs and snails. </a:t>
            </a:r>
          </a:p>
          <a:p>
            <a:pPr marL="342900" indent="-342900">
              <a:buFont typeface="Wingdings" panose="05000000000000000000" pitchFamily="2" charset="2"/>
              <a:buChar char="Ø"/>
            </a:pPr>
            <a:r>
              <a:rPr lang="en-US" dirty="0"/>
              <a:t>Don’t necessarily need a pond to be able to rear your ducks but if you want fertile eggs you should consider it.</a:t>
            </a:r>
          </a:p>
        </p:txBody>
      </p:sp>
      <p:pic>
        <p:nvPicPr>
          <p:cNvPr id="6" name="Picture Placeholder 5" descr="A duck swimming in the water&#10;&#10;Description automatically generated">
            <a:extLst>
              <a:ext uri="{FF2B5EF4-FFF2-40B4-BE49-F238E27FC236}">
                <a16:creationId xmlns:a16="http://schemas.microsoft.com/office/drawing/2014/main" id="{7B47834B-78C3-373F-119F-304A78512E5A}"/>
              </a:ext>
            </a:extLst>
          </p:cNvPr>
          <p:cNvPicPr>
            <a:picLocks noGrp="1" noChangeAspect="1"/>
          </p:cNvPicPr>
          <p:nvPr>
            <p:ph sz="quarter" idx="4"/>
          </p:nvPr>
        </p:nvPicPr>
        <p:blipFill rotWithShape="1">
          <a:blip r:embed="rId2"/>
          <a:srcRect l="15332" r="16000" b="-2"/>
          <a:stretch/>
        </p:blipFill>
        <p:spPr>
          <a:xfrm>
            <a:off x="6723402" y="2327441"/>
            <a:ext cx="4846320" cy="4040574"/>
          </a:xfrm>
          <a:noFill/>
        </p:spPr>
      </p:pic>
      <p:sp>
        <p:nvSpPr>
          <p:cNvPr id="4" name="TextBox 3">
            <a:extLst>
              <a:ext uri="{FF2B5EF4-FFF2-40B4-BE49-F238E27FC236}">
                <a16:creationId xmlns:a16="http://schemas.microsoft.com/office/drawing/2014/main" id="{E9B38DBA-47F6-5423-8B51-0D842FA771F4}"/>
              </a:ext>
            </a:extLst>
          </p:cNvPr>
          <p:cNvSpPr txBox="1"/>
          <p:nvPr/>
        </p:nvSpPr>
        <p:spPr>
          <a:xfrm>
            <a:off x="5268686" y="1965960"/>
            <a:ext cx="1219200" cy="369332"/>
          </a:xfrm>
          <a:prstGeom prst="rect">
            <a:avLst/>
          </a:prstGeom>
          <a:noFill/>
        </p:spPr>
        <p:txBody>
          <a:bodyPr wrap="square" rtlCol="0">
            <a:spAutoFit/>
          </a:bodyPr>
          <a:lstStyle/>
          <a:p>
            <a:r>
              <a:rPr lang="en-US" dirty="0"/>
              <a:t>Mallard</a:t>
            </a:r>
          </a:p>
        </p:txBody>
      </p:sp>
    </p:spTree>
    <p:extLst>
      <p:ext uri="{BB962C8B-B14F-4D97-AF65-F5344CB8AC3E}">
        <p14:creationId xmlns:p14="http://schemas.microsoft.com/office/powerpoint/2010/main" val="29563189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D0E95-4BEA-A93A-5ABF-6CB7A01ADDD7}"/>
              </a:ext>
            </a:extLst>
          </p:cNvPr>
          <p:cNvSpPr>
            <a:spLocks noGrp="1"/>
          </p:cNvSpPr>
          <p:nvPr>
            <p:ph type="title"/>
          </p:nvPr>
        </p:nvSpPr>
        <p:spPr>
          <a:xfrm>
            <a:off x="1280159" y="640080"/>
            <a:ext cx="4815836" cy="2103120"/>
          </a:xfrm>
        </p:spPr>
        <p:txBody>
          <a:bodyPr anchor="ctr">
            <a:normAutofit/>
          </a:bodyPr>
          <a:lstStyle/>
          <a:p>
            <a:r>
              <a:rPr lang="en-US" dirty="0"/>
              <a:t>Starting a duck farming business</a:t>
            </a:r>
          </a:p>
        </p:txBody>
      </p:sp>
      <p:graphicFrame>
        <p:nvGraphicFramePr>
          <p:cNvPr id="7" name="Subtitle 2">
            <a:extLst>
              <a:ext uri="{FF2B5EF4-FFF2-40B4-BE49-F238E27FC236}">
                <a16:creationId xmlns:a16="http://schemas.microsoft.com/office/drawing/2014/main" id="{A0A3C5FF-A4F9-4B7E-AEC0-469F88E606E5}"/>
              </a:ext>
            </a:extLst>
          </p:cNvPr>
          <p:cNvGraphicFramePr>
            <a:graphicFrameLocks noGrp="1"/>
          </p:cNvGraphicFramePr>
          <p:nvPr>
            <p:ph idx="21"/>
            <p:extLst>
              <p:ext uri="{D42A27DB-BD31-4B8C-83A1-F6EECF244321}">
                <p14:modId xmlns:p14="http://schemas.microsoft.com/office/powerpoint/2010/main" val="2176820506"/>
              </p:ext>
            </p:extLst>
          </p:nvPr>
        </p:nvGraphicFramePr>
        <p:xfrm>
          <a:off x="1280160" y="3017520"/>
          <a:ext cx="10374152" cy="32088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79986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22207-0F32-8025-D427-10821A26AA98}"/>
              </a:ext>
            </a:extLst>
          </p:cNvPr>
          <p:cNvSpPr>
            <a:spLocks noGrp="1"/>
          </p:cNvSpPr>
          <p:nvPr>
            <p:ph type="ctrTitle"/>
          </p:nvPr>
        </p:nvSpPr>
        <p:spPr>
          <a:xfrm>
            <a:off x="1280160" y="301752"/>
            <a:ext cx="4663438" cy="2441448"/>
          </a:xfrm>
        </p:spPr>
        <p:txBody>
          <a:bodyPr anchor="ctr">
            <a:normAutofit/>
          </a:bodyPr>
          <a:lstStyle/>
          <a:p>
            <a:r>
              <a:rPr lang="en-US" dirty="0"/>
              <a:t>Advantages of duck farming</a:t>
            </a:r>
          </a:p>
        </p:txBody>
      </p:sp>
      <p:sp>
        <p:nvSpPr>
          <p:cNvPr id="3" name="Subtitle 2">
            <a:extLst>
              <a:ext uri="{FF2B5EF4-FFF2-40B4-BE49-F238E27FC236}">
                <a16:creationId xmlns:a16="http://schemas.microsoft.com/office/drawing/2014/main" id="{9254473A-7C13-B8C5-54FB-3057C5F2CFE6}"/>
              </a:ext>
            </a:extLst>
          </p:cNvPr>
          <p:cNvSpPr>
            <a:spLocks noGrp="1"/>
          </p:cNvSpPr>
          <p:nvPr>
            <p:ph type="body" sz="quarter" idx="14"/>
          </p:nvPr>
        </p:nvSpPr>
        <p:spPr>
          <a:xfrm>
            <a:off x="1280161" y="2777067"/>
            <a:ext cx="4663440" cy="3550581"/>
          </a:xfrm>
        </p:spPr>
        <p:txBody>
          <a:bodyPr>
            <a:normAutofit/>
          </a:bodyPr>
          <a:lstStyle/>
          <a:p>
            <a:pPr marL="342900" indent="-342900">
              <a:lnSpc>
                <a:spcPct val="100000"/>
              </a:lnSpc>
              <a:buFont typeface="Wingdings" panose="05000000000000000000" pitchFamily="2" charset="2"/>
              <a:buChar char="Ø"/>
            </a:pPr>
            <a:r>
              <a:rPr lang="en-US" sz="1500" dirty="0"/>
              <a:t>Duck houses facility does not have to be expensive and elaborate</a:t>
            </a:r>
          </a:p>
          <a:p>
            <a:pPr marL="342900" indent="-342900">
              <a:lnSpc>
                <a:spcPct val="100000"/>
              </a:lnSpc>
              <a:buFont typeface="Wingdings" panose="05000000000000000000" pitchFamily="2" charset="2"/>
              <a:buChar char="Ø"/>
            </a:pPr>
            <a:r>
              <a:rPr lang="en-US" sz="1500" dirty="0"/>
              <a:t>Ducks can easily adapt to any new environment</a:t>
            </a:r>
          </a:p>
          <a:p>
            <a:pPr marL="342900" indent="-342900">
              <a:lnSpc>
                <a:spcPct val="100000"/>
              </a:lnSpc>
              <a:buFont typeface="Wingdings" panose="05000000000000000000" pitchFamily="2" charset="2"/>
              <a:buChar char="Ø"/>
            </a:pPr>
            <a:r>
              <a:rPr lang="en-US" sz="1500" dirty="0"/>
              <a:t>They lay eggs in the morning or at night which means that you can collect fresh eggs every morning</a:t>
            </a:r>
          </a:p>
          <a:p>
            <a:pPr marL="342900" indent="-342900">
              <a:lnSpc>
                <a:spcPct val="100000"/>
              </a:lnSpc>
              <a:buFont typeface="Wingdings" panose="05000000000000000000" pitchFamily="2" charset="2"/>
              <a:buChar char="Ø"/>
            </a:pPr>
            <a:r>
              <a:rPr lang="en-US" sz="1500" dirty="0"/>
              <a:t>You can use your ducks for pest control.</a:t>
            </a:r>
          </a:p>
          <a:p>
            <a:pPr marL="342900" indent="-342900">
              <a:lnSpc>
                <a:spcPct val="100000"/>
              </a:lnSpc>
              <a:buFont typeface="Wingdings" panose="05000000000000000000" pitchFamily="2" charset="2"/>
              <a:buChar char="Ø"/>
            </a:pPr>
            <a:r>
              <a:rPr lang="en-US" sz="1500" dirty="0"/>
              <a:t>Not a lot of money on duck feed- normally eat rice, corn, cassava and other easily available food.  Ducks then to forage on algae, aquatic weeks, fungi, snails, insects </a:t>
            </a:r>
            <a:r>
              <a:rPr lang="en-US" sz="1500" dirty="0" err="1"/>
              <a:t>etc</a:t>
            </a:r>
            <a:endParaRPr lang="en-US" sz="1500" dirty="0"/>
          </a:p>
          <a:p>
            <a:pPr marL="342900" indent="-342900">
              <a:lnSpc>
                <a:spcPct val="100000"/>
              </a:lnSpc>
              <a:buFont typeface="Wingdings" panose="05000000000000000000" pitchFamily="2" charset="2"/>
              <a:buChar char="Ø"/>
            </a:pPr>
            <a:endParaRPr lang="en-US" sz="1500" dirty="0"/>
          </a:p>
        </p:txBody>
      </p:sp>
      <p:pic>
        <p:nvPicPr>
          <p:cNvPr id="6" name="Picture Placeholder 5" descr="A pair of ducks standing in the grass&#10;&#10;Description automatically generated">
            <a:extLst>
              <a:ext uri="{FF2B5EF4-FFF2-40B4-BE49-F238E27FC236}">
                <a16:creationId xmlns:a16="http://schemas.microsoft.com/office/drawing/2014/main" id="{89936B50-AE7E-BFF9-4BA3-1C5B19698D94}"/>
              </a:ext>
            </a:extLst>
          </p:cNvPr>
          <p:cNvPicPr>
            <a:picLocks noGrp="1" noChangeAspect="1"/>
          </p:cNvPicPr>
          <p:nvPr>
            <p:ph type="pic" sz="quarter" idx="13"/>
          </p:nvPr>
        </p:nvPicPr>
        <p:blipFill rotWithShape="1">
          <a:blip r:embed="rId2"/>
          <a:srcRect l="20623" r="16859" b="1"/>
          <a:stretch/>
        </p:blipFill>
        <p:spPr>
          <a:xfrm>
            <a:off x="6695553" y="301752"/>
            <a:ext cx="5221224" cy="6263640"/>
          </a:xfrm>
          <a:noFill/>
        </p:spPr>
      </p:pic>
      <p:sp>
        <p:nvSpPr>
          <p:cNvPr id="8" name="TextBox 7">
            <a:extLst>
              <a:ext uri="{FF2B5EF4-FFF2-40B4-BE49-F238E27FC236}">
                <a16:creationId xmlns:a16="http://schemas.microsoft.com/office/drawing/2014/main" id="{15260441-6BFA-3C52-F22B-61B655292B72}"/>
              </a:ext>
            </a:extLst>
          </p:cNvPr>
          <p:cNvSpPr txBox="1"/>
          <p:nvPr/>
        </p:nvSpPr>
        <p:spPr>
          <a:xfrm>
            <a:off x="12636137" y="487680"/>
            <a:ext cx="618309" cy="3901440"/>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45CBA36F-F9EE-2CF9-3DC9-F07CD8F55853}"/>
              </a:ext>
            </a:extLst>
          </p:cNvPr>
          <p:cNvSpPr txBox="1"/>
          <p:nvPr/>
        </p:nvSpPr>
        <p:spPr>
          <a:xfrm>
            <a:off x="3675017" y="2246811"/>
            <a:ext cx="2301176" cy="369332"/>
          </a:xfrm>
          <a:prstGeom prst="rect">
            <a:avLst/>
          </a:prstGeom>
          <a:noFill/>
        </p:spPr>
        <p:txBody>
          <a:bodyPr wrap="square" rtlCol="0">
            <a:spAutoFit/>
          </a:bodyPr>
          <a:lstStyle/>
          <a:p>
            <a:r>
              <a:rPr lang="en-US" dirty="0"/>
              <a:t>Khaki Campbell</a:t>
            </a:r>
          </a:p>
        </p:txBody>
      </p:sp>
    </p:spTree>
    <p:extLst>
      <p:ext uri="{BB962C8B-B14F-4D97-AF65-F5344CB8AC3E}">
        <p14:creationId xmlns:p14="http://schemas.microsoft.com/office/powerpoint/2010/main" val="26471744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1BB3D74-7A3C-B9E3-C6A9-640A2C87FA9B}"/>
              </a:ext>
            </a:extLst>
          </p:cNvPr>
          <p:cNvSpPr>
            <a:spLocks noGrp="1"/>
          </p:cNvSpPr>
          <p:nvPr>
            <p:ph type="title"/>
          </p:nvPr>
        </p:nvSpPr>
        <p:spPr>
          <a:xfrm>
            <a:off x="4114800" y="640080"/>
            <a:ext cx="7498080" cy="1280160"/>
          </a:xfrm>
        </p:spPr>
        <p:txBody>
          <a:bodyPr anchor="b">
            <a:normAutofit/>
          </a:bodyPr>
          <a:lstStyle/>
          <a:p>
            <a:r>
              <a:rPr lang="en-US" dirty="0"/>
              <a:t>Duck production in Ghana</a:t>
            </a:r>
          </a:p>
        </p:txBody>
      </p:sp>
      <p:pic>
        <p:nvPicPr>
          <p:cNvPr id="6" name="Picture Placeholder 5">
            <a:extLst>
              <a:ext uri="{FF2B5EF4-FFF2-40B4-BE49-F238E27FC236}">
                <a16:creationId xmlns:a16="http://schemas.microsoft.com/office/drawing/2014/main" id="{2B49E38C-7B8D-7A1B-A157-ABB3602EFA8B}"/>
              </a:ext>
            </a:extLst>
          </p:cNvPr>
          <p:cNvPicPr>
            <a:picLocks noGrp="1" noChangeAspect="1"/>
          </p:cNvPicPr>
          <p:nvPr>
            <p:ph type="pic" sz="quarter" idx="13"/>
          </p:nvPr>
        </p:nvPicPr>
        <p:blipFill rotWithShape="1">
          <a:blip r:embed="rId2"/>
          <a:srcRect l="20315" r="25187" b="3"/>
          <a:stretch/>
        </p:blipFill>
        <p:spPr>
          <a:xfrm>
            <a:off x="1317615" y="895646"/>
            <a:ext cx="1956925" cy="1956928"/>
          </a:xfrm>
          <a:noFill/>
        </p:spPr>
      </p:pic>
      <p:sp>
        <p:nvSpPr>
          <p:cNvPr id="13" name="Content Placeholder 2">
            <a:extLst>
              <a:ext uri="{FF2B5EF4-FFF2-40B4-BE49-F238E27FC236}">
                <a16:creationId xmlns:a16="http://schemas.microsoft.com/office/drawing/2014/main" id="{B95C875A-9A30-2920-9A90-0E4F8F9AA41C}"/>
              </a:ext>
            </a:extLst>
          </p:cNvPr>
          <p:cNvSpPr>
            <a:spLocks noGrp="1"/>
          </p:cNvSpPr>
          <p:nvPr>
            <p:ph idx="1"/>
          </p:nvPr>
        </p:nvSpPr>
        <p:spPr>
          <a:xfrm>
            <a:off x="4114800" y="2194560"/>
            <a:ext cx="7498080" cy="4023360"/>
          </a:xfrm>
        </p:spPr>
        <p:txBody>
          <a:bodyPr>
            <a:normAutofit/>
          </a:bodyPr>
          <a:lstStyle/>
          <a:p>
            <a:pPr marL="285750" indent="-285750">
              <a:buFont typeface="Wingdings" panose="05000000000000000000" pitchFamily="2" charset="2"/>
              <a:buChar char="Ø"/>
            </a:pPr>
            <a:r>
              <a:rPr lang="en-US" dirty="0"/>
              <a:t>The minimum average amount of eggs a duck can produce in a year is 100 eggs and if well fed can do 200 eggs and eggs usually are big. </a:t>
            </a:r>
          </a:p>
          <a:p>
            <a:pPr marL="285750" indent="-285750">
              <a:buFont typeface="Wingdings" panose="05000000000000000000" pitchFamily="2" charset="2"/>
              <a:buChar char="Ø"/>
            </a:pPr>
            <a:r>
              <a:rPr lang="en-US" dirty="0"/>
              <a:t>The weight of an adult duck depends on the sex.  The average weight of most duck's ranges between 1 kg and 3 kg. </a:t>
            </a:r>
          </a:p>
          <a:p>
            <a:pPr marL="285750" indent="-285750">
              <a:buFont typeface="Wingdings" panose="05000000000000000000" pitchFamily="2" charset="2"/>
              <a:buChar char="Ø"/>
            </a:pPr>
            <a:r>
              <a:rPr lang="en-US" dirty="0"/>
              <a:t>Muscovy are most popular duck breed </a:t>
            </a:r>
          </a:p>
          <a:p>
            <a:pPr marL="514350" lvl="1" indent="-285750">
              <a:buFont typeface="Wingdings" panose="05000000000000000000" pitchFamily="2" charset="2"/>
              <a:buChar char="Ø"/>
            </a:pPr>
            <a:r>
              <a:rPr lang="en-US" sz="1800" dirty="0"/>
              <a:t>Large</a:t>
            </a:r>
          </a:p>
          <a:p>
            <a:pPr marL="514350" lvl="1" indent="-285750">
              <a:buFont typeface="Wingdings" panose="05000000000000000000" pitchFamily="2" charset="2"/>
              <a:buChar char="Ø"/>
            </a:pPr>
            <a:r>
              <a:rPr lang="en-US" sz="1800" dirty="0"/>
              <a:t>Not picky where they stay</a:t>
            </a:r>
          </a:p>
          <a:p>
            <a:pPr marL="514350" lvl="1" indent="-285750">
              <a:buFont typeface="Wingdings" panose="05000000000000000000" pitchFamily="2" charset="2"/>
              <a:buChar char="Ø"/>
            </a:pPr>
            <a:r>
              <a:rPr lang="en-US" sz="1800" dirty="0"/>
              <a:t>If shelter is clean safe and comfortable will be fine</a:t>
            </a:r>
          </a:p>
          <a:p>
            <a:pPr marL="514350" lvl="1" indent="-285750">
              <a:buFont typeface="Wingdings" panose="05000000000000000000" pitchFamily="2" charset="2"/>
              <a:buChar char="Ø"/>
            </a:pPr>
            <a:r>
              <a:rPr lang="en-US" sz="1800" dirty="0"/>
              <a:t>Don’t require lot of care and management</a:t>
            </a:r>
          </a:p>
          <a:p>
            <a:pPr marL="514350" lvl="1" indent="-285750">
              <a:buFont typeface="Wingdings" panose="05000000000000000000" pitchFamily="2" charset="2"/>
              <a:buChar char="Ø"/>
            </a:pPr>
            <a:r>
              <a:rPr lang="en-US" sz="1800" dirty="0"/>
              <a:t>Meat and eggs are valuable.</a:t>
            </a:r>
          </a:p>
          <a:p>
            <a:pPr marL="285750" indent="-285750">
              <a:buFont typeface="Wingdings" panose="05000000000000000000" pitchFamily="2" charset="2"/>
              <a:buChar char="Ø"/>
            </a:pPr>
            <a:endParaRPr lang="en-US" dirty="0"/>
          </a:p>
        </p:txBody>
      </p:sp>
      <p:sp>
        <p:nvSpPr>
          <p:cNvPr id="2" name="TextBox 1">
            <a:extLst>
              <a:ext uri="{FF2B5EF4-FFF2-40B4-BE49-F238E27FC236}">
                <a16:creationId xmlns:a16="http://schemas.microsoft.com/office/drawing/2014/main" id="{5A8DA4D6-BF73-44FB-4227-000EB1ED07E9}"/>
              </a:ext>
            </a:extLst>
          </p:cNvPr>
          <p:cNvSpPr txBox="1"/>
          <p:nvPr/>
        </p:nvSpPr>
        <p:spPr>
          <a:xfrm>
            <a:off x="1053737" y="3429000"/>
            <a:ext cx="2220803" cy="369332"/>
          </a:xfrm>
          <a:prstGeom prst="rect">
            <a:avLst/>
          </a:prstGeom>
          <a:noFill/>
        </p:spPr>
        <p:txBody>
          <a:bodyPr wrap="square" rtlCol="0">
            <a:spAutoFit/>
          </a:bodyPr>
          <a:lstStyle/>
          <a:p>
            <a:r>
              <a:rPr lang="en-US" dirty="0"/>
              <a:t>Indian Runner</a:t>
            </a:r>
          </a:p>
        </p:txBody>
      </p:sp>
    </p:spTree>
    <p:extLst>
      <p:ext uri="{BB962C8B-B14F-4D97-AF65-F5344CB8AC3E}">
        <p14:creationId xmlns:p14="http://schemas.microsoft.com/office/powerpoint/2010/main" val="15310772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08C5F-8B07-B3CE-A3AF-F0CA545F7CFB}"/>
              </a:ext>
            </a:extLst>
          </p:cNvPr>
          <p:cNvSpPr>
            <a:spLocks noGrp="1"/>
          </p:cNvSpPr>
          <p:nvPr>
            <p:ph type="ctrTitle"/>
          </p:nvPr>
        </p:nvSpPr>
        <p:spPr>
          <a:xfrm>
            <a:off x="1280160" y="301752"/>
            <a:ext cx="4663438" cy="2441448"/>
          </a:xfrm>
        </p:spPr>
        <p:txBody>
          <a:bodyPr anchor="ctr">
            <a:normAutofit/>
          </a:bodyPr>
          <a:lstStyle/>
          <a:p>
            <a:r>
              <a:rPr lang="en-US" dirty="0"/>
              <a:t>Duck Business in Ghana</a:t>
            </a:r>
          </a:p>
        </p:txBody>
      </p:sp>
      <p:sp>
        <p:nvSpPr>
          <p:cNvPr id="4" name="Content Placeholder 3">
            <a:extLst>
              <a:ext uri="{FF2B5EF4-FFF2-40B4-BE49-F238E27FC236}">
                <a16:creationId xmlns:a16="http://schemas.microsoft.com/office/drawing/2014/main" id="{1A9B13CC-84FA-80F7-E9B2-754BC7F30015}"/>
              </a:ext>
            </a:extLst>
          </p:cNvPr>
          <p:cNvSpPr>
            <a:spLocks noGrp="1"/>
          </p:cNvSpPr>
          <p:nvPr>
            <p:ph type="body" sz="quarter" idx="14"/>
          </p:nvPr>
        </p:nvSpPr>
        <p:spPr>
          <a:xfrm>
            <a:off x="1280161" y="2777067"/>
            <a:ext cx="4663440" cy="3550581"/>
          </a:xfrm>
        </p:spPr>
        <p:txBody>
          <a:bodyPr>
            <a:normAutofit/>
          </a:bodyPr>
          <a:lstStyle/>
          <a:p>
            <a:pPr marL="285750" indent="-285750">
              <a:buFont typeface="Wingdings" panose="05000000000000000000" pitchFamily="2" charset="2"/>
              <a:buChar char="Ø"/>
            </a:pPr>
            <a:r>
              <a:rPr lang="en-US" dirty="0"/>
              <a:t>While preparing to venture into the duck farming business, you must define your purpose for rearing ducks.</a:t>
            </a:r>
          </a:p>
          <a:p>
            <a:pPr marL="514350" lvl="1" indent="-285750">
              <a:buFont typeface="Wingdings" panose="05000000000000000000" pitchFamily="2" charset="2"/>
              <a:buChar char="Ø"/>
            </a:pPr>
            <a:r>
              <a:rPr lang="en-US" sz="1800" dirty="0"/>
              <a:t>Egg production-can be used for a meal and as medicine</a:t>
            </a:r>
          </a:p>
          <a:p>
            <a:pPr marL="514350" lvl="1" indent="-285750">
              <a:buFont typeface="Wingdings" panose="05000000000000000000" pitchFamily="2" charset="2"/>
              <a:buChar char="Ø"/>
            </a:pPr>
            <a:r>
              <a:rPr lang="en-US" sz="1800" dirty="0"/>
              <a:t>Duckling production for sales and supply</a:t>
            </a:r>
          </a:p>
          <a:p>
            <a:pPr marL="514350" lvl="1" indent="-285750">
              <a:buFont typeface="Wingdings" panose="05000000000000000000" pitchFamily="2" charset="2"/>
              <a:buChar char="Ø"/>
            </a:pPr>
            <a:r>
              <a:rPr lang="en-US" sz="1800" dirty="0"/>
              <a:t>Meat</a:t>
            </a:r>
          </a:p>
          <a:p>
            <a:pPr lvl="1" indent="0">
              <a:buNone/>
            </a:pPr>
            <a:endParaRPr lang="en-US" sz="1800" dirty="0"/>
          </a:p>
        </p:txBody>
      </p:sp>
      <p:pic>
        <p:nvPicPr>
          <p:cNvPr id="6" name="Picture Placeholder 5" descr="A duck standing in grass&#10;&#10;Description automatically generated">
            <a:extLst>
              <a:ext uri="{FF2B5EF4-FFF2-40B4-BE49-F238E27FC236}">
                <a16:creationId xmlns:a16="http://schemas.microsoft.com/office/drawing/2014/main" id="{DF578F54-76DA-C8C0-1697-C075EB6CBACB}"/>
              </a:ext>
            </a:extLst>
          </p:cNvPr>
          <p:cNvPicPr>
            <a:picLocks noGrp="1" noChangeAspect="1"/>
          </p:cNvPicPr>
          <p:nvPr>
            <p:ph type="pic" sz="quarter" idx="13"/>
          </p:nvPr>
        </p:nvPicPr>
        <p:blipFill rotWithShape="1">
          <a:blip r:embed="rId2"/>
          <a:srcRect l="11020" r="16875"/>
          <a:stretch/>
        </p:blipFill>
        <p:spPr>
          <a:xfrm>
            <a:off x="6695553" y="301752"/>
            <a:ext cx="5221224" cy="6263640"/>
          </a:xfrm>
          <a:noFill/>
        </p:spPr>
      </p:pic>
      <p:sp>
        <p:nvSpPr>
          <p:cNvPr id="3" name="TextBox 2">
            <a:extLst>
              <a:ext uri="{FF2B5EF4-FFF2-40B4-BE49-F238E27FC236}">
                <a16:creationId xmlns:a16="http://schemas.microsoft.com/office/drawing/2014/main" id="{24E0F77E-969A-3B74-9CFF-76DEEDC556F4}"/>
              </a:ext>
            </a:extLst>
          </p:cNvPr>
          <p:cNvSpPr txBox="1"/>
          <p:nvPr/>
        </p:nvSpPr>
        <p:spPr>
          <a:xfrm>
            <a:off x="3405051" y="2281646"/>
            <a:ext cx="2538547" cy="369332"/>
          </a:xfrm>
          <a:prstGeom prst="rect">
            <a:avLst/>
          </a:prstGeom>
          <a:noFill/>
        </p:spPr>
        <p:txBody>
          <a:bodyPr wrap="square" rtlCol="0">
            <a:spAutoFit/>
          </a:bodyPr>
          <a:lstStyle/>
          <a:p>
            <a:r>
              <a:rPr lang="en-US" dirty="0"/>
              <a:t>Swedish Blue Duck</a:t>
            </a:r>
          </a:p>
        </p:txBody>
      </p:sp>
    </p:spTree>
    <p:extLst>
      <p:ext uri="{BB962C8B-B14F-4D97-AF65-F5344CB8AC3E}">
        <p14:creationId xmlns:p14="http://schemas.microsoft.com/office/powerpoint/2010/main" val="1455126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FDAA-00CD-846E-A576-B59DFA73F988}"/>
              </a:ext>
            </a:extLst>
          </p:cNvPr>
          <p:cNvSpPr>
            <a:spLocks noGrp="1"/>
          </p:cNvSpPr>
          <p:nvPr>
            <p:ph type="title"/>
          </p:nvPr>
        </p:nvSpPr>
        <p:spPr/>
        <p:txBody>
          <a:bodyPr/>
          <a:lstStyle/>
          <a:p>
            <a:r>
              <a:rPr lang="en-US" dirty="0"/>
              <a:t>Dual-purpose chickens</a:t>
            </a:r>
          </a:p>
        </p:txBody>
      </p:sp>
      <p:sp>
        <p:nvSpPr>
          <p:cNvPr id="4" name="Content Placeholder 3">
            <a:extLst>
              <a:ext uri="{FF2B5EF4-FFF2-40B4-BE49-F238E27FC236}">
                <a16:creationId xmlns:a16="http://schemas.microsoft.com/office/drawing/2014/main" id="{352B3B4A-6ED2-64D9-BEC7-1B6C66971286}"/>
              </a:ext>
            </a:extLst>
          </p:cNvPr>
          <p:cNvSpPr>
            <a:spLocks noGrp="1"/>
          </p:cNvSpPr>
          <p:nvPr>
            <p:ph sz="half" idx="2"/>
          </p:nvPr>
        </p:nvSpPr>
        <p:spPr/>
        <p:txBody>
          <a:bodyPr>
            <a:normAutofit fontScale="77500" lnSpcReduction="20000"/>
          </a:bodyPr>
          <a:lstStyle/>
          <a:p>
            <a:r>
              <a:rPr lang="en-US" dirty="0"/>
              <a:t>Dual-Purpose chickens- produce eggs and meat</a:t>
            </a:r>
          </a:p>
          <a:p>
            <a:r>
              <a:rPr lang="en-US" dirty="0"/>
              <a:t>Males meat at 2-3 months.  Females maintained up to one year for eggs.   Preferred for small operations</a:t>
            </a:r>
          </a:p>
          <a:p>
            <a:r>
              <a:rPr lang="en-US" dirty="0"/>
              <a:t>Egg-layer strains- selected for good egg production. Surplus males eliminated at day old. Spent females may be salvaged for meat after egg production below 50%</a:t>
            </a:r>
          </a:p>
          <a:p>
            <a:r>
              <a:rPr lang="en-US" dirty="0"/>
              <a:t>Meat Chickens: Broilers of fryers are reared from strains selected for rapid growth. – can produce up to 4.4 </a:t>
            </a:r>
            <a:r>
              <a:rPr lang="en-US" dirty="0" err="1"/>
              <a:t>lbs</a:t>
            </a:r>
            <a:r>
              <a:rPr lang="en-US" dirty="0"/>
              <a:t> in 7 weeks. </a:t>
            </a:r>
          </a:p>
          <a:p>
            <a:r>
              <a:rPr lang="en-US" dirty="0"/>
              <a:t>Hybrids- feed-efficient strains – such as </a:t>
            </a:r>
            <a:r>
              <a:rPr lang="en-US" dirty="0" err="1"/>
              <a:t>rhode</a:t>
            </a:r>
            <a:r>
              <a:rPr lang="en-US" dirty="0"/>
              <a:t> island reds, barred Plymouth rocks. </a:t>
            </a:r>
          </a:p>
          <a:p>
            <a:r>
              <a:rPr lang="en-US" b="1" dirty="0"/>
              <a:t>Dual-purpose breeds are still preferred in many parts of the world</a:t>
            </a:r>
          </a:p>
          <a:p>
            <a:r>
              <a:rPr lang="en-US" b="1" dirty="0"/>
              <a:t>where brooding hens are used to hatch and start chicks. A running</a:t>
            </a:r>
          </a:p>
          <a:p>
            <a:r>
              <a:rPr lang="en-US" b="1" dirty="0"/>
              <a:t>debate has continued in many countries on whether to select native</a:t>
            </a:r>
          </a:p>
          <a:p>
            <a:r>
              <a:rPr lang="en-US" b="1" dirty="0"/>
              <a:t>breeds or imported hybridized stock. </a:t>
            </a:r>
          </a:p>
          <a:p>
            <a:endParaRPr lang="en-US" dirty="0"/>
          </a:p>
        </p:txBody>
      </p:sp>
      <p:sp>
        <p:nvSpPr>
          <p:cNvPr id="6" name="Content Placeholder 5">
            <a:extLst>
              <a:ext uri="{FF2B5EF4-FFF2-40B4-BE49-F238E27FC236}">
                <a16:creationId xmlns:a16="http://schemas.microsoft.com/office/drawing/2014/main" id="{62FF1654-306D-262A-D360-5E5C2E6B39E3}"/>
              </a:ext>
            </a:extLst>
          </p:cNvPr>
          <p:cNvSpPr>
            <a:spLocks noGrp="1"/>
          </p:cNvSpPr>
          <p:nvPr>
            <p:ph sz="quarter" idx="4"/>
          </p:nvPr>
        </p:nvSpPr>
        <p:spPr/>
        <p:txBody>
          <a:bodyPr/>
          <a:lstStyle/>
          <a:p>
            <a:r>
              <a:rPr lang="en-US" dirty="0"/>
              <a:t> </a:t>
            </a:r>
          </a:p>
        </p:txBody>
      </p:sp>
      <p:pic>
        <p:nvPicPr>
          <p:cNvPr id="5" name="Picture 4" descr="Brood of hens walking in chicken coop enclosed by planks and chicken wire">
            <a:extLst>
              <a:ext uri="{FF2B5EF4-FFF2-40B4-BE49-F238E27FC236}">
                <a16:creationId xmlns:a16="http://schemas.microsoft.com/office/drawing/2014/main" id="{64A5B89C-F1F0-5C73-0D4D-013371B5490D}"/>
              </a:ext>
            </a:extLst>
          </p:cNvPr>
          <p:cNvPicPr>
            <a:picLocks noChangeAspect="1"/>
          </p:cNvPicPr>
          <p:nvPr/>
        </p:nvPicPr>
        <p:blipFill>
          <a:blip r:embed="rId3"/>
          <a:stretch>
            <a:fillRect/>
          </a:stretch>
        </p:blipFill>
        <p:spPr>
          <a:xfrm flipH="1">
            <a:off x="8202385" y="1965960"/>
            <a:ext cx="3037115" cy="2024743"/>
          </a:xfrm>
          <a:prstGeom prst="rect">
            <a:avLst/>
          </a:prstGeom>
        </p:spPr>
      </p:pic>
      <p:pic>
        <p:nvPicPr>
          <p:cNvPr id="7" name="Picture 6">
            <a:extLst>
              <a:ext uri="{FF2B5EF4-FFF2-40B4-BE49-F238E27FC236}">
                <a16:creationId xmlns:a16="http://schemas.microsoft.com/office/drawing/2014/main" id="{2B0C39D9-6746-140A-36EF-7DE9A2E410C6}"/>
              </a:ext>
            </a:extLst>
          </p:cNvPr>
          <p:cNvPicPr>
            <a:picLocks noChangeAspect="1"/>
          </p:cNvPicPr>
          <p:nvPr/>
        </p:nvPicPr>
        <p:blipFill>
          <a:blip r:embed="rId4"/>
          <a:stretch>
            <a:fillRect/>
          </a:stretch>
        </p:blipFill>
        <p:spPr>
          <a:xfrm>
            <a:off x="8500790" y="4050711"/>
            <a:ext cx="2440304" cy="2440304"/>
          </a:xfrm>
          <a:prstGeom prst="rect">
            <a:avLst/>
          </a:prstGeom>
        </p:spPr>
      </p:pic>
      <p:sp>
        <p:nvSpPr>
          <p:cNvPr id="3" name="TextBox 2">
            <a:extLst>
              <a:ext uri="{FF2B5EF4-FFF2-40B4-BE49-F238E27FC236}">
                <a16:creationId xmlns:a16="http://schemas.microsoft.com/office/drawing/2014/main" id="{2BBE6B6C-2FD3-9CCE-2F0A-F7DEC8534EBF}"/>
              </a:ext>
            </a:extLst>
          </p:cNvPr>
          <p:cNvSpPr txBox="1"/>
          <p:nvPr/>
        </p:nvSpPr>
        <p:spPr>
          <a:xfrm>
            <a:off x="6583680" y="4894217"/>
            <a:ext cx="1489166" cy="646331"/>
          </a:xfrm>
          <a:prstGeom prst="rect">
            <a:avLst/>
          </a:prstGeom>
          <a:noFill/>
        </p:spPr>
        <p:txBody>
          <a:bodyPr wrap="square" rtlCol="0">
            <a:spAutoFit/>
          </a:bodyPr>
          <a:lstStyle/>
          <a:p>
            <a:r>
              <a:rPr lang="en-US" dirty="0"/>
              <a:t>White leghorn</a:t>
            </a:r>
          </a:p>
        </p:txBody>
      </p:sp>
      <p:sp>
        <p:nvSpPr>
          <p:cNvPr id="8" name="TextBox 7">
            <a:extLst>
              <a:ext uri="{FF2B5EF4-FFF2-40B4-BE49-F238E27FC236}">
                <a16:creationId xmlns:a16="http://schemas.microsoft.com/office/drawing/2014/main" id="{40549F68-74C2-6762-5C37-FCAF5B4559FD}"/>
              </a:ext>
            </a:extLst>
          </p:cNvPr>
          <p:cNvSpPr txBox="1"/>
          <p:nvPr/>
        </p:nvSpPr>
        <p:spPr>
          <a:xfrm>
            <a:off x="6583680" y="2542903"/>
            <a:ext cx="1489166" cy="646331"/>
          </a:xfrm>
          <a:prstGeom prst="rect">
            <a:avLst/>
          </a:prstGeom>
          <a:noFill/>
        </p:spPr>
        <p:txBody>
          <a:bodyPr wrap="square" rtlCol="0">
            <a:spAutoFit/>
          </a:bodyPr>
          <a:lstStyle/>
          <a:p>
            <a:r>
              <a:rPr lang="en-US" dirty="0"/>
              <a:t>Rhode Island Red</a:t>
            </a:r>
          </a:p>
        </p:txBody>
      </p:sp>
    </p:spTree>
    <p:extLst>
      <p:ext uri="{BB962C8B-B14F-4D97-AF65-F5344CB8AC3E}">
        <p14:creationId xmlns:p14="http://schemas.microsoft.com/office/powerpoint/2010/main" val="21028164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753C4-7A2A-D8E8-F531-6DD94034B3EC}"/>
              </a:ext>
            </a:extLst>
          </p:cNvPr>
          <p:cNvSpPr>
            <a:spLocks noGrp="1"/>
          </p:cNvSpPr>
          <p:nvPr>
            <p:ph type="title"/>
          </p:nvPr>
        </p:nvSpPr>
        <p:spPr>
          <a:xfrm>
            <a:off x="1280159" y="640080"/>
            <a:ext cx="4815836" cy="2103120"/>
          </a:xfrm>
        </p:spPr>
        <p:txBody>
          <a:bodyPr anchor="ctr">
            <a:normAutofit/>
          </a:bodyPr>
          <a:lstStyle/>
          <a:p>
            <a:r>
              <a:rPr lang="en-US" dirty="0"/>
              <a:t>Popular duck breeds</a:t>
            </a:r>
          </a:p>
        </p:txBody>
      </p:sp>
      <p:pic>
        <p:nvPicPr>
          <p:cNvPr id="6" name="Picture Placeholder 5" descr="A duck swimming in the water&#10;&#10;Description automatically generated">
            <a:extLst>
              <a:ext uri="{FF2B5EF4-FFF2-40B4-BE49-F238E27FC236}">
                <a16:creationId xmlns:a16="http://schemas.microsoft.com/office/drawing/2014/main" id="{68862AC4-B206-BF9F-72ED-F4BDDFC0E1DC}"/>
              </a:ext>
            </a:extLst>
          </p:cNvPr>
          <p:cNvPicPr>
            <a:picLocks noGrp="1" noChangeAspect="1"/>
          </p:cNvPicPr>
          <p:nvPr>
            <p:ph idx="1"/>
          </p:nvPr>
        </p:nvPicPr>
        <p:blipFill rotWithShape="1">
          <a:blip r:embed="rId2"/>
          <a:srcRect t="11006" r="-2" b="27258"/>
          <a:stretch/>
        </p:blipFill>
        <p:spPr>
          <a:xfrm>
            <a:off x="6531427" y="640080"/>
            <a:ext cx="5122889" cy="2103120"/>
          </a:xfrm>
          <a:noFill/>
        </p:spPr>
      </p:pic>
      <p:sp>
        <p:nvSpPr>
          <p:cNvPr id="4" name="Content Placeholder 3">
            <a:extLst>
              <a:ext uri="{FF2B5EF4-FFF2-40B4-BE49-F238E27FC236}">
                <a16:creationId xmlns:a16="http://schemas.microsoft.com/office/drawing/2014/main" id="{1224416A-CF4C-B8B1-FC7E-2A6943ADFF90}"/>
              </a:ext>
            </a:extLst>
          </p:cNvPr>
          <p:cNvSpPr>
            <a:spLocks noGrp="1"/>
          </p:cNvSpPr>
          <p:nvPr>
            <p:ph idx="21"/>
          </p:nvPr>
        </p:nvSpPr>
        <p:spPr>
          <a:xfrm>
            <a:off x="1280160" y="3017520"/>
            <a:ext cx="10374152" cy="3208866"/>
          </a:xfrm>
        </p:spPr>
        <p:txBody>
          <a:bodyPr>
            <a:normAutofit/>
          </a:bodyPr>
          <a:lstStyle/>
          <a:p>
            <a:r>
              <a:rPr lang="en-US" sz="1500" dirty="0"/>
              <a:t>Meat birds</a:t>
            </a:r>
          </a:p>
          <a:p>
            <a:r>
              <a:rPr lang="en-US" sz="1500" dirty="0"/>
              <a:t>	Muscovy</a:t>
            </a:r>
          </a:p>
          <a:p>
            <a:r>
              <a:rPr lang="en-US" sz="1500" dirty="0"/>
              <a:t>Combination meat and eggs</a:t>
            </a:r>
          </a:p>
          <a:p>
            <a:r>
              <a:rPr lang="en-US" sz="1500" dirty="0"/>
              <a:t>	Khaki Campbell</a:t>
            </a:r>
          </a:p>
          <a:p>
            <a:r>
              <a:rPr lang="en-US" sz="1500" dirty="0"/>
              <a:t>	Indian Runners</a:t>
            </a:r>
          </a:p>
          <a:p>
            <a:r>
              <a:rPr lang="en-US" sz="1500" dirty="0"/>
              <a:t>Egg producers</a:t>
            </a:r>
          </a:p>
          <a:p>
            <a:r>
              <a:rPr lang="en-US" sz="1500" dirty="0"/>
              <a:t>	Saxony</a:t>
            </a:r>
          </a:p>
          <a:p>
            <a:r>
              <a:rPr lang="en-US" sz="1500" dirty="0"/>
              <a:t>	Ancona </a:t>
            </a:r>
          </a:p>
          <a:p>
            <a:r>
              <a:rPr lang="en-US" sz="1500" dirty="0"/>
              <a:t>	Swedish blue duck</a:t>
            </a:r>
          </a:p>
          <a:p>
            <a:endParaRPr lang="en-US" sz="1500" dirty="0"/>
          </a:p>
        </p:txBody>
      </p:sp>
      <p:sp>
        <p:nvSpPr>
          <p:cNvPr id="3" name="TextBox 2">
            <a:extLst>
              <a:ext uri="{FF2B5EF4-FFF2-40B4-BE49-F238E27FC236}">
                <a16:creationId xmlns:a16="http://schemas.microsoft.com/office/drawing/2014/main" id="{9C3B26A2-A151-1E68-E83F-AC694A9F9206}"/>
              </a:ext>
            </a:extLst>
          </p:cNvPr>
          <p:cNvSpPr txBox="1"/>
          <p:nvPr/>
        </p:nvSpPr>
        <p:spPr>
          <a:xfrm>
            <a:off x="7393577" y="3429000"/>
            <a:ext cx="3457303" cy="369332"/>
          </a:xfrm>
          <a:prstGeom prst="rect">
            <a:avLst/>
          </a:prstGeom>
          <a:noFill/>
        </p:spPr>
        <p:txBody>
          <a:bodyPr wrap="square" rtlCol="0">
            <a:spAutoFit/>
          </a:bodyPr>
          <a:lstStyle/>
          <a:p>
            <a:r>
              <a:rPr lang="en-US" dirty="0"/>
              <a:t>Saxony </a:t>
            </a:r>
          </a:p>
        </p:txBody>
      </p:sp>
    </p:spTree>
    <p:extLst>
      <p:ext uri="{BB962C8B-B14F-4D97-AF65-F5344CB8AC3E}">
        <p14:creationId xmlns:p14="http://schemas.microsoft.com/office/powerpoint/2010/main" val="34872710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DE47A-9A50-BF9D-145C-FA326B62A817}"/>
              </a:ext>
            </a:extLst>
          </p:cNvPr>
          <p:cNvSpPr>
            <a:spLocks noGrp="1"/>
          </p:cNvSpPr>
          <p:nvPr>
            <p:ph type="title"/>
          </p:nvPr>
        </p:nvSpPr>
        <p:spPr>
          <a:xfrm>
            <a:off x="1280160" y="685800"/>
            <a:ext cx="9137012" cy="1280160"/>
          </a:xfrm>
        </p:spPr>
        <p:txBody>
          <a:bodyPr anchor="b">
            <a:normAutofit/>
          </a:bodyPr>
          <a:lstStyle/>
          <a:p>
            <a:r>
              <a:rPr lang="en-US" dirty="0"/>
              <a:t>Choosing your duck</a:t>
            </a:r>
          </a:p>
        </p:txBody>
      </p:sp>
      <p:sp>
        <p:nvSpPr>
          <p:cNvPr id="4" name="Content Placeholder 3">
            <a:extLst>
              <a:ext uri="{FF2B5EF4-FFF2-40B4-BE49-F238E27FC236}">
                <a16:creationId xmlns:a16="http://schemas.microsoft.com/office/drawing/2014/main" id="{6B07CE25-B16E-3C7C-8D88-117A95E010CC}"/>
              </a:ext>
            </a:extLst>
          </p:cNvPr>
          <p:cNvSpPr>
            <a:spLocks noGrp="1"/>
          </p:cNvSpPr>
          <p:nvPr>
            <p:ph sz="half" idx="2"/>
          </p:nvPr>
        </p:nvSpPr>
        <p:spPr>
          <a:xfrm>
            <a:off x="1280160" y="2327440"/>
            <a:ext cx="4846320" cy="4040574"/>
          </a:xfrm>
        </p:spPr>
        <p:txBody>
          <a:bodyPr>
            <a:normAutofit/>
          </a:bodyPr>
          <a:lstStyle/>
          <a:p>
            <a:pPr marL="285750" indent="-285750">
              <a:buFont typeface="Wingdings" panose="05000000000000000000" pitchFamily="2" charset="2"/>
              <a:buChar char="Ø"/>
            </a:pPr>
            <a:r>
              <a:rPr lang="en-US" dirty="0"/>
              <a:t>Once decided on reason for duck farm then</a:t>
            </a:r>
          </a:p>
          <a:p>
            <a:pPr marL="514350" lvl="1" indent="-285750">
              <a:buFont typeface="Wingdings" panose="05000000000000000000" pitchFamily="2" charset="2"/>
              <a:buChar char="Ø"/>
            </a:pPr>
            <a:r>
              <a:rPr lang="en-US" dirty="0"/>
              <a:t>What to look for</a:t>
            </a:r>
          </a:p>
          <a:p>
            <a:pPr marL="742950" lvl="2" indent="-285750">
              <a:buFont typeface="Wingdings" panose="05000000000000000000" pitchFamily="2" charset="2"/>
              <a:buChar char="Ø"/>
            </a:pPr>
            <a:r>
              <a:rPr lang="en-US" dirty="0"/>
              <a:t>From eight-week stock</a:t>
            </a:r>
          </a:p>
          <a:p>
            <a:pPr marL="742950" lvl="2" indent="-285750">
              <a:buFont typeface="Wingdings" panose="05000000000000000000" pitchFamily="2" charset="2"/>
              <a:buChar char="Ø"/>
            </a:pPr>
            <a:r>
              <a:rPr lang="en-US" dirty="0"/>
              <a:t>Movement should be normal and balanced</a:t>
            </a:r>
          </a:p>
          <a:p>
            <a:pPr marL="742950" lvl="2" indent="-285750">
              <a:buFont typeface="Wingdings" panose="05000000000000000000" pitchFamily="2" charset="2"/>
              <a:buChar char="Ø"/>
            </a:pPr>
            <a:r>
              <a:rPr lang="en-US" dirty="0"/>
              <a:t>Good eyesight</a:t>
            </a:r>
          </a:p>
          <a:p>
            <a:pPr marL="742950" lvl="2" indent="-285750">
              <a:buFont typeface="Wingdings" panose="05000000000000000000" pitchFamily="2" charset="2"/>
              <a:buChar char="Ø"/>
            </a:pPr>
            <a:r>
              <a:rPr lang="en-US" dirty="0"/>
              <a:t>Healthy feathers</a:t>
            </a:r>
          </a:p>
          <a:p>
            <a:pPr marL="742950" lvl="2" indent="-285750">
              <a:buFont typeface="Wingdings" panose="05000000000000000000" pitchFamily="2" charset="2"/>
              <a:buChar char="Ø"/>
            </a:pPr>
            <a:r>
              <a:rPr lang="en-US" dirty="0"/>
              <a:t>No obvious defects</a:t>
            </a:r>
          </a:p>
        </p:txBody>
      </p:sp>
      <p:pic>
        <p:nvPicPr>
          <p:cNvPr id="6" name="Picture Placeholder 5" descr="A duck walking on the ground&#10;&#10;Description automatically generated">
            <a:extLst>
              <a:ext uri="{FF2B5EF4-FFF2-40B4-BE49-F238E27FC236}">
                <a16:creationId xmlns:a16="http://schemas.microsoft.com/office/drawing/2014/main" id="{B743828F-CC82-1B26-1822-F0FBCC115744}"/>
              </a:ext>
            </a:extLst>
          </p:cNvPr>
          <p:cNvPicPr>
            <a:picLocks noGrp="1" noChangeAspect="1"/>
          </p:cNvPicPr>
          <p:nvPr>
            <p:ph sz="quarter" idx="4"/>
          </p:nvPr>
        </p:nvPicPr>
        <p:blipFill rotWithShape="1">
          <a:blip r:embed="rId2"/>
          <a:srcRect l="7088" r="23048" b="3"/>
          <a:stretch/>
        </p:blipFill>
        <p:spPr>
          <a:xfrm>
            <a:off x="6723402" y="2327441"/>
            <a:ext cx="4846320" cy="4040574"/>
          </a:xfrm>
          <a:noFill/>
        </p:spPr>
      </p:pic>
      <p:sp>
        <p:nvSpPr>
          <p:cNvPr id="3" name="TextBox 2">
            <a:extLst>
              <a:ext uri="{FF2B5EF4-FFF2-40B4-BE49-F238E27FC236}">
                <a16:creationId xmlns:a16="http://schemas.microsoft.com/office/drawing/2014/main" id="{E5FC699B-5D1B-5C6D-3DD5-39378A63F6A0}"/>
              </a:ext>
            </a:extLst>
          </p:cNvPr>
          <p:cNvSpPr txBox="1"/>
          <p:nvPr/>
        </p:nvSpPr>
        <p:spPr>
          <a:xfrm>
            <a:off x="8290560" y="1672046"/>
            <a:ext cx="2830286" cy="369332"/>
          </a:xfrm>
          <a:prstGeom prst="rect">
            <a:avLst/>
          </a:prstGeom>
          <a:noFill/>
        </p:spPr>
        <p:txBody>
          <a:bodyPr wrap="square" rtlCol="0">
            <a:spAutoFit/>
          </a:bodyPr>
          <a:lstStyle/>
          <a:p>
            <a:r>
              <a:rPr lang="en-US" dirty="0"/>
              <a:t>Ancona</a:t>
            </a:r>
          </a:p>
        </p:txBody>
      </p:sp>
    </p:spTree>
    <p:extLst>
      <p:ext uri="{BB962C8B-B14F-4D97-AF65-F5344CB8AC3E}">
        <p14:creationId xmlns:p14="http://schemas.microsoft.com/office/powerpoint/2010/main" val="21354547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EBDB6-49E0-A953-B18E-B027EB407BB7}"/>
              </a:ext>
            </a:extLst>
          </p:cNvPr>
          <p:cNvSpPr>
            <a:spLocks noGrp="1"/>
          </p:cNvSpPr>
          <p:nvPr>
            <p:ph type="title"/>
          </p:nvPr>
        </p:nvSpPr>
        <p:spPr>
          <a:xfrm>
            <a:off x="1280160" y="685800"/>
            <a:ext cx="9137012" cy="1280160"/>
          </a:xfrm>
        </p:spPr>
        <p:txBody>
          <a:bodyPr anchor="b">
            <a:normAutofit/>
          </a:bodyPr>
          <a:lstStyle/>
          <a:p>
            <a:r>
              <a:rPr lang="en-US" dirty="0"/>
              <a:t>Duck Eggs and rearing ducks</a:t>
            </a:r>
          </a:p>
        </p:txBody>
      </p:sp>
      <p:sp>
        <p:nvSpPr>
          <p:cNvPr id="4" name="Content Placeholder 3">
            <a:extLst>
              <a:ext uri="{FF2B5EF4-FFF2-40B4-BE49-F238E27FC236}">
                <a16:creationId xmlns:a16="http://schemas.microsoft.com/office/drawing/2014/main" id="{C2E4820B-CFF9-90B3-1B61-2981F11A7ED6}"/>
              </a:ext>
            </a:extLst>
          </p:cNvPr>
          <p:cNvSpPr>
            <a:spLocks noGrp="1"/>
          </p:cNvSpPr>
          <p:nvPr>
            <p:ph sz="quarter" idx="4"/>
          </p:nvPr>
        </p:nvSpPr>
        <p:spPr>
          <a:xfrm>
            <a:off x="6723402" y="2327441"/>
            <a:ext cx="4846320" cy="4040574"/>
          </a:xfrm>
        </p:spPr>
        <p:txBody>
          <a:bodyPr>
            <a:normAutofit/>
          </a:bodyPr>
          <a:lstStyle/>
          <a:p>
            <a:r>
              <a:rPr lang="en-US" dirty="0"/>
              <a:t>When you are collecting the duck eggs, you must check for the fertilized eggs. The fertilized eggs will be left to be hatched by the female ducks, while the unfertilized eggs will be taken for commercial purposes. </a:t>
            </a:r>
          </a:p>
          <a:p>
            <a:r>
              <a:rPr lang="en-US" dirty="0"/>
              <a:t>How will you check for fertilized eggs?  Remember chicken information. </a:t>
            </a:r>
          </a:p>
          <a:p>
            <a:r>
              <a:rPr lang="en-US" dirty="0"/>
              <a:t>For your ducks to thrive, it is advisable to keep them in a place with ponds of water. If you rear ducks on dry land, they will still be fine, but they will produce unfertilized eggs that will not hatch into ducklings. Ducks require water to be able to mate. </a:t>
            </a:r>
          </a:p>
        </p:txBody>
      </p:sp>
      <p:pic>
        <p:nvPicPr>
          <p:cNvPr id="10" name="Content Placeholder 9" descr="A hand holding a yellow egg&#10;&#10;Description automatically generated">
            <a:extLst>
              <a:ext uri="{FF2B5EF4-FFF2-40B4-BE49-F238E27FC236}">
                <a16:creationId xmlns:a16="http://schemas.microsoft.com/office/drawing/2014/main" id="{8A10D57C-5EDB-D72F-A0BB-AD19B0A5B255}"/>
              </a:ext>
            </a:extLst>
          </p:cNvPr>
          <p:cNvPicPr>
            <a:picLocks noGrp="1" noChangeAspect="1"/>
          </p:cNvPicPr>
          <p:nvPr>
            <p:ph sz="half" idx="2"/>
          </p:nvPr>
        </p:nvPicPr>
        <p:blipFill>
          <a:blip r:embed="rId2"/>
          <a:stretch>
            <a:fillRect/>
          </a:stretch>
        </p:blipFill>
        <p:spPr>
          <a:xfrm>
            <a:off x="1279525" y="2529880"/>
            <a:ext cx="4846638" cy="3634978"/>
          </a:xfrm>
        </p:spPr>
      </p:pic>
    </p:spTree>
    <p:extLst>
      <p:ext uri="{BB962C8B-B14F-4D97-AF65-F5344CB8AC3E}">
        <p14:creationId xmlns:p14="http://schemas.microsoft.com/office/powerpoint/2010/main" val="18552061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2703F-E09C-C04A-DA35-A27A79974DCB}"/>
              </a:ext>
            </a:extLst>
          </p:cNvPr>
          <p:cNvSpPr>
            <a:spLocks noGrp="1"/>
          </p:cNvSpPr>
          <p:nvPr>
            <p:ph type="title"/>
          </p:nvPr>
        </p:nvSpPr>
        <p:spPr>
          <a:xfrm>
            <a:off x="1280160" y="685800"/>
            <a:ext cx="9137012" cy="1280160"/>
          </a:xfrm>
        </p:spPr>
        <p:txBody>
          <a:bodyPr anchor="b">
            <a:normAutofit/>
          </a:bodyPr>
          <a:lstStyle/>
          <a:p>
            <a:r>
              <a:rPr lang="en-US" dirty="0"/>
              <a:t>Duck housing and management</a:t>
            </a:r>
          </a:p>
        </p:txBody>
      </p:sp>
      <p:pic>
        <p:nvPicPr>
          <p:cNvPr id="6" name="Picture Placeholder 5" descr="A duck standing in a grass field">
            <a:extLst>
              <a:ext uri="{FF2B5EF4-FFF2-40B4-BE49-F238E27FC236}">
                <a16:creationId xmlns:a16="http://schemas.microsoft.com/office/drawing/2014/main" id="{CCA641B0-EEFC-664B-32F7-9DD8B7AAEDDE}"/>
              </a:ext>
            </a:extLst>
          </p:cNvPr>
          <p:cNvPicPr>
            <a:picLocks noGrp="1" noChangeAspect="1"/>
          </p:cNvPicPr>
          <p:nvPr>
            <p:ph sz="half" idx="2"/>
          </p:nvPr>
        </p:nvPicPr>
        <p:blipFill rotWithShape="1">
          <a:blip r:embed="rId2"/>
          <a:srcRect l="10120" r="10119" b="-1"/>
          <a:stretch/>
        </p:blipFill>
        <p:spPr>
          <a:xfrm>
            <a:off x="1280160" y="2327440"/>
            <a:ext cx="4846320" cy="4040574"/>
          </a:xfrm>
          <a:noFill/>
        </p:spPr>
      </p:pic>
      <p:sp>
        <p:nvSpPr>
          <p:cNvPr id="4" name="Content Placeholder 3">
            <a:extLst>
              <a:ext uri="{FF2B5EF4-FFF2-40B4-BE49-F238E27FC236}">
                <a16:creationId xmlns:a16="http://schemas.microsoft.com/office/drawing/2014/main" id="{0E6E8F07-62E8-75FB-32DC-05E1D79DE84B}"/>
              </a:ext>
            </a:extLst>
          </p:cNvPr>
          <p:cNvSpPr>
            <a:spLocks noGrp="1"/>
          </p:cNvSpPr>
          <p:nvPr>
            <p:ph sz="quarter" idx="4"/>
          </p:nvPr>
        </p:nvSpPr>
        <p:spPr>
          <a:xfrm>
            <a:off x="6723402" y="2327441"/>
            <a:ext cx="4846320" cy="4040574"/>
          </a:xfrm>
        </p:spPr>
        <p:txBody>
          <a:bodyPr>
            <a:normAutofit/>
          </a:bodyPr>
          <a:lstStyle/>
          <a:p>
            <a:r>
              <a:rPr lang="en-US" sz="1400"/>
              <a:t>Ducks adapt well to a wide range of management systems provided they receive essential basic care.</a:t>
            </a:r>
          </a:p>
          <a:p>
            <a:pPr marL="342900" indent="-342900">
              <a:buAutoNum type="arabicPeriod"/>
            </a:pPr>
            <a:r>
              <a:rPr lang="en-US" sz="1400"/>
              <a:t>Protection from predators and extremes in </a:t>
            </a:r>
            <a:r>
              <a:rPr lang="en-US" sz="1400" err="1"/>
              <a:t>weathert</a:t>
            </a:r>
            <a:endParaRPr lang="en-US" sz="1400"/>
          </a:p>
          <a:p>
            <a:pPr marL="342900" indent="-342900">
              <a:buAutoNum type="arabicPeriod"/>
            </a:pPr>
            <a:r>
              <a:rPr lang="en-US" sz="1400"/>
              <a:t>A clean dry sheltered area- although they spend most of their time outdoors on ponds or in wet areas, they require a clean dry area to retreat, rest, clean and preen their feathers- allows them to waterproof their plumage which protects their skin from injury and help keep their body warm</a:t>
            </a:r>
          </a:p>
          <a:p>
            <a:pPr marL="342900" indent="-342900">
              <a:buAutoNum type="arabicPeriod"/>
            </a:pPr>
            <a:r>
              <a:rPr lang="en-US" sz="1400"/>
              <a:t>Clean water for drinking- free from germs and toxins</a:t>
            </a:r>
          </a:p>
          <a:p>
            <a:pPr marL="342900" indent="-342900">
              <a:buAutoNum type="arabicPeriod"/>
            </a:pPr>
            <a:r>
              <a:rPr lang="en-US" sz="1400"/>
              <a:t>A diet that provides all of the duck’s daily nutritional needs</a:t>
            </a:r>
          </a:p>
          <a:p>
            <a:pPr marL="342900" indent="-342900">
              <a:buAutoNum type="arabicPeriod"/>
            </a:pPr>
            <a:r>
              <a:rPr lang="en-US" sz="1400"/>
              <a:t>Adequate light stimulation especially for layers</a:t>
            </a:r>
          </a:p>
          <a:p>
            <a:pPr marL="342900" indent="-342900">
              <a:buAutoNum type="arabicPeriod"/>
            </a:pPr>
            <a:r>
              <a:rPr lang="en-US" sz="1400"/>
              <a:t>Protection from disease</a:t>
            </a:r>
          </a:p>
          <a:p>
            <a:pPr marL="342900" indent="-342900">
              <a:buAutoNum type="arabicPeriod"/>
            </a:pPr>
            <a:endParaRPr lang="en-US" sz="1400"/>
          </a:p>
          <a:p>
            <a:pPr marL="342900" indent="-342900">
              <a:buAutoNum type="arabicPeriod"/>
            </a:pPr>
            <a:endParaRPr lang="en-US" sz="1400"/>
          </a:p>
        </p:txBody>
      </p:sp>
    </p:spTree>
    <p:extLst>
      <p:ext uri="{BB962C8B-B14F-4D97-AF65-F5344CB8AC3E}">
        <p14:creationId xmlns:p14="http://schemas.microsoft.com/office/powerpoint/2010/main" val="31935990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5497-B4FA-B626-BFF4-A7A7D3FDF5EC}"/>
              </a:ext>
            </a:extLst>
          </p:cNvPr>
          <p:cNvSpPr>
            <a:spLocks noGrp="1"/>
          </p:cNvSpPr>
          <p:nvPr>
            <p:ph type="title"/>
          </p:nvPr>
        </p:nvSpPr>
        <p:spPr>
          <a:xfrm>
            <a:off x="1280160" y="685800"/>
            <a:ext cx="9137012" cy="1280160"/>
          </a:xfrm>
        </p:spPr>
        <p:txBody>
          <a:bodyPr anchor="b">
            <a:normAutofit/>
          </a:bodyPr>
          <a:lstStyle/>
          <a:p>
            <a:r>
              <a:rPr lang="en-US" dirty="0"/>
              <a:t>Methods of raising ducks</a:t>
            </a:r>
          </a:p>
        </p:txBody>
      </p:sp>
      <p:pic>
        <p:nvPicPr>
          <p:cNvPr id="12" name="Picture Placeholder 11" descr="A person walking with a group of ducks">
            <a:extLst>
              <a:ext uri="{FF2B5EF4-FFF2-40B4-BE49-F238E27FC236}">
                <a16:creationId xmlns:a16="http://schemas.microsoft.com/office/drawing/2014/main" id="{9CB28B87-D6EC-2188-9365-E5919ABED800}"/>
              </a:ext>
            </a:extLst>
          </p:cNvPr>
          <p:cNvPicPr>
            <a:picLocks noGrp="1" noChangeAspect="1"/>
          </p:cNvPicPr>
          <p:nvPr>
            <p:ph sz="half" idx="2"/>
          </p:nvPr>
        </p:nvPicPr>
        <p:blipFill rotWithShape="1">
          <a:blip r:embed="rId2"/>
          <a:srcRect l="4413" r="7428" b="-3"/>
          <a:stretch/>
        </p:blipFill>
        <p:spPr>
          <a:xfrm>
            <a:off x="1280160" y="2327440"/>
            <a:ext cx="4846320" cy="4040574"/>
          </a:xfrm>
          <a:noFill/>
        </p:spPr>
      </p:pic>
      <p:sp>
        <p:nvSpPr>
          <p:cNvPr id="4" name="Content Placeholder 3">
            <a:extLst>
              <a:ext uri="{FF2B5EF4-FFF2-40B4-BE49-F238E27FC236}">
                <a16:creationId xmlns:a16="http://schemas.microsoft.com/office/drawing/2014/main" id="{D8D066E7-6FF2-8C78-98E3-5634AD955BAF}"/>
              </a:ext>
            </a:extLst>
          </p:cNvPr>
          <p:cNvSpPr>
            <a:spLocks noGrp="1"/>
          </p:cNvSpPr>
          <p:nvPr>
            <p:ph sz="quarter" idx="4"/>
          </p:nvPr>
        </p:nvSpPr>
        <p:spPr>
          <a:xfrm>
            <a:off x="6723402" y="2327441"/>
            <a:ext cx="4846320" cy="4040574"/>
          </a:xfrm>
        </p:spPr>
        <p:txBody>
          <a:bodyPr>
            <a:normAutofit/>
          </a:bodyPr>
          <a:lstStyle/>
          <a:p>
            <a:r>
              <a:rPr lang="en-US" dirty="0"/>
              <a:t>Small home flock</a:t>
            </a:r>
          </a:p>
          <a:p>
            <a:r>
              <a:rPr lang="en-US" dirty="0"/>
              <a:t>Raising ducks on open ponds</a:t>
            </a:r>
          </a:p>
          <a:p>
            <a:r>
              <a:rPr lang="en-US" dirty="0"/>
              <a:t>Herding</a:t>
            </a:r>
          </a:p>
          <a:p>
            <a:r>
              <a:rPr lang="en-US" dirty="0"/>
              <a:t>Brooding</a:t>
            </a:r>
          </a:p>
        </p:txBody>
      </p:sp>
    </p:spTree>
    <p:extLst>
      <p:ext uri="{BB962C8B-B14F-4D97-AF65-F5344CB8AC3E}">
        <p14:creationId xmlns:p14="http://schemas.microsoft.com/office/powerpoint/2010/main" val="30051206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1C751-DFF9-BFF1-A41F-3EE0012AE322}"/>
              </a:ext>
            </a:extLst>
          </p:cNvPr>
          <p:cNvSpPr>
            <a:spLocks noGrp="1"/>
          </p:cNvSpPr>
          <p:nvPr>
            <p:ph type="title"/>
          </p:nvPr>
        </p:nvSpPr>
        <p:spPr>
          <a:xfrm>
            <a:off x="5116544" y="614202"/>
            <a:ext cx="5918072" cy="2276856"/>
          </a:xfrm>
        </p:spPr>
        <p:txBody>
          <a:bodyPr anchor="b">
            <a:normAutofit/>
          </a:bodyPr>
          <a:lstStyle/>
          <a:p>
            <a:r>
              <a:rPr lang="en-US" dirty="0"/>
              <a:t>Small home flock</a:t>
            </a:r>
          </a:p>
        </p:txBody>
      </p:sp>
      <p:pic>
        <p:nvPicPr>
          <p:cNvPr id="6" name="Picture Placeholder 5" descr="A group of ducks walking on dirt&#10;&#10;Description automatically generated">
            <a:extLst>
              <a:ext uri="{FF2B5EF4-FFF2-40B4-BE49-F238E27FC236}">
                <a16:creationId xmlns:a16="http://schemas.microsoft.com/office/drawing/2014/main" id="{AEC38D68-9134-2BEF-AE3B-F2AF518E27CF}"/>
              </a:ext>
            </a:extLst>
          </p:cNvPr>
          <p:cNvPicPr>
            <a:picLocks noGrp="1" noChangeAspect="1"/>
          </p:cNvPicPr>
          <p:nvPr>
            <p:ph type="pic" sz="quarter" idx="14"/>
          </p:nvPr>
        </p:nvPicPr>
        <p:blipFill rotWithShape="1">
          <a:blip r:embed="rId2"/>
          <a:srcRect l="8963" r="24289" b="3"/>
          <a:stretch/>
        </p:blipFill>
        <p:spPr>
          <a:xfrm>
            <a:off x="1280160" y="2530058"/>
            <a:ext cx="3707972" cy="3707971"/>
          </a:xfrm>
          <a:noFill/>
        </p:spPr>
      </p:pic>
      <p:sp>
        <p:nvSpPr>
          <p:cNvPr id="4" name="Content Placeholder 3">
            <a:extLst>
              <a:ext uri="{FF2B5EF4-FFF2-40B4-BE49-F238E27FC236}">
                <a16:creationId xmlns:a16="http://schemas.microsoft.com/office/drawing/2014/main" id="{608B6CE6-10EA-202A-5804-D6594E32BE89}"/>
              </a:ext>
            </a:extLst>
          </p:cNvPr>
          <p:cNvSpPr>
            <a:spLocks noGrp="1"/>
          </p:cNvSpPr>
          <p:nvPr>
            <p:ph type="body" sz="quarter" idx="17"/>
          </p:nvPr>
        </p:nvSpPr>
        <p:spPr>
          <a:xfrm>
            <a:off x="5116548" y="3161752"/>
            <a:ext cx="5918068" cy="3144965"/>
          </a:xfrm>
        </p:spPr>
        <p:txBody>
          <a:bodyPr>
            <a:normAutofit/>
          </a:bodyPr>
          <a:lstStyle/>
          <a:p>
            <a:r>
              <a:rPr lang="en-US" sz="1700"/>
              <a:t>Typical requirements</a:t>
            </a:r>
          </a:p>
          <a:p>
            <a:pPr marL="342900" indent="-342900">
              <a:buAutoNum type="arabicPeriod"/>
            </a:pPr>
            <a:r>
              <a:rPr lang="en-US" sz="1700"/>
              <a:t>Brooder for first week or so,</a:t>
            </a:r>
          </a:p>
          <a:p>
            <a:pPr marL="342900" indent="-342900">
              <a:buAutoNum type="arabicPeriod"/>
            </a:pPr>
            <a:r>
              <a:rPr lang="en-US" sz="1700"/>
              <a:t>Yard space</a:t>
            </a:r>
          </a:p>
          <a:p>
            <a:pPr marL="342900" indent="-342900">
              <a:buAutoNum type="arabicPeriod"/>
            </a:pPr>
            <a:r>
              <a:rPr lang="en-US" sz="1700"/>
              <a:t>A simple structure such as shed- should be bedded with straw shavings or dry absorbent material</a:t>
            </a:r>
          </a:p>
          <a:p>
            <a:pPr marL="342900" indent="-342900">
              <a:buAutoNum type="arabicPeriod"/>
            </a:pPr>
            <a:r>
              <a:rPr lang="en-US" sz="1700"/>
              <a:t>Inexpensive fencing</a:t>
            </a:r>
          </a:p>
          <a:p>
            <a:pPr marL="342900" indent="-342900">
              <a:buAutoNum type="arabicPeriod"/>
            </a:pPr>
            <a:r>
              <a:rPr lang="en-US" sz="1700"/>
              <a:t>A feed hopper</a:t>
            </a:r>
          </a:p>
          <a:p>
            <a:pPr marL="342900" indent="-342900">
              <a:buAutoNum type="arabicPeriod"/>
            </a:pPr>
            <a:r>
              <a:rPr lang="en-US" sz="1700"/>
              <a:t>Well drained area of yard so will drain quickly if rains</a:t>
            </a:r>
          </a:p>
          <a:p>
            <a:pPr marL="342900" indent="-342900">
              <a:buAutoNum type="arabicPeriod"/>
            </a:pPr>
            <a:endParaRPr lang="en-US" sz="1700"/>
          </a:p>
          <a:p>
            <a:pPr marL="342900" indent="-342900">
              <a:buAutoNum type="arabicPeriod"/>
            </a:pPr>
            <a:endParaRPr lang="en-US" sz="1700"/>
          </a:p>
        </p:txBody>
      </p:sp>
    </p:spTree>
    <p:extLst>
      <p:ext uri="{BB962C8B-B14F-4D97-AF65-F5344CB8AC3E}">
        <p14:creationId xmlns:p14="http://schemas.microsoft.com/office/powerpoint/2010/main" val="21221693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E90A7-EE8E-DE92-FC0E-3742C7749B77}"/>
              </a:ext>
            </a:extLst>
          </p:cNvPr>
          <p:cNvSpPr>
            <a:spLocks noGrp="1"/>
          </p:cNvSpPr>
          <p:nvPr>
            <p:ph type="title"/>
          </p:nvPr>
        </p:nvSpPr>
        <p:spPr>
          <a:xfrm>
            <a:off x="1280160" y="685800"/>
            <a:ext cx="9137012" cy="1280160"/>
          </a:xfrm>
        </p:spPr>
        <p:txBody>
          <a:bodyPr anchor="b">
            <a:normAutofit/>
          </a:bodyPr>
          <a:lstStyle/>
          <a:p>
            <a:r>
              <a:rPr lang="en-US"/>
              <a:t>Open ponds</a:t>
            </a:r>
            <a:endParaRPr lang="en-US" dirty="0"/>
          </a:p>
        </p:txBody>
      </p:sp>
      <p:pic>
        <p:nvPicPr>
          <p:cNvPr id="6" name="Picture Placeholder 5" descr="A group of ducks and ducks on a beach">
            <a:extLst>
              <a:ext uri="{FF2B5EF4-FFF2-40B4-BE49-F238E27FC236}">
                <a16:creationId xmlns:a16="http://schemas.microsoft.com/office/drawing/2014/main" id="{4AAD34C2-B772-9E68-C599-49B6D05CDBC7}"/>
              </a:ext>
            </a:extLst>
          </p:cNvPr>
          <p:cNvPicPr>
            <a:picLocks noGrp="1" noChangeAspect="1"/>
          </p:cNvPicPr>
          <p:nvPr>
            <p:ph sz="half" idx="2"/>
          </p:nvPr>
        </p:nvPicPr>
        <p:blipFill rotWithShape="1">
          <a:blip r:embed="rId2"/>
          <a:srcRect l="10203" r="22330" b="-1"/>
          <a:stretch/>
        </p:blipFill>
        <p:spPr>
          <a:xfrm>
            <a:off x="1280160" y="2327440"/>
            <a:ext cx="4846320" cy="4040574"/>
          </a:xfrm>
          <a:noFill/>
        </p:spPr>
      </p:pic>
      <p:sp>
        <p:nvSpPr>
          <p:cNvPr id="4" name="Content Placeholder 3">
            <a:extLst>
              <a:ext uri="{FF2B5EF4-FFF2-40B4-BE49-F238E27FC236}">
                <a16:creationId xmlns:a16="http://schemas.microsoft.com/office/drawing/2014/main" id="{D44C70A5-6124-BF34-0705-9B8785E8B5DB}"/>
              </a:ext>
            </a:extLst>
          </p:cNvPr>
          <p:cNvSpPr>
            <a:spLocks noGrp="1"/>
          </p:cNvSpPr>
          <p:nvPr>
            <p:ph sz="quarter" idx="4"/>
          </p:nvPr>
        </p:nvSpPr>
        <p:spPr>
          <a:xfrm>
            <a:off x="6723402" y="2327441"/>
            <a:ext cx="4846320" cy="4040574"/>
          </a:xfrm>
        </p:spPr>
        <p:txBody>
          <a:bodyPr>
            <a:normAutofit/>
          </a:bodyPr>
          <a:lstStyle/>
          <a:p>
            <a:r>
              <a:rPr lang="en-US"/>
              <a:t>Requirements</a:t>
            </a:r>
          </a:p>
          <a:p>
            <a:pPr marL="342900" indent="-342900">
              <a:buAutoNum type="arabicPeriod"/>
            </a:pPr>
            <a:r>
              <a:rPr lang="en-US"/>
              <a:t>Nearby dry sheltered area</a:t>
            </a:r>
          </a:p>
          <a:p>
            <a:pPr marL="342900" indent="-342900">
              <a:buAutoNum type="arabicPeriod"/>
            </a:pPr>
            <a:r>
              <a:rPr lang="en-US"/>
              <a:t>Can combine with raising fish for human needs such as tilapia</a:t>
            </a:r>
          </a:p>
          <a:p>
            <a:pPr marL="571500" lvl="1" indent="-342900">
              <a:buAutoNum type="arabicPeriod"/>
            </a:pPr>
            <a:r>
              <a:rPr lang="en-US"/>
              <a:t>Duck manure can be used by fish for food</a:t>
            </a:r>
          </a:p>
          <a:p>
            <a:pPr marL="571500" lvl="1" indent="-342900">
              <a:buAutoNum type="arabicPeriod"/>
            </a:pPr>
            <a:r>
              <a:rPr lang="en-US"/>
              <a:t>May need to supplement food for ducks</a:t>
            </a:r>
            <a:endParaRPr lang="en-US" dirty="0"/>
          </a:p>
        </p:txBody>
      </p:sp>
    </p:spTree>
    <p:extLst>
      <p:ext uri="{BB962C8B-B14F-4D97-AF65-F5344CB8AC3E}">
        <p14:creationId xmlns:p14="http://schemas.microsoft.com/office/powerpoint/2010/main" val="10181355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5317D-5476-C843-E275-B04FEFBCE020}"/>
              </a:ext>
            </a:extLst>
          </p:cNvPr>
          <p:cNvSpPr>
            <a:spLocks noGrp="1"/>
          </p:cNvSpPr>
          <p:nvPr>
            <p:ph type="title"/>
          </p:nvPr>
        </p:nvSpPr>
        <p:spPr>
          <a:xfrm>
            <a:off x="1280160" y="685800"/>
            <a:ext cx="9137012" cy="1280160"/>
          </a:xfrm>
        </p:spPr>
        <p:txBody>
          <a:bodyPr anchor="b">
            <a:normAutofit/>
          </a:bodyPr>
          <a:lstStyle/>
          <a:p>
            <a:r>
              <a:rPr lang="en-US" dirty="0"/>
              <a:t>HERDING duck management</a:t>
            </a:r>
          </a:p>
        </p:txBody>
      </p:sp>
      <p:sp>
        <p:nvSpPr>
          <p:cNvPr id="4" name="Content Placeholder 3">
            <a:extLst>
              <a:ext uri="{FF2B5EF4-FFF2-40B4-BE49-F238E27FC236}">
                <a16:creationId xmlns:a16="http://schemas.microsoft.com/office/drawing/2014/main" id="{06FA6FB3-8A87-951A-A71D-4E3BD5F4C23D}"/>
              </a:ext>
            </a:extLst>
          </p:cNvPr>
          <p:cNvSpPr>
            <a:spLocks noGrp="1"/>
          </p:cNvSpPr>
          <p:nvPr>
            <p:ph sz="half" idx="2"/>
          </p:nvPr>
        </p:nvSpPr>
        <p:spPr>
          <a:xfrm>
            <a:off x="1280160" y="2327440"/>
            <a:ext cx="4846320" cy="4040574"/>
          </a:xfrm>
        </p:spPr>
        <p:txBody>
          <a:bodyPr>
            <a:normAutofit/>
          </a:bodyPr>
          <a:lstStyle/>
          <a:p>
            <a:r>
              <a:rPr lang="en-US" dirty="0"/>
              <a:t>Typical for Indonesia  herds of 90 to 130</a:t>
            </a:r>
          </a:p>
          <a:p>
            <a:r>
              <a:rPr lang="en-US" dirty="0"/>
              <a:t>During the day flock usually, mature females are allowed to search for food in areas where plentiful</a:t>
            </a:r>
          </a:p>
          <a:p>
            <a:r>
              <a:rPr lang="en-US" dirty="0"/>
              <a:t>At night flock is returned to confinement usually a bamboo pen, where eggs are laid during the night which are collected or sold</a:t>
            </a:r>
          </a:p>
          <a:p>
            <a:r>
              <a:rPr lang="en-US" dirty="0"/>
              <a:t>Major parts of diet are whole grains and snails, insects, leaf material crabs and frogs. Herder's job is to move to new source of food.</a:t>
            </a:r>
          </a:p>
          <a:p>
            <a:r>
              <a:rPr lang="en-US" dirty="0"/>
              <a:t>Portable fencing and other equipment is moved with the flock and as  set up as a base camp.  </a:t>
            </a:r>
          </a:p>
          <a:p>
            <a:endParaRPr lang="en-US" dirty="0"/>
          </a:p>
        </p:txBody>
      </p:sp>
      <p:pic>
        <p:nvPicPr>
          <p:cNvPr id="6" name="Picture Placeholder 5" descr="A group of ducks crossing a road&#10;&#10;Description automatically generated">
            <a:extLst>
              <a:ext uri="{FF2B5EF4-FFF2-40B4-BE49-F238E27FC236}">
                <a16:creationId xmlns:a16="http://schemas.microsoft.com/office/drawing/2014/main" id="{E677E0D5-2018-1500-EC72-26827CE64661}"/>
              </a:ext>
            </a:extLst>
          </p:cNvPr>
          <p:cNvPicPr>
            <a:picLocks noGrp="1" noChangeAspect="1"/>
          </p:cNvPicPr>
          <p:nvPr>
            <p:ph sz="quarter" idx="4"/>
          </p:nvPr>
        </p:nvPicPr>
        <p:blipFill rotWithShape="1">
          <a:blip r:embed="rId2"/>
          <a:srcRect l="4553" r="5494" b="3"/>
          <a:stretch/>
        </p:blipFill>
        <p:spPr>
          <a:xfrm>
            <a:off x="6723402" y="2327441"/>
            <a:ext cx="4846320" cy="4040574"/>
          </a:xfrm>
          <a:noFill/>
        </p:spPr>
      </p:pic>
    </p:spTree>
    <p:extLst>
      <p:ext uri="{BB962C8B-B14F-4D97-AF65-F5344CB8AC3E}">
        <p14:creationId xmlns:p14="http://schemas.microsoft.com/office/powerpoint/2010/main" val="29167701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D002C-3B50-1F5B-6769-4A9695C2F7F7}"/>
              </a:ext>
            </a:extLst>
          </p:cNvPr>
          <p:cNvSpPr>
            <a:spLocks noGrp="1"/>
          </p:cNvSpPr>
          <p:nvPr>
            <p:ph type="title"/>
          </p:nvPr>
        </p:nvSpPr>
        <p:spPr/>
        <p:txBody>
          <a:bodyPr/>
          <a:lstStyle/>
          <a:p>
            <a:r>
              <a:rPr lang="en-US" dirty="0"/>
              <a:t>Brooding- commercial  </a:t>
            </a:r>
          </a:p>
        </p:txBody>
      </p:sp>
      <p:pic>
        <p:nvPicPr>
          <p:cNvPr id="6" name="Picture Placeholder 5" descr="A group of white ducks in a farm&#10;&#10;Description automatically generated">
            <a:extLst>
              <a:ext uri="{FF2B5EF4-FFF2-40B4-BE49-F238E27FC236}">
                <a16:creationId xmlns:a16="http://schemas.microsoft.com/office/drawing/2014/main" id="{00D020F4-DBBD-FF08-D5B3-C75A931B256D}"/>
              </a:ext>
            </a:extLst>
          </p:cNvPr>
          <p:cNvPicPr>
            <a:picLocks noGrp="1" noChangeAspect="1"/>
          </p:cNvPicPr>
          <p:nvPr>
            <p:ph type="pic" sz="quarter" idx="13"/>
          </p:nvPr>
        </p:nvPicPr>
        <p:blipFill>
          <a:blip r:embed="rId2"/>
          <a:srcRect l="21727" r="21727"/>
          <a:stretch>
            <a:fillRect/>
          </a:stretch>
        </p:blipFill>
        <p:spPr/>
      </p:pic>
      <p:sp>
        <p:nvSpPr>
          <p:cNvPr id="4" name="Content Placeholder 3">
            <a:extLst>
              <a:ext uri="{FF2B5EF4-FFF2-40B4-BE49-F238E27FC236}">
                <a16:creationId xmlns:a16="http://schemas.microsoft.com/office/drawing/2014/main" id="{11FB0773-7281-9C63-35A5-EF000A1BA1ED}"/>
              </a:ext>
            </a:extLst>
          </p:cNvPr>
          <p:cNvSpPr>
            <a:spLocks noGrp="1"/>
          </p:cNvSpPr>
          <p:nvPr>
            <p:ph idx="1"/>
          </p:nvPr>
        </p:nvSpPr>
        <p:spPr/>
        <p:txBody>
          <a:bodyPr/>
          <a:lstStyle/>
          <a:p>
            <a:r>
              <a:rPr lang="en-US" dirty="0"/>
              <a:t>Sources of information</a:t>
            </a:r>
          </a:p>
          <a:p>
            <a:endParaRPr lang="en-US" dirty="0"/>
          </a:p>
          <a:p>
            <a:r>
              <a:rPr lang="en-US" dirty="0"/>
              <a:t> Orr, H.L., 1969. Duck and Goose Raising. Publication 532. Ontario</a:t>
            </a:r>
          </a:p>
          <a:p>
            <a:r>
              <a:rPr lang="en-US" dirty="0"/>
              <a:t>Department of Agric. and Food, Parliament Building, Toronto, Canada.</a:t>
            </a:r>
          </a:p>
          <a:p>
            <a:r>
              <a:rPr lang="en-US" dirty="0"/>
              <a:t>j. Scott, M.L., and Dean, W.F., 1991. Nutrition and Management of</a:t>
            </a:r>
          </a:p>
          <a:p>
            <a:r>
              <a:rPr lang="en-US" dirty="0"/>
              <a:t>Ducks. M.L. Scott, Ithaca, NY 14853.</a:t>
            </a:r>
          </a:p>
        </p:txBody>
      </p:sp>
    </p:spTree>
    <p:extLst>
      <p:ext uri="{BB962C8B-B14F-4D97-AF65-F5344CB8AC3E}">
        <p14:creationId xmlns:p14="http://schemas.microsoft.com/office/powerpoint/2010/main" val="22252259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175F6-9D5A-1162-4B4B-D4CA0D5CCCAE}"/>
              </a:ext>
            </a:extLst>
          </p:cNvPr>
          <p:cNvSpPr>
            <a:spLocks noGrp="1"/>
          </p:cNvSpPr>
          <p:nvPr>
            <p:ph type="title"/>
          </p:nvPr>
        </p:nvSpPr>
        <p:spPr>
          <a:xfrm>
            <a:off x="1280160" y="685800"/>
            <a:ext cx="9137012" cy="1280160"/>
          </a:xfrm>
        </p:spPr>
        <p:txBody>
          <a:bodyPr anchor="b">
            <a:normAutofit/>
          </a:bodyPr>
          <a:lstStyle/>
          <a:p>
            <a:r>
              <a:rPr lang="en-US" dirty="0"/>
              <a:t>Duck nutrition</a:t>
            </a:r>
          </a:p>
        </p:txBody>
      </p:sp>
      <p:pic>
        <p:nvPicPr>
          <p:cNvPr id="6" name="Picture Placeholder 5" descr="Two ducks eating from a box&#10;&#10;Description automatically generated">
            <a:extLst>
              <a:ext uri="{FF2B5EF4-FFF2-40B4-BE49-F238E27FC236}">
                <a16:creationId xmlns:a16="http://schemas.microsoft.com/office/drawing/2014/main" id="{573FD84B-22A6-B02E-74D6-A4FCF1212FA9}"/>
              </a:ext>
            </a:extLst>
          </p:cNvPr>
          <p:cNvPicPr>
            <a:picLocks noGrp="1" noChangeAspect="1"/>
          </p:cNvPicPr>
          <p:nvPr>
            <p:ph sz="half" idx="2"/>
          </p:nvPr>
        </p:nvPicPr>
        <p:blipFill rotWithShape="1">
          <a:blip r:embed="rId2"/>
          <a:srcRect l="7271" r="7268" b="-3"/>
          <a:stretch/>
        </p:blipFill>
        <p:spPr>
          <a:xfrm>
            <a:off x="1280160" y="2327440"/>
            <a:ext cx="4846320" cy="4040574"/>
          </a:xfrm>
          <a:noFill/>
        </p:spPr>
      </p:pic>
      <p:sp>
        <p:nvSpPr>
          <p:cNvPr id="4" name="Content Placeholder 3">
            <a:extLst>
              <a:ext uri="{FF2B5EF4-FFF2-40B4-BE49-F238E27FC236}">
                <a16:creationId xmlns:a16="http://schemas.microsoft.com/office/drawing/2014/main" id="{508975DE-43AC-4936-A019-F17D22FE4F74}"/>
              </a:ext>
            </a:extLst>
          </p:cNvPr>
          <p:cNvSpPr>
            <a:spLocks noGrp="1"/>
          </p:cNvSpPr>
          <p:nvPr>
            <p:ph sz="quarter" idx="4"/>
          </p:nvPr>
        </p:nvSpPr>
        <p:spPr>
          <a:xfrm>
            <a:off x="6723402" y="2327441"/>
            <a:ext cx="4846320" cy="4040574"/>
          </a:xfrm>
        </p:spPr>
        <p:txBody>
          <a:bodyPr>
            <a:normAutofit/>
          </a:bodyPr>
          <a:lstStyle/>
          <a:p>
            <a:r>
              <a:rPr lang="en-US" sz="1300" dirty="0"/>
              <a:t>Nutrient requirements of ducks</a:t>
            </a:r>
          </a:p>
          <a:p>
            <a:pPr marL="342900" indent="-342900">
              <a:buAutoNum type="arabicPeriod"/>
            </a:pPr>
            <a:r>
              <a:rPr lang="en-US" sz="1300" dirty="0"/>
              <a:t>Require the same nutrients as chickens but in slightly different amounts</a:t>
            </a:r>
          </a:p>
          <a:p>
            <a:pPr marL="342900" indent="-342900">
              <a:buAutoNum type="arabicPeriod"/>
            </a:pPr>
            <a:r>
              <a:rPr lang="en-US" sz="1300" dirty="0"/>
              <a:t>For small flock owners who have less than 15 ducks and are not able to obtain complete duck feeds, or the ingredients to make complete feeds, the following suggestions are offered. (1) If possible, allow ducks access to areas where the flock can forage for green plants, seeds, insects, insect larvae, earthworms, snails, crabs, mollusks, shrimp, cray-fish, small frogs, eels, and other material with some nutritive content.</a:t>
            </a:r>
          </a:p>
          <a:p>
            <a:pPr marL="342900" indent="-342900">
              <a:buAutoNum type="arabicPeriod"/>
            </a:pPr>
            <a:r>
              <a:rPr lang="en-US" sz="1300" dirty="0"/>
              <a:t>(2) Feed ducks unused garden vegetables, table scraps (bones must be ground), and other food leftovers. (3) If affordable, supplement the flock’s diet with any locally available foodstuffs such as bakery waste, rice bran (if not rancid), wheat bran, brewers' yeast, distillers' grains, broken rice, trash fish (cooked and not putrefied), prawn meal, tapioca chips, palm oil, and similar products.</a:t>
            </a:r>
          </a:p>
        </p:txBody>
      </p:sp>
    </p:spTree>
    <p:extLst>
      <p:ext uri="{BB962C8B-B14F-4D97-AF65-F5344CB8AC3E}">
        <p14:creationId xmlns:p14="http://schemas.microsoft.com/office/powerpoint/2010/main" val="2614343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698432-2D58-D940-A0AE-7748E2A4879B}"/>
              </a:ext>
            </a:extLst>
          </p:cNvPr>
          <p:cNvSpPr>
            <a:spLocks noGrp="1"/>
          </p:cNvSpPr>
          <p:nvPr>
            <p:ph type="ctrTitle"/>
          </p:nvPr>
        </p:nvSpPr>
        <p:spPr/>
        <p:txBody>
          <a:bodyPr/>
          <a:lstStyle/>
          <a:p>
            <a:r>
              <a:rPr lang="en-US" dirty="0"/>
              <a:t>Housing and equipment</a:t>
            </a:r>
          </a:p>
        </p:txBody>
      </p:sp>
    </p:spTree>
    <p:extLst>
      <p:ext uri="{BB962C8B-B14F-4D97-AF65-F5344CB8AC3E}">
        <p14:creationId xmlns:p14="http://schemas.microsoft.com/office/powerpoint/2010/main" val="33914351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854AB-FFFF-26F2-4DCA-C3C023FBF7C4}"/>
              </a:ext>
            </a:extLst>
          </p:cNvPr>
          <p:cNvSpPr>
            <a:spLocks noGrp="1"/>
          </p:cNvSpPr>
          <p:nvPr>
            <p:ph type="title"/>
          </p:nvPr>
        </p:nvSpPr>
        <p:spPr>
          <a:xfrm>
            <a:off x="1280159" y="640080"/>
            <a:ext cx="4815836" cy="2103120"/>
          </a:xfrm>
        </p:spPr>
        <p:txBody>
          <a:bodyPr anchor="ctr">
            <a:normAutofit/>
          </a:bodyPr>
          <a:lstStyle/>
          <a:p>
            <a:r>
              <a:rPr lang="en-US" dirty="0"/>
              <a:t>Duck Nutrition</a:t>
            </a:r>
          </a:p>
        </p:txBody>
      </p:sp>
      <p:pic>
        <p:nvPicPr>
          <p:cNvPr id="6" name="Picture Placeholder 5" descr="A duckling swimming in water&#10;&#10;Description automatically generated">
            <a:extLst>
              <a:ext uri="{FF2B5EF4-FFF2-40B4-BE49-F238E27FC236}">
                <a16:creationId xmlns:a16="http://schemas.microsoft.com/office/drawing/2014/main" id="{2851498F-7163-7572-C6BE-77442987BF76}"/>
              </a:ext>
            </a:extLst>
          </p:cNvPr>
          <p:cNvPicPr>
            <a:picLocks noGrp="1" noChangeAspect="1"/>
          </p:cNvPicPr>
          <p:nvPr>
            <p:ph idx="1"/>
          </p:nvPr>
        </p:nvPicPr>
        <p:blipFill rotWithShape="1">
          <a:blip r:embed="rId2"/>
          <a:srcRect t="16293" r="-2" b="5134"/>
          <a:stretch/>
        </p:blipFill>
        <p:spPr>
          <a:xfrm>
            <a:off x="6531427" y="640080"/>
            <a:ext cx="5122889" cy="2103120"/>
          </a:xfrm>
          <a:noFill/>
        </p:spPr>
      </p:pic>
      <p:sp>
        <p:nvSpPr>
          <p:cNvPr id="4" name="Content Placeholder 3">
            <a:extLst>
              <a:ext uri="{FF2B5EF4-FFF2-40B4-BE49-F238E27FC236}">
                <a16:creationId xmlns:a16="http://schemas.microsoft.com/office/drawing/2014/main" id="{A2B5410E-7C9F-9F92-12E0-707457A2A0CA}"/>
              </a:ext>
            </a:extLst>
          </p:cNvPr>
          <p:cNvSpPr>
            <a:spLocks noGrp="1"/>
          </p:cNvSpPr>
          <p:nvPr>
            <p:ph idx="21"/>
          </p:nvPr>
        </p:nvSpPr>
        <p:spPr>
          <a:xfrm>
            <a:off x="1280160" y="3017520"/>
            <a:ext cx="10374152" cy="3208866"/>
          </a:xfrm>
        </p:spPr>
        <p:txBody>
          <a:bodyPr>
            <a:normAutofit/>
          </a:bodyPr>
          <a:lstStyle/>
          <a:p>
            <a:pPr>
              <a:buFont typeface="+mj-lt"/>
              <a:buAutoNum type="arabicPeriod"/>
            </a:pPr>
            <a:r>
              <a:rPr lang="en-US" sz="1800"/>
              <a:t>If available and affordable, purchase nutritionally complete commercially prepared duck feeds. If duck rations are not available, and chicken feeds are, they will serve as a satisfactory substitute. </a:t>
            </a:r>
          </a:p>
          <a:p>
            <a:pPr>
              <a:buFont typeface="+mj-lt"/>
              <a:buAutoNum type="arabicPeriod"/>
            </a:pPr>
            <a:r>
              <a:rPr lang="en-US" sz="1800"/>
              <a:t>If poultry feed concentrates, which when fed with grain constitute a nutritionally complete diet, are available at a reasonable price, this may be a good option. The grain can sometimes be purchased from local farmers at a favorable price. </a:t>
            </a:r>
          </a:p>
          <a:p>
            <a:pPr>
              <a:buFont typeface="+mj-lt"/>
              <a:buAutoNum type="arabicPeriod"/>
            </a:pPr>
            <a:r>
              <a:rPr lang="en-US" sz="1800"/>
              <a:t>For those with sufficient knowledge of nutrition and feed formulation, complete duck rations may be mixed on the farm. This approach is dependent upon the availability of feed ingredients and vitamin and mineral premixes at affordable prices. Small batches can be mixed by turning the feed on a clean floor with a shovel. </a:t>
            </a:r>
          </a:p>
          <a:p>
            <a:endParaRPr lang="en-US" sz="1800"/>
          </a:p>
        </p:txBody>
      </p:sp>
    </p:spTree>
    <p:extLst>
      <p:ext uri="{BB962C8B-B14F-4D97-AF65-F5344CB8AC3E}">
        <p14:creationId xmlns:p14="http://schemas.microsoft.com/office/powerpoint/2010/main" val="13375164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B71E385-BB38-56FA-BF59-6F62F435C34D}"/>
              </a:ext>
            </a:extLst>
          </p:cNvPr>
          <p:cNvSpPr>
            <a:spLocks noGrp="1"/>
          </p:cNvSpPr>
          <p:nvPr>
            <p:ph type="ctrTitle"/>
          </p:nvPr>
        </p:nvSpPr>
        <p:spPr>
          <a:xfrm>
            <a:off x="1280159" y="357809"/>
            <a:ext cx="7983110" cy="3080335"/>
          </a:xfrm>
        </p:spPr>
        <p:txBody>
          <a:bodyPr/>
          <a:lstStyle/>
          <a:p>
            <a:r>
              <a:rPr lang="en-US" dirty="0"/>
              <a:t>POULTRY DISEASES</a:t>
            </a:r>
            <a:br>
              <a:rPr lang="en-US" dirty="0"/>
            </a:br>
            <a:endParaRPr lang="en-US" dirty="0"/>
          </a:p>
        </p:txBody>
      </p:sp>
    </p:spTree>
    <p:extLst>
      <p:ext uri="{BB962C8B-B14F-4D97-AF65-F5344CB8AC3E}">
        <p14:creationId xmlns:p14="http://schemas.microsoft.com/office/powerpoint/2010/main" val="11585145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82B54B-11B2-49F1-52FB-793121382E63}"/>
              </a:ext>
            </a:extLst>
          </p:cNvPr>
          <p:cNvSpPr>
            <a:spLocks noGrp="1"/>
          </p:cNvSpPr>
          <p:nvPr>
            <p:ph idx="1"/>
          </p:nvPr>
        </p:nvSpPr>
        <p:spPr>
          <a:xfrm>
            <a:off x="1981200" y="1143001"/>
            <a:ext cx="8229600" cy="4983163"/>
          </a:xfrm>
        </p:spPr>
        <p:txBody>
          <a:bodyPr rtlCol="0">
            <a:normAutofit fontScale="92500" lnSpcReduction="10000"/>
          </a:bodyPr>
          <a:lstStyle/>
          <a:p>
            <a:pPr>
              <a:defRPr/>
            </a:pPr>
            <a:r>
              <a:rPr lang="en-US" dirty="0"/>
              <a:t>Rule Number Zero- increase the animals resistance</a:t>
            </a:r>
          </a:p>
          <a:p>
            <a:pPr lvl="1">
              <a:defRPr/>
            </a:pPr>
            <a:r>
              <a:rPr lang="en-US" dirty="0"/>
              <a:t>Vaccination</a:t>
            </a:r>
          </a:p>
          <a:p>
            <a:pPr>
              <a:defRPr/>
            </a:pPr>
            <a:r>
              <a:rPr lang="en-US" dirty="0"/>
              <a:t>Rule Number One- remember that there are non-infectious causes of disease</a:t>
            </a:r>
          </a:p>
          <a:p>
            <a:pPr lvl="1">
              <a:defRPr/>
            </a:pPr>
            <a:r>
              <a:rPr lang="en-US" dirty="0"/>
              <a:t>For example- vitamin deficiencies</a:t>
            </a:r>
          </a:p>
          <a:p>
            <a:pPr lvl="1">
              <a:defRPr/>
            </a:pPr>
            <a:r>
              <a:rPr lang="en-US" dirty="0"/>
              <a:t>Environmental problems- lack of water</a:t>
            </a:r>
          </a:p>
          <a:p>
            <a:pPr>
              <a:defRPr/>
            </a:pPr>
            <a:r>
              <a:rPr lang="en-US" dirty="0"/>
              <a:t>Rule Number Two-Dilution is the solution to pollution</a:t>
            </a:r>
          </a:p>
          <a:p>
            <a:pPr lvl="1">
              <a:defRPr/>
            </a:pPr>
            <a:r>
              <a:rPr lang="en-US" dirty="0"/>
              <a:t>For most diseases caused by infectious disease-causing agents (pathogens), the bird must be exposed to a relatively large number of organisms( pathogens) for infection to occur. </a:t>
            </a:r>
          </a:p>
          <a:p>
            <a:pPr lvl="1">
              <a:defRPr/>
            </a:pPr>
            <a:r>
              <a:rPr lang="en-US" dirty="0"/>
              <a:t>This number of pathogens is known as the “minimum infectious dose.”</a:t>
            </a:r>
          </a:p>
          <a:p>
            <a:pPr lvl="1">
              <a:buNone/>
              <a:defRPr/>
            </a:pPr>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850DD-4E5E-D28D-FF91-3620C6B65640}"/>
              </a:ext>
            </a:extLst>
          </p:cNvPr>
          <p:cNvSpPr>
            <a:spLocks noGrp="1"/>
          </p:cNvSpPr>
          <p:nvPr>
            <p:ph type="title"/>
          </p:nvPr>
        </p:nvSpPr>
        <p:spPr>
          <a:xfrm>
            <a:off x="1052150" y="705395"/>
            <a:ext cx="10087699" cy="764177"/>
          </a:xfrm>
        </p:spPr>
        <p:txBody>
          <a:bodyPr rtlCol="0">
            <a:normAutofit/>
          </a:bodyPr>
          <a:lstStyle/>
          <a:p>
            <a:pPr>
              <a:defRPr/>
            </a:pPr>
            <a:r>
              <a:rPr lang="en-US" sz="1800" dirty="0"/>
              <a:t>3 Considerations for the prevention of infectious disease in poultry</a:t>
            </a:r>
          </a:p>
        </p:txBody>
      </p:sp>
      <p:sp>
        <p:nvSpPr>
          <p:cNvPr id="3" name="Content Placeholder 2">
            <a:extLst>
              <a:ext uri="{FF2B5EF4-FFF2-40B4-BE49-F238E27FC236}">
                <a16:creationId xmlns:a16="http://schemas.microsoft.com/office/drawing/2014/main" id="{9B9A92E9-A4E4-113F-3DBD-6E35046D8A0B}"/>
              </a:ext>
            </a:extLst>
          </p:cNvPr>
          <p:cNvSpPr>
            <a:spLocks noGrp="1"/>
          </p:cNvSpPr>
          <p:nvPr>
            <p:ph idx="1"/>
          </p:nvPr>
        </p:nvSpPr>
        <p:spPr>
          <a:xfrm>
            <a:off x="1600200" y="2057401"/>
            <a:ext cx="8229600" cy="4525963"/>
          </a:xfrm>
        </p:spPr>
        <p:txBody>
          <a:bodyPr rtlCol="0">
            <a:normAutofit/>
          </a:bodyPr>
          <a:lstStyle/>
          <a:p>
            <a:pPr>
              <a:defRPr/>
            </a:pPr>
            <a:r>
              <a:rPr lang="en-US" dirty="0"/>
              <a:t>1. Proper nutrition and management to minimize stress</a:t>
            </a:r>
          </a:p>
          <a:p>
            <a:pPr>
              <a:defRPr/>
            </a:pPr>
            <a:r>
              <a:rPr lang="en-US" dirty="0"/>
              <a:t>2. Reduce exposure to disease causing agents</a:t>
            </a:r>
          </a:p>
          <a:p>
            <a:pPr>
              <a:defRPr/>
            </a:pPr>
            <a:r>
              <a:rPr lang="en-US" dirty="0"/>
              <a:t>3. Specific appropriate vaccines can increase the resistance to challenge by a specific disease-causing agent.</a:t>
            </a:r>
          </a:p>
          <a:p>
            <a:pPr lvl="1">
              <a:defRPr/>
            </a:pPr>
            <a:r>
              <a:rPr lang="en-US" dirty="0"/>
              <a:t>In healthy poultry, infectious disease can be prevented by maintaining resistance above the level of challenge, or by reducing challenge below the level of resistance (immunity)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C9B1F69B-AAE4-122A-3C3F-47DBB0DA2D4A}"/>
              </a:ext>
            </a:extLst>
          </p:cNvPr>
          <p:cNvSpPr>
            <a:spLocks noGrp="1"/>
          </p:cNvSpPr>
          <p:nvPr>
            <p:ph type="title"/>
          </p:nvPr>
        </p:nvSpPr>
        <p:spPr/>
        <p:txBody>
          <a:bodyPr/>
          <a:lstStyle/>
          <a:p>
            <a:r>
              <a:rPr lang="en-US" altLang="en-US"/>
              <a:t>Sanitation and Biosecurity</a:t>
            </a:r>
          </a:p>
        </p:txBody>
      </p:sp>
      <p:sp>
        <p:nvSpPr>
          <p:cNvPr id="3" name="Content Placeholder 2">
            <a:extLst>
              <a:ext uri="{FF2B5EF4-FFF2-40B4-BE49-F238E27FC236}">
                <a16:creationId xmlns:a16="http://schemas.microsoft.com/office/drawing/2014/main" id="{73A71738-8505-D9F6-44E8-090775D41ECA}"/>
              </a:ext>
            </a:extLst>
          </p:cNvPr>
          <p:cNvSpPr>
            <a:spLocks noGrp="1"/>
          </p:cNvSpPr>
          <p:nvPr>
            <p:ph idx="1"/>
          </p:nvPr>
        </p:nvSpPr>
        <p:spPr/>
        <p:txBody>
          <a:bodyPr rtlCol="0">
            <a:normAutofit/>
          </a:bodyPr>
          <a:lstStyle/>
          <a:p>
            <a:pPr>
              <a:defRPr/>
            </a:pPr>
            <a:r>
              <a:rPr lang="en-US" dirty="0"/>
              <a:t>Two distinct sanitary principles that allow for maintaining large numbers of poultry for food production</a:t>
            </a:r>
          </a:p>
          <a:p>
            <a:pPr>
              <a:defRPr/>
            </a:pPr>
            <a:r>
              <a:rPr lang="en-US" dirty="0"/>
              <a:t>1. Strict Isolation</a:t>
            </a:r>
          </a:p>
          <a:p>
            <a:pPr lvl="1">
              <a:defRPr/>
            </a:pPr>
            <a:r>
              <a:rPr lang="en-US" dirty="0"/>
              <a:t>All in and all out</a:t>
            </a:r>
          </a:p>
          <a:p>
            <a:pPr lvl="1">
              <a:defRPr/>
            </a:pPr>
            <a:r>
              <a:rPr lang="en-US" dirty="0"/>
              <a:t>Control vectors</a:t>
            </a:r>
          </a:p>
          <a:p>
            <a:pPr>
              <a:defRPr/>
            </a:pPr>
            <a:r>
              <a:rPr lang="en-US" dirty="0"/>
              <a:t>2. Reduction of pathogen numbers</a:t>
            </a:r>
          </a:p>
          <a:p>
            <a:pPr lvl="1">
              <a:defRPr/>
            </a:pPr>
            <a:r>
              <a:rPr lang="en-US" dirty="0"/>
              <a:t>Sanitation- reducing the number of infectious or potentially infectious agents in the environment</a:t>
            </a:r>
          </a:p>
          <a:p>
            <a:pPr lvl="1">
              <a:defRPr/>
            </a:pPr>
            <a:r>
              <a:rPr lang="en-US" dirty="0"/>
              <a:t>In addition to sanitation- time also helps to decrease number of pathogens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2">
            <a:extLst>
              <a:ext uri="{FF2B5EF4-FFF2-40B4-BE49-F238E27FC236}">
                <a16:creationId xmlns:a16="http://schemas.microsoft.com/office/drawing/2014/main" id="{0E770E65-B59D-E5FA-7BE4-50B227C76D5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62400" y="496889"/>
            <a:ext cx="4267200" cy="5629275"/>
          </a:xfr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EE9FCF0D-D062-0DCD-D557-0FB3FDA583E5}"/>
              </a:ext>
            </a:extLst>
          </p:cNvPr>
          <p:cNvSpPr>
            <a:spLocks noGrp="1"/>
          </p:cNvSpPr>
          <p:nvPr>
            <p:ph type="title"/>
          </p:nvPr>
        </p:nvSpPr>
        <p:spPr/>
        <p:txBody>
          <a:bodyPr/>
          <a:lstStyle/>
          <a:p>
            <a:r>
              <a:rPr lang="en-US" altLang="en-US"/>
              <a:t>Anatomy of the digestive system</a:t>
            </a:r>
          </a:p>
        </p:txBody>
      </p:sp>
      <p:pic>
        <p:nvPicPr>
          <p:cNvPr id="41987" name="Picture 5" descr="PoultryDigestiveTract">
            <a:extLst>
              <a:ext uri="{FF2B5EF4-FFF2-40B4-BE49-F238E27FC236}">
                <a16:creationId xmlns:a16="http://schemas.microsoft.com/office/drawing/2014/main" id="{A182D1AE-F752-0B0F-9A12-5A3929EB40E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16439" y="1600201"/>
            <a:ext cx="3159125" cy="4525963"/>
          </a:xfr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6ECF351E-BD62-ABCE-80C7-A8A01C69EE92}"/>
              </a:ext>
            </a:extLst>
          </p:cNvPr>
          <p:cNvSpPr>
            <a:spLocks noGrp="1"/>
          </p:cNvSpPr>
          <p:nvPr>
            <p:ph type="title"/>
          </p:nvPr>
        </p:nvSpPr>
        <p:spPr/>
        <p:txBody>
          <a:bodyPr/>
          <a:lstStyle/>
          <a:p>
            <a:r>
              <a:rPr lang="en-US" altLang="en-US"/>
              <a:t>External anatomy</a:t>
            </a:r>
          </a:p>
        </p:txBody>
      </p:sp>
      <p:pic>
        <p:nvPicPr>
          <p:cNvPr id="44035" name="Picture 3">
            <a:extLst>
              <a:ext uri="{FF2B5EF4-FFF2-40B4-BE49-F238E27FC236}">
                <a16:creationId xmlns:a16="http://schemas.microsoft.com/office/drawing/2014/main" id="{B0DB7F61-4281-2176-E007-362807AC7A0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48189" y="2430464"/>
            <a:ext cx="3095625" cy="2867025"/>
          </a:xfr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6F4ED9DC-13D6-C56B-880D-0E97D0259097}"/>
              </a:ext>
            </a:extLst>
          </p:cNvPr>
          <p:cNvSpPr>
            <a:spLocks noGrp="1"/>
          </p:cNvSpPr>
          <p:nvPr>
            <p:ph type="title"/>
          </p:nvPr>
        </p:nvSpPr>
        <p:spPr/>
        <p:txBody>
          <a:bodyPr/>
          <a:lstStyle/>
          <a:p>
            <a:endParaRPr lang="en-US" altLang="en-US" dirty="0"/>
          </a:p>
        </p:txBody>
      </p:sp>
      <p:pic>
        <p:nvPicPr>
          <p:cNvPr id="45059" name="Picture 2">
            <a:extLst>
              <a:ext uri="{FF2B5EF4-FFF2-40B4-BE49-F238E27FC236}">
                <a16:creationId xmlns:a16="http://schemas.microsoft.com/office/drawing/2014/main" id="{6F91CDD6-9C83-9719-F4B3-8593DF1B67C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214814" y="2052638"/>
            <a:ext cx="4519800" cy="4348162"/>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D3A0330F-8510-F1E3-0022-96D50428B706}"/>
              </a:ext>
            </a:extLst>
          </p:cNvPr>
          <p:cNvSpPr>
            <a:spLocks noGrp="1"/>
          </p:cNvSpPr>
          <p:nvPr>
            <p:ph type="title"/>
          </p:nvPr>
        </p:nvSpPr>
        <p:spPr/>
        <p:txBody>
          <a:bodyPr/>
          <a:lstStyle/>
          <a:p>
            <a:r>
              <a:rPr lang="en-US" altLang="en-US"/>
              <a:t>Types of disease</a:t>
            </a:r>
          </a:p>
        </p:txBody>
      </p:sp>
      <p:sp>
        <p:nvSpPr>
          <p:cNvPr id="46083" name="Content Placeholder 2">
            <a:extLst>
              <a:ext uri="{FF2B5EF4-FFF2-40B4-BE49-F238E27FC236}">
                <a16:creationId xmlns:a16="http://schemas.microsoft.com/office/drawing/2014/main" id="{5111347A-8BAD-4762-7D94-37B5F15A1A95}"/>
              </a:ext>
            </a:extLst>
          </p:cNvPr>
          <p:cNvSpPr>
            <a:spLocks noGrp="1"/>
          </p:cNvSpPr>
          <p:nvPr>
            <p:ph idx="1"/>
          </p:nvPr>
        </p:nvSpPr>
        <p:spPr/>
        <p:txBody>
          <a:bodyPr/>
          <a:lstStyle/>
          <a:p>
            <a:r>
              <a:rPr lang="en-US" altLang="en-US"/>
              <a:t>1. Bacterial pathogens</a:t>
            </a:r>
          </a:p>
          <a:p>
            <a:pPr lvl="1"/>
            <a:r>
              <a:rPr lang="en-US" altLang="en-US"/>
              <a:t>Obligate normal pathogens</a:t>
            </a:r>
          </a:p>
          <a:p>
            <a:pPr lvl="1"/>
            <a:r>
              <a:rPr lang="en-US" altLang="en-US"/>
              <a:t>Produce toxins</a:t>
            </a:r>
          </a:p>
          <a:p>
            <a:r>
              <a:rPr lang="en-US" altLang="en-US"/>
              <a:t>2. Viral pathogens</a:t>
            </a:r>
          </a:p>
          <a:p>
            <a:r>
              <a:rPr lang="en-US" altLang="en-US"/>
              <a:t>3. Fungal pathogens</a:t>
            </a:r>
          </a:p>
          <a:p>
            <a:pPr lvl="1"/>
            <a:r>
              <a:rPr lang="en-US" altLang="en-US"/>
              <a:t>Mycotoxins- preformed toxins generally produced by fungal species that are non-pathogenic for poultry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64C0E11-7DE4-D558-C3EF-9B3C7A9BF17D}"/>
              </a:ext>
            </a:extLst>
          </p:cNvPr>
          <p:cNvSpPr>
            <a:spLocks noGrp="1"/>
          </p:cNvSpPr>
          <p:nvPr>
            <p:ph type="title"/>
          </p:nvPr>
        </p:nvSpPr>
        <p:spPr/>
        <p:txBody>
          <a:bodyPr/>
          <a:lstStyle/>
          <a:p>
            <a:r>
              <a:rPr lang="en-US" dirty="0"/>
              <a:t>Housing</a:t>
            </a:r>
          </a:p>
        </p:txBody>
      </p:sp>
      <p:pic>
        <p:nvPicPr>
          <p:cNvPr id="13" name="Picture Placeholder 12">
            <a:extLst>
              <a:ext uri="{FF2B5EF4-FFF2-40B4-BE49-F238E27FC236}">
                <a16:creationId xmlns:a16="http://schemas.microsoft.com/office/drawing/2014/main" id="{06CC7187-0D55-8D17-DB17-83EAB1EF8D05}"/>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a:stretch/>
        </p:blipFill>
        <p:spPr/>
      </p:pic>
      <p:sp>
        <p:nvSpPr>
          <p:cNvPr id="3" name="Content Placeholder 2">
            <a:extLst>
              <a:ext uri="{FF2B5EF4-FFF2-40B4-BE49-F238E27FC236}">
                <a16:creationId xmlns:a16="http://schemas.microsoft.com/office/drawing/2014/main" id="{D4418541-7290-F1A9-2357-CA26E074EF45}"/>
              </a:ext>
            </a:extLst>
          </p:cNvPr>
          <p:cNvSpPr>
            <a:spLocks noGrp="1"/>
          </p:cNvSpPr>
          <p:nvPr>
            <p:ph idx="1"/>
          </p:nvPr>
        </p:nvSpPr>
        <p:spPr/>
        <p:txBody>
          <a:bodyPr/>
          <a:lstStyle/>
          <a:p>
            <a:pPr marL="342900" indent="-342900">
              <a:buAutoNum type="arabicPeriod"/>
            </a:pPr>
            <a:r>
              <a:rPr lang="en-US" dirty="0"/>
              <a:t>Considered essential for protection against predators.</a:t>
            </a:r>
          </a:p>
          <a:p>
            <a:pPr marL="342900" indent="-342900">
              <a:buAutoNum type="arabicPeriod"/>
            </a:pPr>
            <a:endParaRPr lang="en-US" dirty="0"/>
          </a:p>
        </p:txBody>
      </p:sp>
      <p:pic>
        <p:nvPicPr>
          <p:cNvPr id="4" name="Picture 3">
            <a:extLst>
              <a:ext uri="{FF2B5EF4-FFF2-40B4-BE49-F238E27FC236}">
                <a16:creationId xmlns:a16="http://schemas.microsoft.com/office/drawing/2014/main" id="{6A9E662B-36DB-E1BC-7220-347FAE37187A}"/>
              </a:ext>
            </a:extLst>
          </p:cNvPr>
          <p:cNvPicPr>
            <a:picLocks noChangeAspect="1"/>
          </p:cNvPicPr>
          <p:nvPr/>
        </p:nvPicPr>
        <p:blipFill>
          <a:blip r:embed="rId5"/>
          <a:stretch>
            <a:fillRect/>
          </a:stretch>
        </p:blipFill>
        <p:spPr>
          <a:xfrm>
            <a:off x="4331109" y="2676525"/>
            <a:ext cx="5181600" cy="4181475"/>
          </a:xfrm>
          <a:prstGeom prst="rect">
            <a:avLst/>
          </a:prstGeom>
        </p:spPr>
      </p:pic>
    </p:spTree>
    <p:extLst>
      <p:ext uri="{BB962C8B-B14F-4D97-AF65-F5344CB8AC3E}">
        <p14:creationId xmlns:p14="http://schemas.microsoft.com/office/powerpoint/2010/main" val="32956912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D4023ADB-07BA-008F-B4A0-5E757522A661}"/>
              </a:ext>
            </a:extLst>
          </p:cNvPr>
          <p:cNvSpPr>
            <a:spLocks noGrp="1"/>
          </p:cNvSpPr>
          <p:nvPr>
            <p:ph type="title"/>
          </p:nvPr>
        </p:nvSpPr>
        <p:spPr/>
        <p:txBody>
          <a:bodyPr/>
          <a:lstStyle/>
          <a:p>
            <a:r>
              <a:rPr lang="en-US" altLang="en-US"/>
              <a:t>Protection by Vaccination</a:t>
            </a:r>
          </a:p>
        </p:txBody>
      </p:sp>
      <p:sp>
        <p:nvSpPr>
          <p:cNvPr id="40963" name="Content Placeholder 2">
            <a:extLst>
              <a:ext uri="{FF2B5EF4-FFF2-40B4-BE49-F238E27FC236}">
                <a16:creationId xmlns:a16="http://schemas.microsoft.com/office/drawing/2014/main" id="{29E05EAF-465D-9138-18BF-D3126A955A44}"/>
              </a:ext>
            </a:extLst>
          </p:cNvPr>
          <p:cNvSpPr>
            <a:spLocks noGrp="1"/>
          </p:cNvSpPr>
          <p:nvPr>
            <p:ph idx="1"/>
          </p:nvPr>
        </p:nvSpPr>
        <p:spPr/>
        <p:txBody>
          <a:bodyPr/>
          <a:lstStyle/>
          <a:p>
            <a:r>
              <a:rPr lang="en-US" altLang="en-US"/>
              <a:t>Vaccination is the process by which specfici immunity can be induced by exposing the host to a weakened or killed organism that has the same external “appearance” as the field pathogen to the immune system.  </a:t>
            </a:r>
          </a:p>
          <a:p>
            <a:r>
              <a:rPr lang="en-US" altLang="en-US"/>
              <a:t>Prior to the contact with the pathogens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A64E4BD6-C206-2AD3-BD72-1EC172D8F352}"/>
              </a:ext>
            </a:extLst>
          </p:cNvPr>
          <p:cNvSpPr>
            <a:spLocks noGrp="1"/>
          </p:cNvSpPr>
          <p:nvPr>
            <p:ph type="title"/>
          </p:nvPr>
        </p:nvSpPr>
        <p:spPr/>
        <p:txBody>
          <a:bodyPr/>
          <a:lstStyle/>
          <a:p>
            <a:r>
              <a:rPr lang="en-US" altLang="en-US"/>
              <a:t>General Vaccination Considerations</a:t>
            </a:r>
          </a:p>
        </p:txBody>
      </p:sp>
      <p:sp>
        <p:nvSpPr>
          <p:cNvPr id="47107" name="Content Placeholder 2">
            <a:extLst>
              <a:ext uri="{FF2B5EF4-FFF2-40B4-BE49-F238E27FC236}">
                <a16:creationId xmlns:a16="http://schemas.microsoft.com/office/drawing/2014/main" id="{801BCFDD-373D-45FB-9FDD-567AE0F031FD}"/>
              </a:ext>
            </a:extLst>
          </p:cNvPr>
          <p:cNvSpPr>
            <a:spLocks noGrp="1"/>
          </p:cNvSpPr>
          <p:nvPr>
            <p:ph idx="1"/>
          </p:nvPr>
        </p:nvSpPr>
        <p:spPr/>
        <p:txBody>
          <a:bodyPr/>
          <a:lstStyle/>
          <a:p>
            <a:r>
              <a:rPr lang="en-US" altLang="en-US"/>
              <a:t>1. Need to be specific</a:t>
            </a:r>
          </a:p>
          <a:p>
            <a:r>
              <a:rPr lang="en-US" altLang="en-US"/>
              <a:t>2. Minimal vaccination strategy for protection</a:t>
            </a:r>
          </a:p>
          <a:p>
            <a:r>
              <a:rPr lang="en-US" altLang="en-US"/>
              <a:t>3. Appropriate for the environment</a:t>
            </a:r>
          </a:p>
          <a:p>
            <a:endParaRPr lang="en-US" alt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F312EDDA-0B19-F80F-8E70-4680F450FA32}"/>
              </a:ext>
            </a:extLst>
          </p:cNvPr>
          <p:cNvSpPr>
            <a:spLocks noGrp="1"/>
          </p:cNvSpPr>
          <p:nvPr>
            <p:ph type="title"/>
          </p:nvPr>
        </p:nvSpPr>
        <p:spPr/>
        <p:txBody>
          <a:bodyPr/>
          <a:lstStyle/>
          <a:p>
            <a:r>
              <a:rPr lang="en-US" altLang="en-US"/>
              <a:t>Typical vaccination schedule</a:t>
            </a:r>
          </a:p>
        </p:txBody>
      </p:sp>
      <p:sp>
        <p:nvSpPr>
          <p:cNvPr id="48131" name="Content Placeholder 2">
            <a:extLst>
              <a:ext uri="{FF2B5EF4-FFF2-40B4-BE49-F238E27FC236}">
                <a16:creationId xmlns:a16="http://schemas.microsoft.com/office/drawing/2014/main" id="{714B4E22-3C60-17B6-877E-2152FF1CC7C3}"/>
              </a:ext>
            </a:extLst>
          </p:cNvPr>
          <p:cNvSpPr>
            <a:spLocks noGrp="1"/>
          </p:cNvSpPr>
          <p:nvPr>
            <p:ph idx="1"/>
          </p:nvPr>
        </p:nvSpPr>
        <p:spPr/>
        <p:txBody>
          <a:bodyPr/>
          <a:lstStyle/>
          <a:p>
            <a:r>
              <a:rPr lang="en-US" altLang="en-US"/>
              <a:t>18 days- intra egg- Marek’s </a:t>
            </a:r>
          </a:p>
          <a:p>
            <a:r>
              <a:rPr lang="en-US" altLang="en-US"/>
              <a:t>Day of Hatch- Newcastle dx and infectious bronchitis via nasal spray</a:t>
            </a:r>
          </a:p>
          <a:p>
            <a:r>
              <a:rPr lang="en-US" altLang="en-US"/>
              <a:t>Pullets</a:t>
            </a:r>
          </a:p>
          <a:p>
            <a:pPr lvl="1"/>
            <a:r>
              <a:rPr lang="en-US" altLang="en-US"/>
              <a:t>Maybe laryngotracheitis, avian encephalomyelitis, infectious coryza, fowl cholera, and fowl pox.</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a:ea typeface="+mj-ea"/>
              </a:rPr>
              <a:t>Diseases affecting the nervous system</a:t>
            </a:r>
          </a:p>
        </p:txBody>
      </p:sp>
      <p:sp>
        <p:nvSpPr>
          <p:cNvPr id="54275" name="Content Placeholder 2"/>
          <p:cNvSpPr>
            <a:spLocks noGrp="1"/>
          </p:cNvSpPr>
          <p:nvPr>
            <p:ph idx="1"/>
          </p:nvPr>
        </p:nvSpPr>
        <p:spPr/>
        <p:txBody>
          <a:bodyPr/>
          <a:lstStyle/>
          <a:p>
            <a:pPr eaLnBrk="1" hangingPunct="1"/>
            <a:r>
              <a:rPr lang="en-US">
                <a:latin typeface="Calibri" charset="0"/>
              </a:rPr>
              <a:t>1. Marek</a:t>
            </a:r>
            <a:r>
              <a:rPr lang="ja-JP" altLang="en-US">
                <a:latin typeface="Calibri" charset="0"/>
              </a:rPr>
              <a:t>’</a:t>
            </a:r>
            <a:r>
              <a:rPr lang="en-US">
                <a:latin typeface="Calibri" charset="0"/>
              </a:rPr>
              <a:t>s Disease</a:t>
            </a:r>
          </a:p>
          <a:p>
            <a:pPr eaLnBrk="1" hangingPunct="1"/>
            <a:r>
              <a:rPr lang="en-US">
                <a:latin typeface="Calibri" charset="0"/>
              </a:rPr>
              <a:t>2. Botulism</a:t>
            </a:r>
          </a:p>
          <a:p>
            <a:pPr eaLnBrk="1" hangingPunct="1"/>
            <a:r>
              <a:rPr lang="en-US">
                <a:latin typeface="Calibri" charset="0"/>
              </a:rPr>
              <a:t>3. Epidemic Tremor</a:t>
            </a:r>
          </a:p>
          <a:p>
            <a:pPr eaLnBrk="1" hangingPunct="1"/>
            <a:r>
              <a:rPr lang="en-US">
                <a:latin typeface="Calibri" charset="0"/>
              </a:rPr>
              <a:t>4. Vitamin E/Selenium Deficiency</a:t>
            </a:r>
          </a:p>
          <a:p>
            <a:pPr eaLnBrk="1" hangingPunct="1"/>
            <a:r>
              <a:rPr lang="en-US">
                <a:latin typeface="Calibri" charset="0"/>
              </a:rPr>
              <a:t>5. Aspergillosis</a:t>
            </a:r>
          </a:p>
          <a:p>
            <a:pPr eaLnBrk="1" hangingPunct="1"/>
            <a:r>
              <a:rPr lang="en-US">
                <a:latin typeface="Calibri" charset="0"/>
              </a:rPr>
              <a:t>6. Fowl CHolorea</a:t>
            </a:r>
          </a:p>
        </p:txBody>
      </p:sp>
    </p:spTree>
    <p:extLst>
      <p:ext uri="{BB962C8B-B14F-4D97-AF65-F5344CB8AC3E}">
        <p14:creationId xmlns:p14="http://schemas.microsoft.com/office/powerpoint/2010/main" val="12865007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r>
              <a:rPr lang="en-US">
                <a:latin typeface="Calibri" charset="0"/>
              </a:rPr>
              <a:t>Diseases causing tumors</a:t>
            </a:r>
          </a:p>
        </p:txBody>
      </p:sp>
      <p:sp>
        <p:nvSpPr>
          <p:cNvPr id="55299" name="Content Placeholder 2"/>
          <p:cNvSpPr>
            <a:spLocks noGrp="1"/>
          </p:cNvSpPr>
          <p:nvPr>
            <p:ph idx="1"/>
          </p:nvPr>
        </p:nvSpPr>
        <p:spPr/>
        <p:txBody>
          <a:bodyPr/>
          <a:lstStyle/>
          <a:p>
            <a:pPr eaLnBrk="1" hangingPunct="1"/>
            <a:r>
              <a:rPr lang="en-US">
                <a:latin typeface="Calibri" charset="0"/>
              </a:rPr>
              <a:t>1. Marek</a:t>
            </a:r>
            <a:r>
              <a:rPr lang="ja-JP" altLang="en-US">
                <a:latin typeface="Calibri" charset="0"/>
              </a:rPr>
              <a:t>’</a:t>
            </a:r>
            <a:r>
              <a:rPr lang="en-US">
                <a:latin typeface="Calibri" charset="0"/>
              </a:rPr>
              <a:t>s Disease</a:t>
            </a:r>
          </a:p>
          <a:p>
            <a:pPr eaLnBrk="1" hangingPunct="1"/>
            <a:r>
              <a:rPr lang="en-US">
                <a:latin typeface="Calibri" charset="0"/>
              </a:rPr>
              <a:t>2. Avian Leukosis Virus</a:t>
            </a:r>
          </a:p>
        </p:txBody>
      </p:sp>
    </p:spTree>
    <p:extLst>
      <p:ext uri="{BB962C8B-B14F-4D97-AF65-F5344CB8AC3E}">
        <p14:creationId xmlns:p14="http://schemas.microsoft.com/office/powerpoint/2010/main" val="19128263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1280160" y="685800"/>
            <a:ext cx="9137012" cy="1280160"/>
          </a:xfrm>
        </p:spPr>
        <p:txBody>
          <a:bodyPr anchor="b">
            <a:normAutofit/>
          </a:bodyPr>
          <a:lstStyle/>
          <a:p>
            <a:pPr eaLnBrk="1" hangingPunct="1"/>
            <a:r>
              <a:rPr lang="en-US"/>
              <a:t>Marek</a:t>
            </a:r>
            <a:r>
              <a:rPr lang="ja-JP" altLang="en-US"/>
              <a:t>’</a:t>
            </a:r>
            <a:r>
              <a:rPr lang="en-US"/>
              <a:t>s Disease</a:t>
            </a:r>
          </a:p>
        </p:txBody>
      </p:sp>
      <p:sp>
        <p:nvSpPr>
          <p:cNvPr id="56323" name="Content Placeholder 2"/>
          <p:cNvSpPr>
            <a:spLocks noGrp="1"/>
          </p:cNvSpPr>
          <p:nvPr>
            <p:ph sz="half" idx="2"/>
          </p:nvPr>
        </p:nvSpPr>
        <p:spPr>
          <a:xfrm>
            <a:off x="1280160" y="2327440"/>
            <a:ext cx="4846320" cy="4040574"/>
          </a:xfrm>
        </p:spPr>
        <p:txBody>
          <a:bodyPr>
            <a:normAutofit/>
          </a:bodyPr>
          <a:lstStyle/>
          <a:p>
            <a:pPr eaLnBrk="1" hangingPunct="1"/>
            <a:r>
              <a:rPr lang="en-US" dirty="0"/>
              <a:t>System: generalize, neurological</a:t>
            </a:r>
          </a:p>
          <a:p>
            <a:pPr eaLnBrk="1" hangingPunct="1"/>
            <a:r>
              <a:rPr lang="en-US" dirty="0"/>
              <a:t>Etiologic Agent: herpes virus</a:t>
            </a:r>
          </a:p>
          <a:p>
            <a:pPr eaLnBrk="1" hangingPunct="1"/>
            <a:r>
              <a:rPr lang="en-US" dirty="0"/>
              <a:t>Signs: depression, unilateral leg paresis, ataxic</a:t>
            </a:r>
          </a:p>
          <a:p>
            <a:pPr eaLnBrk="1" hangingPunct="1"/>
            <a:r>
              <a:rPr lang="en-US" dirty="0"/>
              <a:t>Diagnosis: based on enlarged nerves and lymphoid tumors in various viscera</a:t>
            </a:r>
          </a:p>
          <a:p>
            <a:pPr eaLnBrk="1" hangingPunct="1"/>
            <a:r>
              <a:rPr lang="en-US" dirty="0"/>
              <a:t>Treatment: depopulation</a:t>
            </a:r>
          </a:p>
          <a:p>
            <a:pPr eaLnBrk="1" hangingPunct="1"/>
            <a:r>
              <a:rPr lang="en-US" dirty="0"/>
              <a:t>Prevention/Control: vaccinate</a:t>
            </a:r>
          </a:p>
          <a:p>
            <a:pPr eaLnBrk="1" hangingPunct="1"/>
            <a:r>
              <a:rPr lang="en-US" dirty="0"/>
              <a:t>Zoonotic: No</a:t>
            </a:r>
          </a:p>
        </p:txBody>
      </p:sp>
      <p:pic>
        <p:nvPicPr>
          <p:cNvPr id="2" name="Picture 2">
            <a:extLst>
              <a:ext uri="{FF2B5EF4-FFF2-40B4-BE49-F238E27FC236}">
                <a16:creationId xmlns:a16="http://schemas.microsoft.com/office/drawing/2014/main" id="{6BF34746-5820-5522-600F-AAD50CA3E11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6723402" y="3058607"/>
            <a:ext cx="4846320" cy="2578242"/>
          </a:xfrm>
          <a:prstGeom prst="rect">
            <a:avLst/>
          </a:prstGeom>
          <a:noFill/>
        </p:spPr>
      </p:pic>
    </p:spTree>
    <p:extLst>
      <p:ext uri="{BB962C8B-B14F-4D97-AF65-F5344CB8AC3E}">
        <p14:creationId xmlns:p14="http://schemas.microsoft.com/office/powerpoint/2010/main" val="22370109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5116544" y="614202"/>
            <a:ext cx="5918072" cy="2276856"/>
          </a:xfrm>
        </p:spPr>
        <p:txBody>
          <a:bodyPr anchor="b">
            <a:normAutofit/>
          </a:bodyPr>
          <a:lstStyle/>
          <a:p>
            <a:pPr eaLnBrk="1" hangingPunct="1"/>
            <a:r>
              <a:rPr lang="en-US"/>
              <a:t>Avian Leukosis</a:t>
            </a:r>
          </a:p>
        </p:txBody>
      </p:sp>
      <p:pic>
        <p:nvPicPr>
          <p:cNvPr id="2" name="Picture 2">
            <a:extLst>
              <a:ext uri="{FF2B5EF4-FFF2-40B4-BE49-F238E27FC236}">
                <a16:creationId xmlns:a16="http://schemas.microsoft.com/office/drawing/2014/main" id="{63F78EC9-6108-95D8-17D0-6FCC0F363D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01" r="11648" b="-1"/>
          <a:stretch/>
        </p:blipFill>
        <p:spPr>
          <a:xfrm>
            <a:off x="1280160"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a:noFill/>
        </p:spPr>
      </p:pic>
      <p:sp>
        <p:nvSpPr>
          <p:cNvPr id="58371" name="Content Placeholder 2"/>
          <p:cNvSpPr>
            <a:spLocks noGrp="1"/>
          </p:cNvSpPr>
          <p:nvPr>
            <p:ph type="body" sz="quarter" idx="17"/>
          </p:nvPr>
        </p:nvSpPr>
        <p:spPr>
          <a:xfrm>
            <a:off x="5116548" y="3161752"/>
            <a:ext cx="5918068" cy="3144965"/>
          </a:xfrm>
        </p:spPr>
        <p:txBody>
          <a:bodyPr>
            <a:normAutofit/>
          </a:bodyPr>
          <a:lstStyle/>
          <a:p>
            <a:pPr eaLnBrk="1" hangingPunct="1"/>
            <a:r>
              <a:rPr lang="en-US" sz="1900"/>
              <a:t>System: tumors of lymphoid</a:t>
            </a:r>
          </a:p>
          <a:p>
            <a:pPr eaLnBrk="1" hangingPunct="1"/>
            <a:r>
              <a:rPr lang="en-US" sz="1900"/>
              <a:t>Etiologic Agent: avian leukosis virus</a:t>
            </a:r>
          </a:p>
          <a:p>
            <a:pPr eaLnBrk="1" hangingPunct="1"/>
            <a:r>
              <a:rPr lang="en-US" sz="1900" err="1"/>
              <a:t>Signs:inappetence</a:t>
            </a:r>
            <a:r>
              <a:rPr lang="en-US" sz="1900"/>
              <a:t>, weakness, diarrhea, dehydration, and emaciation, non lymphoid tumors</a:t>
            </a:r>
          </a:p>
          <a:p>
            <a:pPr eaLnBrk="1" hangingPunct="1"/>
            <a:r>
              <a:rPr lang="en-US" sz="1900"/>
              <a:t>Diagnosis: tumors</a:t>
            </a:r>
          </a:p>
          <a:p>
            <a:pPr eaLnBrk="1" hangingPunct="1"/>
            <a:r>
              <a:rPr lang="en-US" sz="1900"/>
              <a:t>Treatment: Depopulate</a:t>
            </a:r>
          </a:p>
          <a:p>
            <a:pPr eaLnBrk="1" hangingPunct="1"/>
            <a:r>
              <a:rPr lang="en-US" sz="1900"/>
              <a:t>Prevention/Control: viral antigens in eggs</a:t>
            </a:r>
          </a:p>
          <a:p>
            <a:pPr eaLnBrk="1" hangingPunct="1"/>
            <a:r>
              <a:rPr lang="en-US" sz="1900"/>
              <a:t>Zoonotic</a:t>
            </a:r>
          </a:p>
          <a:p>
            <a:pPr eaLnBrk="1" hangingPunct="1"/>
            <a:endParaRPr lang="en-US" sz="1900"/>
          </a:p>
        </p:txBody>
      </p:sp>
    </p:spTree>
    <p:extLst>
      <p:ext uri="{BB962C8B-B14F-4D97-AF65-F5344CB8AC3E}">
        <p14:creationId xmlns:p14="http://schemas.microsoft.com/office/powerpoint/2010/main" val="26852126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a:ea typeface="+mj-ea"/>
              </a:rPr>
              <a:t>Diseases Affecting the Musculoskeletal System</a:t>
            </a:r>
          </a:p>
        </p:txBody>
      </p:sp>
      <p:sp>
        <p:nvSpPr>
          <p:cNvPr id="60419" name="Content Placeholder 2"/>
          <p:cNvSpPr>
            <a:spLocks noGrp="1"/>
          </p:cNvSpPr>
          <p:nvPr>
            <p:ph idx="1"/>
          </p:nvPr>
        </p:nvSpPr>
        <p:spPr/>
        <p:txBody>
          <a:bodyPr/>
          <a:lstStyle/>
          <a:p>
            <a:pPr eaLnBrk="1" hangingPunct="1"/>
            <a:r>
              <a:rPr lang="en-US">
                <a:latin typeface="Calibri" charset="0"/>
              </a:rPr>
              <a:t>1. Nutritional</a:t>
            </a:r>
          </a:p>
          <a:p>
            <a:pPr eaLnBrk="1" hangingPunct="1"/>
            <a:r>
              <a:rPr lang="en-US">
                <a:latin typeface="Calibri" charset="0"/>
              </a:rPr>
              <a:t>2. Mycoplasma Infection</a:t>
            </a:r>
          </a:p>
          <a:p>
            <a:pPr eaLnBrk="1" hangingPunct="1"/>
            <a:r>
              <a:rPr lang="en-US">
                <a:latin typeface="Calibri" charset="0"/>
              </a:rPr>
              <a:t>3. Viral Arthritis</a:t>
            </a:r>
          </a:p>
          <a:p>
            <a:pPr eaLnBrk="1" hangingPunct="1"/>
            <a:r>
              <a:rPr lang="en-US">
                <a:latin typeface="Calibri" charset="0"/>
              </a:rPr>
              <a:t>4. Bacterial Arthritis</a:t>
            </a:r>
          </a:p>
          <a:p>
            <a:pPr eaLnBrk="1" hangingPunct="1"/>
            <a:r>
              <a:rPr lang="en-US">
                <a:latin typeface="Calibri" charset="0"/>
              </a:rPr>
              <a:t>5. Chronic Fowl Cholera</a:t>
            </a:r>
          </a:p>
          <a:p>
            <a:pPr eaLnBrk="1" hangingPunct="1"/>
            <a:endParaRPr lang="en-US">
              <a:latin typeface="Calibri" charset="0"/>
            </a:endParaRPr>
          </a:p>
        </p:txBody>
      </p:sp>
    </p:spTree>
    <p:extLst>
      <p:ext uri="{BB962C8B-B14F-4D97-AF65-F5344CB8AC3E}">
        <p14:creationId xmlns:p14="http://schemas.microsoft.com/office/powerpoint/2010/main" val="41259288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5116544" y="614202"/>
            <a:ext cx="5918072" cy="2276856"/>
          </a:xfrm>
        </p:spPr>
        <p:txBody>
          <a:bodyPr anchor="b">
            <a:normAutofit/>
          </a:bodyPr>
          <a:lstStyle/>
          <a:p>
            <a:pPr eaLnBrk="1" hangingPunct="1"/>
            <a:r>
              <a:rPr lang="en-US"/>
              <a:t>Mycoplasmosis</a:t>
            </a:r>
          </a:p>
        </p:txBody>
      </p:sp>
      <p:pic>
        <p:nvPicPr>
          <p:cNvPr id="2" name="Picture 2">
            <a:extLst>
              <a:ext uri="{FF2B5EF4-FFF2-40B4-BE49-F238E27FC236}">
                <a16:creationId xmlns:a16="http://schemas.microsoft.com/office/drawing/2014/main" id="{46E22569-22D9-F8D7-4E6B-F25ED2971B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817" r="-1" b="17932"/>
          <a:stretch/>
        </p:blipFill>
        <p:spPr>
          <a:xfrm>
            <a:off x="1280160"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a:noFill/>
        </p:spPr>
      </p:pic>
      <p:sp>
        <p:nvSpPr>
          <p:cNvPr id="61443" name="Content Placeholder 2"/>
          <p:cNvSpPr>
            <a:spLocks noGrp="1"/>
          </p:cNvSpPr>
          <p:nvPr>
            <p:ph type="body" sz="quarter" idx="17"/>
          </p:nvPr>
        </p:nvSpPr>
        <p:spPr>
          <a:xfrm>
            <a:off x="5116548" y="3161752"/>
            <a:ext cx="5918068" cy="3144965"/>
          </a:xfrm>
        </p:spPr>
        <p:txBody>
          <a:bodyPr>
            <a:normAutofit/>
          </a:bodyPr>
          <a:lstStyle/>
          <a:p>
            <a:pPr eaLnBrk="1" hangingPunct="1"/>
            <a:r>
              <a:rPr lang="en-US" sz="2000" dirty="0"/>
              <a:t>System: Respiratory/joints</a:t>
            </a:r>
          </a:p>
          <a:p>
            <a:pPr eaLnBrk="1" hangingPunct="1"/>
            <a:r>
              <a:rPr lang="en-US" sz="2000" dirty="0"/>
              <a:t>Etiologic Agent: Mycoplasma </a:t>
            </a:r>
            <a:r>
              <a:rPr lang="en-US" sz="2000" dirty="0" err="1"/>
              <a:t>gallisepticum</a:t>
            </a:r>
            <a:endParaRPr lang="en-US" sz="2000" dirty="0"/>
          </a:p>
          <a:p>
            <a:pPr eaLnBrk="1" hangingPunct="1"/>
            <a:r>
              <a:rPr lang="en-US" sz="2000" dirty="0"/>
              <a:t>Signs: varying respiratory distress, sneezing</a:t>
            </a:r>
          </a:p>
          <a:p>
            <a:pPr eaLnBrk="1" hangingPunct="1"/>
            <a:r>
              <a:rPr lang="en-US" sz="2000" dirty="0"/>
              <a:t>Diagnosis: Agglutination reactions and ELISA are commonly used for diagnosis</a:t>
            </a:r>
          </a:p>
          <a:p>
            <a:pPr eaLnBrk="1" hangingPunct="1"/>
            <a:r>
              <a:rPr lang="en-US" sz="2000" dirty="0"/>
              <a:t>Treatment: </a:t>
            </a:r>
            <a:r>
              <a:rPr lang="en-US" sz="2000" dirty="0" err="1"/>
              <a:t>chloamphenicol</a:t>
            </a:r>
            <a:r>
              <a:rPr lang="en-US" sz="2000" dirty="0"/>
              <a:t> </a:t>
            </a:r>
          </a:p>
          <a:p>
            <a:pPr eaLnBrk="1" hangingPunct="1"/>
            <a:r>
              <a:rPr lang="en-US" sz="2000" dirty="0"/>
              <a:t>Prevention/</a:t>
            </a:r>
            <a:r>
              <a:rPr lang="en-US" sz="2000" dirty="0" err="1"/>
              <a:t>ControlP</a:t>
            </a:r>
            <a:r>
              <a:rPr lang="en-US" sz="2000" dirty="0"/>
              <a:t>: serum agglutination/</a:t>
            </a:r>
            <a:r>
              <a:rPr lang="en-US" sz="2000" dirty="0" err="1"/>
              <a:t>elisa</a:t>
            </a:r>
            <a:endParaRPr lang="en-US" sz="2000" dirty="0"/>
          </a:p>
          <a:p>
            <a:pPr eaLnBrk="1" hangingPunct="1"/>
            <a:r>
              <a:rPr lang="en-US" sz="2000" dirty="0"/>
              <a:t>Zoonotic: No</a:t>
            </a:r>
          </a:p>
          <a:p>
            <a:pPr eaLnBrk="1" hangingPunct="1"/>
            <a:endParaRPr lang="en-US" sz="2000" dirty="0"/>
          </a:p>
        </p:txBody>
      </p:sp>
    </p:spTree>
    <p:extLst>
      <p:ext uri="{BB962C8B-B14F-4D97-AF65-F5344CB8AC3E}">
        <p14:creationId xmlns:p14="http://schemas.microsoft.com/office/powerpoint/2010/main" val="916650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defRPr/>
            </a:pPr>
            <a:r>
              <a:rPr lang="en-US" dirty="0">
                <a:ea typeface="+mj-ea"/>
              </a:rPr>
              <a:t>Diseases Causing </a:t>
            </a:r>
            <a:r>
              <a:rPr lang="en-US" dirty="0" err="1">
                <a:ea typeface="+mj-ea"/>
              </a:rPr>
              <a:t>immunosuppression</a:t>
            </a:r>
            <a:r>
              <a:rPr lang="en-US" dirty="0">
                <a:ea typeface="+mj-ea"/>
              </a:rPr>
              <a:t> and General Conditions</a:t>
            </a:r>
          </a:p>
        </p:txBody>
      </p:sp>
      <p:sp>
        <p:nvSpPr>
          <p:cNvPr id="63491" name="Content Placeholder 2"/>
          <p:cNvSpPr>
            <a:spLocks noGrp="1"/>
          </p:cNvSpPr>
          <p:nvPr>
            <p:ph idx="1"/>
          </p:nvPr>
        </p:nvSpPr>
        <p:spPr/>
        <p:txBody>
          <a:bodyPr/>
          <a:lstStyle/>
          <a:p>
            <a:pPr eaLnBrk="1" hangingPunct="1"/>
            <a:r>
              <a:rPr lang="en-US">
                <a:latin typeface="Calibri" charset="0"/>
              </a:rPr>
              <a:t>1. Marek</a:t>
            </a:r>
            <a:r>
              <a:rPr lang="ja-JP" altLang="en-US">
                <a:latin typeface="Calibri" charset="0"/>
              </a:rPr>
              <a:t>’</a:t>
            </a:r>
            <a:r>
              <a:rPr lang="en-US">
                <a:latin typeface="Calibri" charset="0"/>
              </a:rPr>
              <a:t>s Disease</a:t>
            </a:r>
          </a:p>
          <a:p>
            <a:pPr eaLnBrk="1" hangingPunct="1"/>
            <a:r>
              <a:rPr lang="en-US">
                <a:latin typeface="Calibri" charset="0"/>
              </a:rPr>
              <a:t>2. Infectious Bursal disease</a:t>
            </a:r>
          </a:p>
          <a:p>
            <a:pPr eaLnBrk="1" hangingPunct="1"/>
            <a:r>
              <a:rPr lang="en-US">
                <a:latin typeface="Calibri" charset="0"/>
              </a:rPr>
              <a:t>3. Mycotoxicosis</a:t>
            </a:r>
          </a:p>
          <a:p>
            <a:pPr eaLnBrk="1" hangingPunct="1"/>
            <a:r>
              <a:rPr lang="en-US">
                <a:latin typeface="Calibri" charset="0"/>
              </a:rPr>
              <a:t>4. Pullorum disease</a:t>
            </a:r>
          </a:p>
          <a:p>
            <a:pPr eaLnBrk="1" hangingPunct="1">
              <a:buFont typeface="Arial" charset="0"/>
              <a:buNone/>
            </a:pPr>
            <a:endParaRPr lang="en-US">
              <a:latin typeface="Calibri" charset="0"/>
            </a:endParaRPr>
          </a:p>
        </p:txBody>
      </p:sp>
    </p:spTree>
    <p:extLst>
      <p:ext uri="{BB962C8B-B14F-4D97-AF65-F5344CB8AC3E}">
        <p14:creationId xmlns:p14="http://schemas.microsoft.com/office/powerpoint/2010/main" val="1142520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64C0E11-7DE4-D558-C3EF-9B3C7A9BF17D}"/>
              </a:ext>
            </a:extLst>
          </p:cNvPr>
          <p:cNvSpPr>
            <a:spLocks noGrp="1"/>
          </p:cNvSpPr>
          <p:nvPr>
            <p:ph type="title"/>
          </p:nvPr>
        </p:nvSpPr>
        <p:spPr>
          <a:xfrm>
            <a:off x="5116544" y="614202"/>
            <a:ext cx="5918072" cy="2276856"/>
          </a:xfrm>
        </p:spPr>
        <p:txBody>
          <a:bodyPr anchor="b">
            <a:normAutofit/>
          </a:bodyPr>
          <a:lstStyle/>
          <a:p>
            <a:r>
              <a:rPr lang="en-US" dirty="0"/>
              <a:t>Housing</a:t>
            </a:r>
          </a:p>
        </p:txBody>
      </p:sp>
      <p:pic>
        <p:nvPicPr>
          <p:cNvPr id="13" name="Picture Placeholder 12">
            <a:extLst>
              <a:ext uri="{FF2B5EF4-FFF2-40B4-BE49-F238E27FC236}">
                <a16:creationId xmlns:a16="http://schemas.microsoft.com/office/drawing/2014/main" id="{06CC7187-0D55-8D17-DB17-83EAB1EF8D05}"/>
              </a:ext>
            </a:extLst>
          </p:cNvPr>
          <p:cNvPicPr>
            <a:picLocks noGrp="1" noChangeAspect="1"/>
          </p:cNvPicPr>
          <p:nvPr>
            <p:ph type="pic" sz="quarter" idx="14"/>
          </p:nvPr>
        </p:nvPicPr>
        <p:blipFill rotWithShape="1">
          <a:blip r:embed="rId3">
            <a:extLst>
              <a:ext uri="{837473B0-CC2E-450A-ABE3-18F120FF3D39}">
                <a1611:picAttrSrcUrl xmlns:a1611="http://schemas.microsoft.com/office/drawing/2016/11/main" r:id="rId4"/>
              </a:ext>
            </a:extLst>
          </a:blip>
          <a:srcRect l="16707" r="16652" b="1"/>
          <a:stretch/>
        </p:blipFill>
        <p:spPr>
          <a:xfrm>
            <a:off x="1280160" y="2530058"/>
            <a:ext cx="3707972" cy="3707971"/>
          </a:xfrm>
          <a:noFill/>
        </p:spPr>
      </p:pic>
      <p:sp>
        <p:nvSpPr>
          <p:cNvPr id="3" name="Content Placeholder 2">
            <a:extLst>
              <a:ext uri="{FF2B5EF4-FFF2-40B4-BE49-F238E27FC236}">
                <a16:creationId xmlns:a16="http://schemas.microsoft.com/office/drawing/2014/main" id="{D4418541-7290-F1A9-2357-CA26E074EF45}"/>
              </a:ext>
            </a:extLst>
          </p:cNvPr>
          <p:cNvSpPr>
            <a:spLocks noGrp="1"/>
          </p:cNvSpPr>
          <p:nvPr>
            <p:ph type="body" sz="quarter" idx="17"/>
          </p:nvPr>
        </p:nvSpPr>
        <p:spPr>
          <a:xfrm>
            <a:off x="5116548" y="3161752"/>
            <a:ext cx="5918068" cy="3144965"/>
          </a:xfrm>
        </p:spPr>
        <p:txBody>
          <a:bodyPr>
            <a:normAutofit/>
          </a:bodyPr>
          <a:lstStyle/>
          <a:p>
            <a:pPr marL="342900" indent="-342900">
              <a:buAutoNum type="arabicPeriod"/>
            </a:pPr>
            <a:r>
              <a:rPr lang="en-US" sz="1500"/>
              <a:t>Considered essential for protection against predators.</a:t>
            </a:r>
          </a:p>
          <a:p>
            <a:pPr marL="342900" indent="-342900">
              <a:buAutoNum type="arabicPeriod"/>
            </a:pPr>
            <a:r>
              <a:rPr lang="en-US" sz="1500"/>
              <a:t>Location: Properly oriented to 1) Protect against wind but permit some air movement, 2) prevent too much heat from the sun, and 3) to ensure sufficient drainage to prevent wet floors.   4. shade and overhang may also be important.</a:t>
            </a:r>
          </a:p>
          <a:p>
            <a:pPr marL="342900" indent="-342900">
              <a:buAutoNum type="arabicPeriod"/>
            </a:pPr>
            <a:r>
              <a:rPr lang="en-US" sz="1500"/>
              <a:t>Temperature Control- Temperature extremes in hot and cold weather create stressful conditions in poultry houses. </a:t>
            </a:r>
          </a:p>
          <a:p>
            <a:pPr marL="342900" indent="-342900">
              <a:buAutoNum type="arabicPeriod"/>
            </a:pPr>
            <a:r>
              <a:rPr lang="en-US" sz="1500"/>
              <a:t>Ventilation: Air movement within the house is essential to prevent smothering.  Chickens need more fresh air per unit of body weight than any other class of livestock. </a:t>
            </a:r>
          </a:p>
        </p:txBody>
      </p:sp>
      <p:sp>
        <p:nvSpPr>
          <p:cNvPr id="2" name="TextBox 1">
            <a:extLst>
              <a:ext uri="{FF2B5EF4-FFF2-40B4-BE49-F238E27FC236}">
                <a16:creationId xmlns:a16="http://schemas.microsoft.com/office/drawing/2014/main" id="{63D9FD8F-2F69-F79F-C165-D7F581A1FB38}"/>
              </a:ext>
            </a:extLst>
          </p:cNvPr>
          <p:cNvSpPr txBox="1"/>
          <p:nvPr/>
        </p:nvSpPr>
        <p:spPr>
          <a:xfrm>
            <a:off x="2278736" y="6037974"/>
            <a:ext cx="270939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fr.m.wikipedia.org/wiki/Fichier:Flag_of_Ghana.sv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4430973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2792897" y="585216"/>
            <a:ext cx="8965094" cy="2276856"/>
          </a:xfrm>
        </p:spPr>
        <p:txBody>
          <a:bodyPr anchor="b">
            <a:normAutofit/>
          </a:bodyPr>
          <a:lstStyle/>
          <a:p>
            <a:pPr eaLnBrk="1" hangingPunct="1"/>
            <a:r>
              <a:rPr lang="en-US"/>
              <a:t>Infectious Bursal Disease</a:t>
            </a:r>
          </a:p>
        </p:txBody>
      </p:sp>
      <p:pic>
        <p:nvPicPr>
          <p:cNvPr id="2" name="Picture 2">
            <a:extLst>
              <a:ext uri="{FF2B5EF4-FFF2-40B4-BE49-F238E27FC236}">
                <a16:creationId xmlns:a16="http://schemas.microsoft.com/office/drawing/2014/main" id="{4D4BAB2F-2F89-D6B5-6683-7A3B4CE19D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260" r="24240" b="1"/>
          <a:stretch/>
        </p:blipFill>
        <p:spPr>
          <a:xfrm>
            <a:off x="1371606" y="3205313"/>
            <a:ext cx="3043077" cy="3043083"/>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a:noFill/>
        </p:spPr>
      </p:pic>
      <p:sp>
        <p:nvSpPr>
          <p:cNvPr id="65539" name="Content Placeholder 2"/>
          <p:cNvSpPr>
            <a:spLocks noGrp="1"/>
          </p:cNvSpPr>
          <p:nvPr>
            <p:ph type="body" sz="quarter" idx="13"/>
          </p:nvPr>
        </p:nvSpPr>
        <p:spPr>
          <a:xfrm>
            <a:off x="5640609" y="3127248"/>
            <a:ext cx="6117381" cy="3017520"/>
          </a:xfrm>
        </p:spPr>
        <p:txBody>
          <a:bodyPr>
            <a:normAutofit/>
          </a:bodyPr>
          <a:lstStyle/>
          <a:p>
            <a:pPr eaLnBrk="1" hangingPunct="1"/>
            <a:r>
              <a:rPr lang="en-US" sz="1500" dirty="0"/>
              <a:t>System: Bursa</a:t>
            </a:r>
          </a:p>
          <a:p>
            <a:pPr eaLnBrk="1" hangingPunct="1"/>
            <a:r>
              <a:rPr lang="en-US" sz="1500" dirty="0"/>
              <a:t>Etiologic Agent: </a:t>
            </a:r>
            <a:r>
              <a:rPr lang="en-US" sz="1500" dirty="0" err="1"/>
              <a:t>birnavirus</a:t>
            </a:r>
            <a:r>
              <a:rPr lang="en-US" sz="1500" dirty="0"/>
              <a:t> (IBDV)</a:t>
            </a:r>
          </a:p>
          <a:p>
            <a:pPr eaLnBrk="1" hangingPunct="1"/>
            <a:r>
              <a:rPr lang="en-US" sz="1500" dirty="0" err="1"/>
              <a:t>Signs:severe</a:t>
            </a:r>
            <a:r>
              <a:rPr lang="en-US" sz="1500" dirty="0"/>
              <a:t> prostration, incoordination, watery diarrhea, soiled vent feathers, vent picking, and inflammation of the cloaca.</a:t>
            </a:r>
          </a:p>
          <a:p>
            <a:pPr eaLnBrk="1" hangingPunct="1"/>
            <a:r>
              <a:rPr lang="en-US" sz="1500" dirty="0"/>
              <a:t>Diagnosis: quantitative serologic test such as virus neutralization or ELISA</a:t>
            </a:r>
          </a:p>
          <a:p>
            <a:pPr eaLnBrk="1" hangingPunct="1"/>
            <a:r>
              <a:rPr lang="en-US" sz="1500" dirty="0"/>
              <a:t>Treatment: Depopulation</a:t>
            </a:r>
          </a:p>
          <a:p>
            <a:pPr eaLnBrk="1" hangingPunct="1"/>
            <a:r>
              <a:rPr lang="en-US" sz="1500" dirty="0"/>
              <a:t>Prevention/Control: Vaccination</a:t>
            </a:r>
          </a:p>
          <a:p>
            <a:pPr eaLnBrk="1" hangingPunct="1"/>
            <a:r>
              <a:rPr lang="en-US" sz="1500" dirty="0"/>
              <a:t>Zoonotic: NO</a:t>
            </a:r>
          </a:p>
          <a:p>
            <a:pPr eaLnBrk="1" hangingPunct="1"/>
            <a:endParaRPr lang="en-US" sz="1500" dirty="0"/>
          </a:p>
        </p:txBody>
      </p:sp>
    </p:spTree>
    <p:extLst>
      <p:ext uri="{BB962C8B-B14F-4D97-AF65-F5344CB8AC3E}">
        <p14:creationId xmlns:p14="http://schemas.microsoft.com/office/powerpoint/2010/main" val="6844463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en-US">
                <a:latin typeface="Calibri" charset="0"/>
              </a:rPr>
              <a:t>Pullorum Disease</a:t>
            </a:r>
          </a:p>
        </p:txBody>
      </p:sp>
      <p:sp>
        <p:nvSpPr>
          <p:cNvPr id="67587" name="Content Placeholder 2"/>
          <p:cNvSpPr>
            <a:spLocks noGrp="1"/>
          </p:cNvSpPr>
          <p:nvPr>
            <p:ph idx="1"/>
          </p:nvPr>
        </p:nvSpPr>
        <p:spPr/>
        <p:txBody>
          <a:bodyPr>
            <a:normAutofit/>
          </a:bodyPr>
          <a:lstStyle/>
          <a:p>
            <a:pPr eaLnBrk="1" hangingPunct="1"/>
            <a:r>
              <a:rPr lang="en-US">
                <a:latin typeface="Calibri" charset="0"/>
              </a:rPr>
              <a:t>System:GI</a:t>
            </a:r>
          </a:p>
          <a:p>
            <a:pPr eaLnBrk="1" hangingPunct="1"/>
            <a:r>
              <a:rPr lang="en-US">
                <a:latin typeface="Calibri" charset="0"/>
              </a:rPr>
              <a:t>Etiologic Agent: Salmonella pullorum</a:t>
            </a:r>
          </a:p>
          <a:p>
            <a:pPr eaLnBrk="1" hangingPunct="1"/>
            <a:r>
              <a:rPr lang="en-US">
                <a:latin typeface="Calibri" charset="0"/>
              </a:rPr>
              <a:t>Signs:anorectic, appear weak, and have whitish fecal pasting around the vent (diarrhea) </a:t>
            </a:r>
          </a:p>
          <a:p>
            <a:pPr eaLnBrk="1" hangingPunct="1"/>
            <a:r>
              <a:rPr lang="en-US">
                <a:latin typeface="Calibri" charset="0"/>
              </a:rPr>
              <a:t>Diagnosis: Pullorum testing</a:t>
            </a:r>
          </a:p>
          <a:p>
            <a:pPr eaLnBrk="1" hangingPunct="1"/>
            <a:r>
              <a:rPr lang="en-US">
                <a:latin typeface="Calibri" charset="0"/>
              </a:rPr>
              <a:t>Treatment: Depopulatoin</a:t>
            </a:r>
          </a:p>
          <a:p>
            <a:pPr eaLnBrk="1" hangingPunct="1"/>
            <a:r>
              <a:rPr lang="en-US">
                <a:latin typeface="Calibri" charset="0"/>
              </a:rPr>
              <a:t>Prevention/Control: Screening</a:t>
            </a:r>
          </a:p>
          <a:p>
            <a:pPr eaLnBrk="1" hangingPunct="1"/>
            <a:r>
              <a:rPr lang="en-US">
                <a:latin typeface="Calibri" charset="0"/>
              </a:rPr>
              <a:t>Zoonotic: Yes</a:t>
            </a:r>
          </a:p>
          <a:p>
            <a:pPr eaLnBrk="1" hangingPunct="1"/>
            <a:endParaRPr lang="en-US">
              <a:latin typeface="Calibri" charset="0"/>
            </a:endParaRPr>
          </a:p>
        </p:txBody>
      </p:sp>
    </p:spTree>
    <p:extLst>
      <p:ext uri="{BB962C8B-B14F-4D97-AF65-F5344CB8AC3E}">
        <p14:creationId xmlns:p14="http://schemas.microsoft.com/office/powerpoint/2010/main" val="1826869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solidFill>
                  <a:srgbClr val="7B9899"/>
                </a:solidFill>
                <a:latin typeface="Calibri" charset="0"/>
              </a:rPr>
              <a:t>Pullorum disease</a:t>
            </a:r>
          </a:p>
        </p:txBody>
      </p:sp>
      <p:sp>
        <p:nvSpPr>
          <p:cNvPr id="68611" name="Rectangle 3"/>
          <p:cNvSpPr>
            <a:spLocks noGrp="1" noChangeArrowheads="1"/>
          </p:cNvSpPr>
          <p:nvPr>
            <p:ph idx="1"/>
          </p:nvPr>
        </p:nvSpPr>
        <p:spPr>
          <a:xfrm>
            <a:off x="1825625" y="2835407"/>
            <a:ext cx="8504238" cy="3263767"/>
          </a:xfrm>
        </p:spPr>
        <p:txBody>
          <a:bodyPr/>
          <a:lstStyle/>
          <a:p>
            <a:pPr eaLnBrk="1" hangingPunct="1"/>
            <a:r>
              <a:rPr lang="en-US" dirty="0">
                <a:latin typeface="Calibri" charset="0"/>
              </a:rPr>
              <a:t>Acute or chronic, salmonella pullorum</a:t>
            </a:r>
          </a:p>
          <a:p>
            <a:pPr eaLnBrk="1" hangingPunct="1"/>
            <a:r>
              <a:rPr lang="en-US" dirty="0">
                <a:latin typeface="Calibri" charset="0"/>
              </a:rPr>
              <a:t>Egg transmitted</a:t>
            </a:r>
          </a:p>
          <a:p>
            <a:pPr eaLnBrk="1" hangingPunct="1"/>
            <a:r>
              <a:rPr lang="en-US" dirty="0">
                <a:latin typeface="Calibri" charset="0"/>
              </a:rPr>
              <a:t>Resp or </a:t>
            </a:r>
            <a:r>
              <a:rPr lang="en-US" dirty="0" err="1">
                <a:latin typeface="Calibri" charset="0"/>
              </a:rPr>
              <a:t>gi</a:t>
            </a:r>
            <a:endParaRPr lang="en-US" dirty="0">
              <a:latin typeface="Calibri" charset="0"/>
            </a:endParaRPr>
          </a:p>
          <a:p>
            <a:pPr eaLnBrk="1" hangingPunct="1"/>
            <a:r>
              <a:rPr lang="en-US" dirty="0">
                <a:latin typeface="Calibri" charset="0"/>
              </a:rPr>
              <a:t>Young birds, mortality 90%</a:t>
            </a:r>
          </a:p>
          <a:p>
            <a:pPr eaLnBrk="1" hangingPunct="1"/>
            <a:r>
              <a:rPr lang="en-US" dirty="0">
                <a:latin typeface="Calibri" charset="0"/>
              </a:rPr>
              <a:t>Pullorum testing- blood</a:t>
            </a:r>
          </a:p>
          <a:p>
            <a:pPr eaLnBrk="1" hangingPunct="1"/>
            <a:r>
              <a:rPr lang="en-US" dirty="0">
                <a:latin typeface="Calibri" charset="0"/>
              </a:rPr>
              <a:t>Eradication/depopulation</a:t>
            </a:r>
          </a:p>
        </p:txBody>
      </p:sp>
    </p:spTree>
    <p:extLst>
      <p:ext uri="{BB962C8B-B14F-4D97-AF65-F5344CB8AC3E}">
        <p14:creationId xmlns:p14="http://schemas.microsoft.com/office/powerpoint/2010/main" val="33280997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25875" y="533401"/>
            <a:ext cx="4540250" cy="5592763"/>
          </a:xfrm>
        </p:spPr>
      </p:pic>
    </p:spTree>
    <p:extLst>
      <p:ext uri="{BB962C8B-B14F-4D97-AF65-F5344CB8AC3E}">
        <p14:creationId xmlns:p14="http://schemas.microsoft.com/office/powerpoint/2010/main" val="16938393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a:ea typeface="+mj-ea"/>
              </a:rPr>
              <a:t>Diseases Affecting the respiratory system</a:t>
            </a:r>
          </a:p>
        </p:txBody>
      </p:sp>
      <p:sp>
        <p:nvSpPr>
          <p:cNvPr id="69635" name="Content Placeholder 2"/>
          <p:cNvSpPr>
            <a:spLocks noGrp="1"/>
          </p:cNvSpPr>
          <p:nvPr>
            <p:ph idx="1"/>
          </p:nvPr>
        </p:nvSpPr>
        <p:spPr/>
        <p:txBody>
          <a:bodyPr/>
          <a:lstStyle/>
          <a:p>
            <a:pPr eaLnBrk="1" hangingPunct="1"/>
            <a:r>
              <a:rPr lang="en-US">
                <a:latin typeface="Calibri" charset="0"/>
              </a:rPr>
              <a:t>Infections involving the eyes and Face</a:t>
            </a:r>
          </a:p>
          <a:p>
            <a:pPr eaLnBrk="1" hangingPunct="1"/>
            <a:r>
              <a:rPr lang="en-US">
                <a:latin typeface="Calibri" charset="0"/>
              </a:rPr>
              <a:t>1. Fowl Pox</a:t>
            </a:r>
          </a:p>
          <a:p>
            <a:pPr eaLnBrk="1" hangingPunct="1"/>
            <a:r>
              <a:rPr lang="en-US">
                <a:latin typeface="Calibri" charset="0"/>
              </a:rPr>
              <a:t>2. Infectious Coryza</a:t>
            </a:r>
          </a:p>
          <a:p>
            <a:pPr eaLnBrk="1" hangingPunct="1"/>
            <a:r>
              <a:rPr lang="en-US">
                <a:latin typeface="Calibri" charset="0"/>
              </a:rPr>
              <a:t>3. Fowl Cholera</a:t>
            </a:r>
          </a:p>
          <a:p>
            <a:pPr eaLnBrk="1" hangingPunct="1"/>
            <a:r>
              <a:rPr lang="en-US">
                <a:latin typeface="Calibri" charset="0"/>
              </a:rPr>
              <a:t>4. Avian influenza</a:t>
            </a:r>
          </a:p>
        </p:txBody>
      </p:sp>
    </p:spTree>
    <p:extLst>
      <p:ext uri="{BB962C8B-B14F-4D97-AF65-F5344CB8AC3E}">
        <p14:creationId xmlns:p14="http://schemas.microsoft.com/office/powerpoint/2010/main" val="16491750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2792897" y="585216"/>
            <a:ext cx="8965094" cy="2276856"/>
          </a:xfrm>
        </p:spPr>
        <p:txBody>
          <a:bodyPr anchor="b">
            <a:normAutofit/>
          </a:bodyPr>
          <a:lstStyle/>
          <a:p>
            <a:pPr eaLnBrk="1" hangingPunct="1"/>
            <a:r>
              <a:rPr lang="en-US"/>
              <a:t>Fowl Pox</a:t>
            </a:r>
          </a:p>
        </p:txBody>
      </p:sp>
      <p:pic>
        <p:nvPicPr>
          <p:cNvPr id="2" name="Picture 2">
            <a:extLst>
              <a:ext uri="{FF2B5EF4-FFF2-40B4-BE49-F238E27FC236}">
                <a16:creationId xmlns:a16="http://schemas.microsoft.com/office/drawing/2014/main" id="{1D032ACC-AE00-D3E9-9FC5-191008F7C3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24" r="-1" b="7202"/>
          <a:stretch/>
        </p:blipFill>
        <p:spPr>
          <a:xfrm>
            <a:off x="1371606" y="3205313"/>
            <a:ext cx="3043077" cy="3043083"/>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a:noFill/>
        </p:spPr>
      </p:pic>
      <p:sp>
        <p:nvSpPr>
          <p:cNvPr id="70659" name="Content Placeholder 2"/>
          <p:cNvSpPr>
            <a:spLocks noGrp="1"/>
          </p:cNvSpPr>
          <p:nvPr>
            <p:ph type="body" sz="quarter" idx="13"/>
          </p:nvPr>
        </p:nvSpPr>
        <p:spPr>
          <a:xfrm>
            <a:off x="5640609" y="3127248"/>
            <a:ext cx="6117381" cy="3017520"/>
          </a:xfrm>
        </p:spPr>
        <p:txBody>
          <a:bodyPr>
            <a:normAutofit/>
          </a:bodyPr>
          <a:lstStyle/>
          <a:p>
            <a:pPr eaLnBrk="1" hangingPunct="1"/>
            <a:r>
              <a:rPr lang="en-US" sz="1900" dirty="0"/>
              <a:t>System: Integument</a:t>
            </a:r>
          </a:p>
          <a:p>
            <a:pPr eaLnBrk="1" hangingPunct="1"/>
            <a:r>
              <a:rPr lang="en-US" sz="1900" dirty="0"/>
              <a:t>Etiologic </a:t>
            </a:r>
            <a:r>
              <a:rPr lang="en-US" sz="1900" dirty="0" err="1"/>
              <a:t>Agent:large</a:t>
            </a:r>
            <a:r>
              <a:rPr lang="en-US" sz="1900" dirty="0"/>
              <a:t> DNA virus (an </a:t>
            </a:r>
            <a:r>
              <a:rPr lang="en-US" sz="1900" dirty="0" err="1"/>
              <a:t>avipoxvirus</a:t>
            </a:r>
            <a:r>
              <a:rPr lang="en-US" sz="1900" dirty="0"/>
              <a:t>, family Poxviridae)</a:t>
            </a:r>
          </a:p>
          <a:p>
            <a:pPr eaLnBrk="1" hangingPunct="1"/>
            <a:r>
              <a:rPr lang="en-US" sz="1900" dirty="0"/>
              <a:t>Signs: scabs</a:t>
            </a:r>
          </a:p>
          <a:p>
            <a:pPr eaLnBrk="1" hangingPunct="1"/>
            <a:r>
              <a:rPr lang="en-US" sz="1900" dirty="0" err="1"/>
              <a:t>Diagnosis:PCR</a:t>
            </a:r>
            <a:endParaRPr lang="en-US" sz="1900" dirty="0"/>
          </a:p>
          <a:p>
            <a:pPr eaLnBrk="1" hangingPunct="1"/>
            <a:r>
              <a:rPr lang="en-US" sz="1900" dirty="0"/>
              <a:t>Treatment: self limiting/ ELISA/ Virus neutralization</a:t>
            </a:r>
          </a:p>
          <a:p>
            <a:pPr eaLnBrk="1" hangingPunct="1"/>
            <a:r>
              <a:rPr lang="en-US" sz="1900" dirty="0"/>
              <a:t>Prevention/Control: Vaccination</a:t>
            </a:r>
          </a:p>
          <a:p>
            <a:pPr eaLnBrk="1" hangingPunct="1"/>
            <a:r>
              <a:rPr lang="en-US" sz="1900" dirty="0"/>
              <a:t>Zoonotic: Yes</a:t>
            </a:r>
          </a:p>
          <a:p>
            <a:pPr eaLnBrk="1" hangingPunct="1"/>
            <a:endParaRPr lang="en-US" sz="1900" dirty="0"/>
          </a:p>
        </p:txBody>
      </p:sp>
    </p:spTree>
    <p:extLst>
      <p:ext uri="{BB962C8B-B14F-4D97-AF65-F5344CB8AC3E}">
        <p14:creationId xmlns:p14="http://schemas.microsoft.com/office/powerpoint/2010/main" val="29686297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r>
              <a:rPr lang="en-US">
                <a:latin typeface="Calibri" charset="0"/>
              </a:rPr>
              <a:t>Avian Influenza</a:t>
            </a:r>
          </a:p>
        </p:txBody>
      </p:sp>
      <p:sp>
        <p:nvSpPr>
          <p:cNvPr id="72707" name="Content Placeholder 2"/>
          <p:cNvSpPr>
            <a:spLocks noGrp="1"/>
          </p:cNvSpPr>
          <p:nvPr>
            <p:ph idx="1"/>
          </p:nvPr>
        </p:nvSpPr>
        <p:spPr/>
        <p:txBody>
          <a:bodyPr>
            <a:normAutofit/>
          </a:bodyPr>
          <a:lstStyle/>
          <a:p>
            <a:pPr eaLnBrk="1" hangingPunct="1"/>
            <a:r>
              <a:rPr lang="en-US">
                <a:latin typeface="Calibri" charset="0"/>
              </a:rPr>
              <a:t>System: Respirator</a:t>
            </a:r>
          </a:p>
          <a:p>
            <a:pPr eaLnBrk="1" hangingPunct="1"/>
            <a:r>
              <a:rPr lang="en-US">
                <a:latin typeface="Calibri" charset="0"/>
              </a:rPr>
              <a:t>Etiologic Agent:Avian influenza (AI) viruses</a:t>
            </a:r>
          </a:p>
          <a:p>
            <a:pPr eaLnBrk="1" hangingPunct="1"/>
            <a:r>
              <a:rPr lang="en-US">
                <a:latin typeface="Calibri" charset="0"/>
              </a:rPr>
              <a:t>Signs: cyanosis and edema of the head, comb, and wattle; edema and discoloration of the shanks and feet due to subcutaneous ecchymotic hemorrhages; petechial hemorrhages on visceral organs and in muscles; and blood-tinged oral and nasal discharges</a:t>
            </a:r>
          </a:p>
          <a:p>
            <a:pPr eaLnBrk="1" hangingPunct="1"/>
            <a:r>
              <a:rPr lang="en-US">
                <a:latin typeface="Calibri" charset="0"/>
              </a:rPr>
              <a:t>Zoonotic</a:t>
            </a:r>
          </a:p>
          <a:p>
            <a:pPr eaLnBrk="1" hangingPunct="1"/>
            <a:endParaRPr lang="en-US">
              <a:latin typeface="Calibri" charset="0"/>
            </a:endParaRPr>
          </a:p>
        </p:txBody>
      </p:sp>
    </p:spTree>
    <p:extLst>
      <p:ext uri="{BB962C8B-B14F-4D97-AF65-F5344CB8AC3E}">
        <p14:creationId xmlns:p14="http://schemas.microsoft.com/office/powerpoint/2010/main" val="25654941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endParaRPr lang="en-US">
              <a:latin typeface="Calibri" charset="0"/>
            </a:endParaRPr>
          </a:p>
        </p:txBody>
      </p:sp>
      <p:sp>
        <p:nvSpPr>
          <p:cNvPr id="73731" name="Content Placeholder 2"/>
          <p:cNvSpPr>
            <a:spLocks noGrp="1"/>
          </p:cNvSpPr>
          <p:nvPr>
            <p:ph idx="1"/>
          </p:nvPr>
        </p:nvSpPr>
        <p:spPr/>
        <p:txBody>
          <a:bodyPr/>
          <a:lstStyle/>
          <a:p>
            <a:pPr eaLnBrk="1" hangingPunct="1"/>
            <a:r>
              <a:rPr lang="en-US">
                <a:latin typeface="Calibri" charset="0"/>
              </a:rPr>
              <a:t>Diagnosis: hemagglutination/ viral RNA RT-PCR</a:t>
            </a:r>
          </a:p>
          <a:p>
            <a:pPr eaLnBrk="1" hangingPunct="1"/>
            <a:r>
              <a:rPr lang="en-US">
                <a:latin typeface="Calibri" charset="0"/>
              </a:rPr>
              <a:t>Treatment: Depopulate</a:t>
            </a:r>
          </a:p>
          <a:p>
            <a:pPr eaLnBrk="1" hangingPunct="1"/>
            <a:r>
              <a:rPr lang="en-US">
                <a:latin typeface="Calibri" charset="0"/>
              </a:rPr>
              <a:t>Prevention/Control: Vaccine</a:t>
            </a:r>
          </a:p>
          <a:p>
            <a:endParaRPr lang="en-US">
              <a:latin typeface="Calibri" charset="0"/>
            </a:endParaRPr>
          </a:p>
        </p:txBody>
      </p:sp>
    </p:spTree>
    <p:extLst>
      <p:ext uri="{BB962C8B-B14F-4D97-AF65-F5344CB8AC3E}">
        <p14:creationId xmlns:p14="http://schemas.microsoft.com/office/powerpoint/2010/main" val="24864459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a:solidFill>
                  <a:srgbClr val="7B9899"/>
                </a:solidFill>
                <a:latin typeface="Calibri" charset="0"/>
              </a:rPr>
              <a:t>Avian influenza</a:t>
            </a:r>
          </a:p>
        </p:txBody>
      </p:sp>
      <p:pic>
        <p:nvPicPr>
          <p:cNvPr id="7475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69026" y="2827339"/>
            <a:ext cx="2570163" cy="1412875"/>
          </a:xfrm>
        </p:spPr>
      </p:pic>
      <p:pic>
        <p:nvPicPr>
          <p:cNvPr id="747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905000"/>
            <a:ext cx="2319338"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11446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Grp="1" noChangeArrowheads="1"/>
          </p:cNvSpPr>
          <p:nvPr>
            <p:ph idx="1"/>
          </p:nvPr>
        </p:nvSpPr>
        <p:spPr>
          <a:xfrm>
            <a:off x="1825625" y="1527175"/>
            <a:ext cx="8504238" cy="4572000"/>
          </a:xfrm>
        </p:spPr>
        <p:txBody>
          <a:bodyPr/>
          <a:lstStyle/>
          <a:p>
            <a:pPr eaLnBrk="1" hangingPunct="1">
              <a:lnSpc>
                <a:spcPct val="80000"/>
              </a:lnSpc>
            </a:pPr>
            <a:r>
              <a:rPr lang="en-US" sz="2400">
                <a:latin typeface="Calibri" charset="0"/>
              </a:rPr>
              <a:t>Avian influenza viruses do not normally infect species other than birds and pigs. The first documented infection of humans with an avian influenza virus occurred in Hong Kong in 1997, when the H5N1 strain caused severe respiratory disease in 18 humans, of whom 6 died. The infection of humans coincided with an epidemic of highly pathogenic avian influenza, caused by the same strain, in Hong Kong</a:t>
            </a:r>
            <a:r>
              <a:rPr lang="ja-JP" altLang="en-US" sz="2400">
                <a:latin typeface="Calibri" charset="0"/>
              </a:rPr>
              <a:t>’</a:t>
            </a:r>
            <a:r>
              <a:rPr lang="en-US" sz="2400">
                <a:latin typeface="Calibri" charset="0"/>
              </a:rPr>
              <a:t>s poultry population.</a:t>
            </a:r>
          </a:p>
          <a:p>
            <a:pPr eaLnBrk="1" hangingPunct="1">
              <a:lnSpc>
                <a:spcPct val="80000"/>
              </a:lnSpc>
            </a:pPr>
            <a:r>
              <a:rPr lang="en-US" sz="2400">
                <a:latin typeface="Calibri" charset="0"/>
              </a:rPr>
              <a:t>Extensive investigation of that outbreak determined that close contact with live infected poultry was the source of human infection. Studies at the genetic level further determined that the virus had jumped directly from birds to humans. Limited transmission to health care workers occurred, but did not cause severe disease.</a:t>
            </a:r>
          </a:p>
        </p:txBody>
      </p:sp>
    </p:spTree>
    <p:extLst>
      <p:ext uri="{BB962C8B-B14F-4D97-AF65-F5344CB8AC3E}">
        <p14:creationId xmlns:p14="http://schemas.microsoft.com/office/powerpoint/2010/main" val="1090999890"/>
      </p:ext>
    </p:extLst>
  </p:cSld>
  <p:clrMapOvr>
    <a:masterClrMapping/>
  </p:clrMapOvr>
</p:sld>
</file>

<file path=ppt/theme/theme1.xml><?xml version="1.0" encoding="utf-8"?>
<a:theme xmlns:a="http://schemas.openxmlformats.org/drawingml/2006/main" name="GradientVTI">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laxy presentation_Win32_SL_V16" id="{36B34AD0-AFC2-468E-8620-6CFD159B149F}" vid="{ACCF8893-1A0E-437D-A612-1659D305EA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FABD9919-8F5A-4B99-83E1-E90FE1DCF2E1}">
  <ds:schemaRefs>
    <ds:schemaRef ds:uri="http://schemas.microsoft.com/sharepoint/v3/contenttype/forms"/>
  </ds:schemaRefs>
</ds:datastoreItem>
</file>

<file path=customXml/itemProps2.xml><?xml version="1.0" encoding="utf-8"?>
<ds:datastoreItem xmlns:ds="http://schemas.openxmlformats.org/officeDocument/2006/customXml" ds:itemID="{52D646E0-DCC8-4209-B539-AA58186B68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0E87F72-70BF-43BC-A0D4-53665DC1267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Facet</Template>
  <TotalTime>797</TotalTime>
  <Words>5914</Words>
  <Application>Microsoft Office PowerPoint</Application>
  <PresentationFormat>Widescreen</PresentationFormat>
  <Paragraphs>703</Paragraphs>
  <Slides>126</Slides>
  <Notes>19</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126</vt:i4>
      </vt:variant>
    </vt:vector>
  </HeadingPairs>
  <TitlesOfParts>
    <vt:vector size="131" baseType="lpstr">
      <vt:lpstr>Arial</vt:lpstr>
      <vt:lpstr>Calibri</vt:lpstr>
      <vt:lpstr>Univers</vt:lpstr>
      <vt:lpstr>Wingdings</vt:lpstr>
      <vt:lpstr>GradientVTI</vt:lpstr>
      <vt:lpstr>Raising healthy poultry</vt:lpstr>
      <vt:lpstr>Getting Started</vt:lpstr>
      <vt:lpstr>Getting Started</vt:lpstr>
      <vt:lpstr>Getting Started</vt:lpstr>
      <vt:lpstr>TYPES  OF CHICKENS AND BREEDING PRACTICES</vt:lpstr>
      <vt:lpstr>Dual-purpose chickens</vt:lpstr>
      <vt:lpstr>Housing and equipment</vt:lpstr>
      <vt:lpstr>Housing</vt:lpstr>
      <vt:lpstr>Housing</vt:lpstr>
      <vt:lpstr>Housing</vt:lpstr>
      <vt:lpstr>Housing</vt:lpstr>
      <vt:lpstr>Waterers</vt:lpstr>
      <vt:lpstr>Waterers</vt:lpstr>
      <vt:lpstr>Feeders</vt:lpstr>
      <vt:lpstr>CAGES</vt:lpstr>
      <vt:lpstr>Management</vt:lpstr>
      <vt:lpstr>Home made incubator</vt:lpstr>
      <vt:lpstr>Management</vt:lpstr>
      <vt:lpstr>EGG CANDLING</vt:lpstr>
      <vt:lpstr>Management</vt:lpstr>
      <vt:lpstr>Brooders</vt:lpstr>
      <vt:lpstr>Brooders</vt:lpstr>
      <vt:lpstr>Chick Guard</vt:lpstr>
      <vt:lpstr>What is Going on in each of these</vt:lpstr>
      <vt:lpstr>What is Going on in each of these</vt:lpstr>
      <vt:lpstr>management</vt:lpstr>
      <vt:lpstr>Management </vt:lpstr>
      <vt:lpstr>Management </vt:lpstr>
      <vt:lpstr>Free Range</vt:lpstr>
      <vt:lpstr>Free Range</vt:lpstr>
      <vt:lpstr>Confinement housing</vt:lpstr>
      <vt:lpstr>Management housing</vt:lpstr>
      <vt:lpstr>Confinement rearing</vt:lpstr>
      <vt:lpstr>Crop bound and euthanasia of chickens</vt:lpstr>
      <vt:lpstr>Cannibalism</vt:lpstr>
      <vt:lpstr>LAYErs</vt:lpstr>
      <vt:lpstr>Layer tricks</vt:lpstr>
      <vt:lpstr>Culling – removing non layers from a flock</vt:lpstr>
      <vt:lpstr>Culling – removing non layers from a flock</vt:lpstr>
      <vt:lpstr>Culling – removing non layers from a flock</vt:lpstr>
      <vt:lpstr>MEAT BIRD TRICKS</vt:lpstr>
      <vt:lpstr>Poultry nutrition</vt:lpstr>
      <vt:lpstr>Poultry nutrition</vt:lpstr>
      <vt:lpstr>Poultry nutrition</vt:lpstr>
      <vt:lpstr>Poultry nutrition</vt:lpstr>
      <vt:lpstr>Poultry nutrition</vt:lpstr>
      <vt:lpstr>Sources of Vitamins and requirements</vt:lpstr>
      <vt:lpstr>Mineral supplements</vt:lpstr>
      <vt:lpstr> </vt:lpstr>
      <vt:lpstr>Trace mineral tips</vt:lpstr>
      <vt:lpstr>Water</vt:lpstr>
      <vt:lpstr>Feeding systems</vt:lpstr>
      <vt:lpstr>Duck Farming </vt:lpstr>
      <vt:lpstr>Why is duck farming on the rise</vt:lpstr>
      <vt:lpstr>Starting a duck farming business</vt:lpstr>
      <vt:lpstr>Starting a duck farming business</vt:lpstr>
      <vt:lpstr>Advantages of duck farming</vt:lpstr>
      <vt:lpstr>Duck production in Ghana</vt:lpstr>
      <vt:lpstr>Duck Business in Ghana</vt:lpstr>
      <vt:lpstr>Popular duck breeds</vt:lpstr>
      <vt:lpstr>Choosing your duck</vt:lpstr>
      <vt:lpstr>Duck Eggs and rearing ducks</vt:lpstr>
      <vt:lpstr>Duck housing and management</vt:lpstr>
      <vt:lpstr>Methods of raising ducks</vt:lpstr>
      <vt:lpstr>Small home flock</vt:lpstr>
      <vt:lpstr>Open ponds</vt:lpstr>
      <vt:lpstr>HERDING duck management</vt:lpstr>
      <vt:lpstr>Brooding- commercial  </vt:lpstr>
      <vt:lpstr>Duck nutrition</vt:lpstr>
      <vt:lpstr>Duck Nutrition</vt:lpstr>
      <vt:lpstr>POULTRY DISEASES </vt:lpstr>
      <vt:lpstr>PowerPoint Presentation</vt:lpstr>
      <vt:lpstr>3 Considerations for the prevention of infectious disease in poultry</vt:lpstr>
      <vt:lpstr>Sanitation and Biosecurity</vt:lpstr>
      <vt:lpstr>PowerPoint Presentation</vt:lpstr>
      <vt:lpstr>Anatomy of the digestive system</vt:lpstr>
      <vt:lpstr>External anatomy</vt:lpstr>
      <vt:lpstr>PowerPoint Presentation</vt:lpstr>
      <vt:lpstr>Types of disease</vt:lpstr>
      <vt:lpstr>Protection by Vaccination</vt:lpstr>
      <vt:lpstr>General Vaccination Considerations</vt:lpstr>
      <vt:lpstr>Typical vaccination schedule</vt:lpstr>
      <vt:lpstr>Diseases affecting the nervous system</vt:lpstr>
      <vt:lpstr>Diseases causing tumors</vt:lpstr>
      <vt:lpstr>Marek’s Disease</vt:lpstr>
      <vt:lpstr>Avian Leukosis</vt:lpstr>
      <vt:lpstr>Diseases Affecting the Musculoskeletal System</vt:lpstr>
      <vt:lpstr>Mycoplasmosis</vt:lpstr>
      <vt:lpstr>Diseases Causing immunosuppression and General Conditions</vt:lpstr>
      <vt:lpstr>Infectious Bursal Disease</vt:lpstr>
      <vt:lpstr>Pullorum Disease</vt:lpstr>
      <vt:lpstr>Pullorum disease</vt:lpstr>
      <vt:lpstr>PowerPoint Presentation</vt:lpstr>
      <vt:lpstr>Diseases Affecting the respiratory system</vt:lpstr>
      <vt:lpstr>Fowl Pox</vt:lpstr>
      <vt:lpstr>Avian Influenza</vt:lpstr>
      <vt:lpstr>PowerPoint Presentation</vt:lpstr>
      <vt:lpstr>Avian influenza</vt:lpstr>
      <vt:lpstr>PowerPoint Presentation</vt:lpstr>
      <vt:lpstr>Diseases affecting the respiratory tract</vt:lpstr>
      <vt:lpstr>Laryngotracheitis</vt:lpstr>
      <vt:lpstr>laryngotracheitis</vt:lpstr>
      <vt:lpstr>Generalized Respiratory Diseases</vt:lpstr>
      <vt:lpstr>Avian Tuberculosis</vt:lpstr>
      <vt:lpstr>Diseases affecting the Gastrointestinal Tract</vt:lpstr>
      <vt:lpstr>Cecal Worms</vt:lpstr>
      <vt:lpstr>PowerPoint Presentation</vt:lpstr>
      <vt:lpstr>Diseases affecting the Gastrointestinal Tract</vt:lpstr>
      <vt:lpstr>Diseases affecting the Gastrointestinal Tract</vt:lpstr>
      <vt:lpstr>Histomoniasis</vt:lpstr>
      <vt:lpstr>Diseases affecting both the respiratory tract and gastrointestinal tract</vt:lpstr>
      <vt:lpstr>Diseases Affecting the renal system</vt:lpstr>
      <vt:lpstr>Diseases causing systemic generalized disease</vt:lpstr>
      <vt:lpstr>Diseases affecting the Skin and feathers</vt:lpstr>
      <vt:lpstr>Poultry lice</vt:lpstr>
      <vt:lpstr>Poultry lice</vt:lpstr>
      <vt:lpstr>Fowl tick</vt:lpstr>
      <vt:lpstr>Diseases of Ducks</vt:lpstr>
      <vt:lpstr>Duck Viral Enteritis </vt:lpstr>
      <vt:lpstr>Riemerella anatipestifer Infection</vt:lpstr>
      <vt:lpstr>Cholera</vt:lpstr>
      <vt:lpstr>Colibacillosis</vt:lpstr>
      <vt:lpstr>Aspergillosis</vt:lpstr>
      <vt:lpstr>Toxins</vt:lpstr>
      <vt:lpstr>Duck Diseases</vt:lpstr>
      <vt:lpstr>Botulism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Raising healthy poulty</dc:title>
  <dc:creator>Allen Wachter</dc:creator>
  <cp:lastModifiedBy>Allen Wachter</cp:lastModifiedBy>
  <cp:revision>7</cp:revision>
  <dcterms:created xsi:type="dcterms:W3CDTF">2024-04-02T17:59:18Z</dcterms:created>
  <dcterms:modified xsi:type="dcterms:W3CDTF">2026-02-15T16:56:37Z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