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46" d="100"/>
          <a:sy n="46" d="100"/>
        </p:scale>
        <p:origin x="600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4921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3474720"/>
            <a:ext cx="9144000" cy="73152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3584448"/>
            <a:ext cx="9144000" cy="73152"/>
          </a:xfrm>
          <a:prstGeom prst="rect">
            <a:avLst/>
          </a:prstGeom>
          <a:solidFill>
            <a:srgbClr val="00838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274320" y="182880"/>
            <a:ext cx="320040" cy="182880"/>
          </a:xfrm>
          <a:prstGeom prst="ellipse">
            <a:avLst/>
          </a:prstGeom>
          <a:solidFill>
            <a:srgbClr val="00838F">
              <a:alpha val="4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2011680" y="182880"/>
            <a:ext cx="320040" cy="182880"/>
          </a:xfrm>
          <a:prstGeom prst="ellipse">
            <a:avLst/>
          </a:prstGeom>
          <a:solidFill>
            <a:srgbClr val="00838F">
              <a:alpha val="4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3749040" y="182880"/>
            <a:ext cx="320040" cy="182880"/>
          </a:xfrm>
          <a:prstGeom prst="ellipse">
            <a:avLst/>
          </a:prstGeom>
          <a:solidFill>
            <a:srgbClr val="00838F">
              <a:alpha val="4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5486400" y="182880"/>
            <a:ext cx="320040" cy="182880"/>
          </a:xfrm>
          <a:prstGeom prst="ellipse">
            <a:avLst/>
          </a:prstGeom>
          <a:solidFill>
            <a:srgbClr val="00838F">
              <a:alpha val="4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7223760" y="182880"/>
            <a:ext cx="320040" cy="182880"/>
          </a:xfrm>
          <a:prstGeom prst="ellipse">
            <a:avLst/>
          </a:prstGeom>
          <a:solidFill>
            <a:srgbClr val="00838F">
              <a:alpha val="4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457200" y="1005840"/>
            <a:ext cx="82296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FISH FARMING IN AFRICA</a:t>
            </a:r>
            <a:endParaRPr lang="en-US" sz="4200" dirty="0"/>
          </a:p>
        </p:txBody>
      </p:sp>
      <p:sp>
        <p:nvSpPr>
          <p:cNvPr id="11" name="Shape 9"/>
          <p:cNvSpPr/>
          <p:nvPr/>
        </p:nvSpPr>
        <p:spPr>
          <a:xfrm>
            <a:off x="2286000" y="2514600"/>
            <a:ext cx="4572000" cy="54864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457200" y="2651760"/>
            <a:ext cx="8229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i="1" dirty="0">
                <a:solidFill>
                  <a:srgbClr val="E0F7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Complete Training Guide for Farmers &amp; Agricultural Extension Workers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457200" y="4572000"/>
            <a:ext cx="8229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7575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Fish Farming in Africa — Training Series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We Will Cover Today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 to Aquaculture in Africa — Why raise fish?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Quality — The foundation of healthy fish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Facilities — Ponds, raceways, cages, and integrated systems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Aquaculture Systems — Extensive, intensive, and integrated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Production Management — Species, stocking, breeding, feeding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Fish Health Management — Recognising &amp; treating disease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Safety &amp; Zoonoses — Protecting farmer and consumer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Economics — Costs, risks, and making fish farming pay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838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28600" cy="5143500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5033772"/>
            <a:ext cx="9144000" cy="109728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1097280"/>
            <a:ext cx="8046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kern="0" spc="800" dirty="0">
                <a:solidFill>
                  <a:srgbClr val="F9A82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548640" y="1691640"/>
            <a:ext cx="80467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 to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Aquaculture in Africa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Fish Farming?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Fish farming produces MORE protein per hectare than cattle, pigs, or crops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Africa has growing urban demand for affordable protein — fish is a premium opportunity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Fish farming can complement existing crop and livestock operations (integrated systems)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 small, gain experience, then expand — low barrier to entry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subsistence (family food security) and commercial (income generation) scales are viable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principle: Careful planning in the development stage is essential for success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First Decisions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228600" y="1143000"/>
            <a:ext cx="4114800" cy="3657600"/>
          </a:xfrm>
          <a:prstGeom prst="rect">
            <a:avLst/>
          </a:prstGeom>
          <a:solidFill>
            <a:srgbClr val="E0F7FA"/>
          </a:solidFill>
          <a:ln w="12700">
            <a:solidFill>
              <a:srgbClr val="00838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320040" y="1188720"/>
            <a:ext cx="3931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A3D62"/>
                </a:solidFill>
              </a:rPr>
              <a:t>Economic Factors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320040" y="1572768"/>
            <a:ext cx="393192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species has local market demand?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 low-cost plant-eaters for subsistence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Carnivorous species cost more to feed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Size and form buyers want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Transport cost to market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you afford occasional fish kills?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4572000" y="1143000"/>
            <a:ext cx="4343400" cy="3657600"/>
          </a:xfrm>
          <a:prstGeom prst="rect">
            <a:avLst/>
          </a:prstGeom>
          <a:solidFill>
            <a:srgbClr val="E8F5E9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4663440" y="1188720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7D32"/>
                </a:solidFill>
              </a:rPr>
              <a:t>Ecological Factors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663440" y="1572768"/>
            <a:ext cx="411480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ALWAYS prefer native species first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Exotic species risk devastating native wildlife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Disease risk from imported fish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the fish survive if it escapes?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Consult fisheries biology experts before importing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Introduced species can become agricultural pests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Recommended Species for African Conditions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0" y="1143000"/>
            <a:ext cx="201168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45720" y="1143000"/>
            <a:ext cx="19202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Species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2011680" y="1143000"/>
            <a:ext cx="164592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2057400" y="1143000"/>
            <a:ext cx="1554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3657600" y="1143000"/>
            <a:ext cx="292608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3703320" y="1143000"/>
            <a:ext cx="2834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6583680" y="1143000"/>
            <a:ext cx="256032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629400" y="1143000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Considerations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0" y="1554480"/>
            <a:ext cx="20116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54864" y="1554480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Tilapia (Nile)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2011680" y="1554480"/>
            <a:ext cx="164592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2066544" y="1554480"/>
            <a:ext cx="1554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Pond/Cage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3657600" y="1554480"/>
            <a:ext cx="29260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3712464" y="1554480"/>
            <a:ext cx="28346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 growth, hardy, mouth-brooder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6583680" y="1554480"/>
            <a:ext cx="256032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6638544" y="1554480"/>
            <a:ext cx="24688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Rapid reproduction — manage stocking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0" y="1993392"/>
            <a:ext cx="20116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54864" y="1993392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Common Carp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2011680" y="1993392"/>
            <a:ext cx="164592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2066544" y="1993392"/>
            <a:ext cx="1554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Pond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3657600" y="1993392"/>
            <a:ext cx="29260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3712464" y="1993392"/>
            <a:ext cx="28346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Omnivore, easy to spawn, hardy</a:t>
            </a:r>
            <a:endParaRPr lang="en-US" sz="1100" dirty="0"/>
          </a:p>
        </p:txBody>
      </p:sp>
      <p:sp>
        <p:nvSpPr>
          <p:cNvPr id="30" name="Shape 28"/>
          <p:cNvSpPr/>
          <p:nvPr/>
        </p:nvSpPr>
        <p:spPr>
          <a:xfrm>
            <a:off x="6583680" y="1993392"/>
            <a:ext cx="256032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9"/>
          <p:cNvSpPr/>
          <p:nvPr/>
        </p:nvSpPr>
        <p:spPr>
          <a:xfrm>
            <a:off x="6638544" y="1993392"/>
            <a:ext cx="24688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Spawns naturally in ponds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0" y="2432304"/>
            <a:ext cx="20116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/>
          <p:nvPr/>
        </p:nvSpPr>
        <p:spPr>
          <a:xfrm>
            <a:off x="54864" y="2432304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Catfish (Clarias)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2011680" y="2432304"/>
            <a:ext cx="164592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Text 33"/>
          <p:cNvSpPr/>
          <p:nvPr/>
        </p:nvSpPr>
        <p:spPr>
          <a:xfrm>
            <a:off x="2066544" y="2432304"/>
            <a:ext cx="1554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Pond/Rice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3657600" y="2432304"/>
            <a:ext cx="29260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7" name="Text 35"/>
          <p:cNvSpPr/>
          <p:nvPr/>
        </p:nvSpPr>
        <p:spPr>
          <a:xfrm>
            <a:off x="3712464" y="2432304"/>
            <a:ext cx="28346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Air-breather, low O₂ tolerant</a:t>
            </a:r>
            <a:endParaRPr lang="en-US" sz="1100" dirty="0"/>
          </a:p>
        </p:txBody>
      </p:sp>
      <p:sp>
        <p:nvSpPr>
          <p:cNvPr id="38" name="Shape 36"/>
          <p:cNvSpPr/>
          <p:nvPr/>
        </p:nvSpPr>
        <p:spPr>
          <a:xfrm>
            <a:off x="6583680" y="2432304"/>
            <a:ext cx="256032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9" name="Text 37"/>
          <p:cNvSpPr/>
          <p:nvPr/>
        </p:nvSpPr>
        <p:spPr>
          <a:xfrm>
            <a:off x="6638544" y="2432304"/>
            <a:ext cx="24688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Needs management of predation</a:t>
            </a:r>
            <a:endParaRPr lang="en-US" sz="1100" dirty="0"/>
          </a:p>
        </p:txBody>
      </p:sp>
      <p:sp>
        <p:nvSpPr>
          <p:cNvPr id="40" name="Shape 38"/>
          <p:cNvSpPr/>
          <p:nvPr/>
        </p:nvSpPr>
        <p:spPr>
          <a:xfrm>
            <a:off x="0" y="2871216"/>
            <a:ext cx="20116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1" name="Text 39"/>
          <p:cNvSpPr/>
          <p:nvPr/>
        </p:nvSpPr>
        <p:spPr>
          <a:xfrm>
            <a:off x="54864" y="2871216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Giant Gourami</a:t>
            </a:r>
            <a:endParaRPr lang="en-US" sz="1100" dirty="0"/>
          </a:p>
        </p:txBody>
      </p:sp>
      <p:sp>
        <p:nvSpPr>
          <p:cNvPr id="42" name="Shape 40"/>
          <p:cNvSpPr/>
          <p:nvPr/>
        </p:nvSpPr>
        <p:spPr>
          <a:xfrm>
            <a:off x="2011680" y="2871216"/>
            <a:ext cx="164592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3" name="Text 41"/>
          <p:cNvSpPr/>
          <p:nvPr/>
        </p:nvSpPr>
        <p:spPr>
          <a:xfrm>
            <a:off x="2066544" y="2871216"/>
            <a:ext cx="1554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Pond/Rice</a:t>
            </a:r>
            <a:endParaRPr lang="en-US" sz="1100" dirty="0"/>
          </a:p>
        </p:txBody>
      </p:sp>
      <p:sp>
        <p:nvSpPr>
          <p:cNvPr id="44" name="Shape 42"/>
          <p:cNvSpPr/>
          <p:nvPr/>
        </p:nvSpPr>
        <p:spPr>
          <a:xfrm>
            <a:off x="3657600" y="2871216"/>
            <a:ext cx="29260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5" name="Text 43"/>
          <p:cNvSpPr/>
          <p:nvPr/>
        </p:nvSpPr>
        <p:spPr>
          <a:xfrm>
            <a:off x="3712464" y="2871216"/>
            <a:ext cx="28346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Air-breather, high market price</a:t>
            </a:r>
            <a:endParaRPr lang="en-US" sz="1100" dirty="0"/>
          </a:p>
        </p:txBody>
      </p:sp>
      <p:sp>
        <p:nvSpPr>
          <p:cNvPr id="46" name="Shape 44"/>
          <p:cNvSpPr/>
          <p:nvPr/>
        </p:nvSpPr>
        <p:spPr>
          <a:xfrm>
            <a:off x="6583680" y="2871216"/>
            <a:ext cx="256032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7" name="Text 45"/>
          <p:cNvSpPr/>
          <p:nvPr/>
        </p:nvSpPr>
        <p:spPr>
          <a:xfrm>
            <a:off x="6638544" y="2871216"/>
            <a:ext cx="24688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2–3 years to harvest</a:t>
            </a:r>
            <a:endParaRPr lang="en-US" sz="1100" dirty="0"/>
          </a:p>
        </p:txBody>
      </p:sp>
      <p:sp>
        <p:nvSpPr>
          <p:cNvPr id="48" name="Shape 46"/>
          <p:cNvSpPr/>
          <p:nvPr/>
        </p:nvSpPr>
        <p:spPr>
          <a:xfrm>
            <a:off x="0" y="3310128"/>
            <a:ext cx="20116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9" name="Text 47"/>
          <p:cNvSpPr/>
          <p:nvPr/>
        </p:nvSpPr>
        <p:spPr>
          <a:xfrm>
            <a:off x="54864" y="3310128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Milkfish</a:t>
            </a:r>
            <a:endParaRPr lang="en-US" sz="1100" dirty="0"/>
          </a:p>
        </p:txBody>
      </p:sp>
      <p:sp>
        <p:nvSpPr>
          <p:cNvPr id="50" name="Shape 48"/>
          <p:cNvSpPr/>
          <p:nvPr/>
        </p:nvSpPr>
        <p:spPr>
          <a:xfrm>
            <a:off x="2011680" y="3310128"/>
            <a:ext cx="164592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1" name="Text 49"/>
          <p:cNvSpPr/>
          <p:nvPr/>
        </p:nvSpPr>
        <p:spPr>
          <a:xfrm>
            <a:off x="2066544" y="3310128"/>
            <a:ext cx="1554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Coastal/Brackish</a:t>
            </a:r>
            <a:endParaRPr lang="en-US" sz="1100" dirty="0"/>
          </a:p>
        </p:txBody>
      </p:sp>
      <p:sp>
        <p:nvSpPr>
          <p:cNvPr id="52" name="Shape 50"/>
          <p:cNvSpPr/>
          <p:nvPr/>
        </p:nvSpPr>
        <p:spPr>
          <a:xfrm>
            <a:off x="3657600" y="3310128"/>
            <a:ext cx="29260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3" name="Text 51"/>
          <p:cNvSpPr/>
          <p:nvPr/>
        </p:nvSpPr>
        <p:spPr>
          <a:xfrm>
            <a:off x="3712464" y="3310128"/>
            <a:ext cx="28346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yield, widely cultured</a:t>
            </a:r>
            <a:endParaRPr lang="en-US" sz="1100" dirty="0"/>
          </a:p>
        </p:txBody>
      </p:sp>
      <p:sp>
        <p:nvSpPr>
          <p:cNvPr id="54" name="Shape 52"/>
          <p:cNvSpPr/>
          <p:nvPr/>
        </p:nvSpPr>
        <p:spPr>
          <a:xfrm>
            <a:off x="6583680" y="3310128"/>
            <a:ext cx="256032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5" name="Text 53"/>
          <p:cNvSpPr/>
          <p:nvPr/>
        </p:nvSpPr>
        <p:spPr>
          <a:xfrm>
            <a:off x="6638544" y="3310128"/>
            <a:ext cx="24688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Cannot breed in captivity</a:t>
            </a:r>
            <a:endParaRPr lang="en-US" sz="1100" dirty="0"/>
          </a:p>
        </p:txBody>
      </p:sp>
      <p:sp>
        <p:nvSpPr>
          <p:cNvPr id="56" name="Shape 54"/>
          <p:cNvSpPr/>
          <p:nvPr/>
        </p:nvSpPr>
        <p:spPr>
          <a:xfrm>
            <a:off x="0" y="3749040"/>
            <a:ext cx="20116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7" name="Text 55"/>
          <p:cNvSpPr/>
          <p:nvPr/>
        </p:nvSpPr>
        <p:spPr>
          <a:xfrm>
            <a:off x="54864" y="3749040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Chinese Carps</a:t>
            </a:r>
            <a:endParaRPr lang="en-US" sz="1100" dirty="0"/>
          </a:p>
        </p:txBody>
      </p:sp>
      <p:sp>
        <p:nvSpPr>
          <p:cNvPr id="58" name="Shape 56"/>
          <p:cNvSpPr/>
          <p:nvPr/>
        </p:nvSpPr>
        <p:spPr>
          <a:xfrm>
            <a:off x="2011680" y="3749040"/>
            <a:ext cx="164592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9" name="Text 57"/>
          <p:cNvSpPr/>
          <p:nvPr/>
        </p:nvSpPr>
        <p:spPr>
          <a:xfrm>
            <a:off x="2066544" y="3749040"/>
            <a:ext cx="1554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Pond polyculture</a:t>
            </a:r>
            <a:endParaRPr lang="en-US" sz="1100" dirty="0"/>
          </a:p>
        </p:txBody>
      </p:sp>
      <p:sp>
        <p:nvSpPr>
          <p:cNvPr id="60" name="Shape 58"/>
          <p:cNvSpPr/>
          <p:nvPr/>
        </p:nvSpPr>
        <p:spPr>
          <a:xfrm>
            <a:off x="3657600" y="3749040"/>
            <a:ext cx="29260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1" name="Text 59"/>
          <p:cNvSpPr/>
          <p:nvPr/>
        </p:nvSpPr>
        <p:spPr>
          <a:xfrm>
            <a:off x="3712464" y="3749040"/>
            <a:ext cx="28346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 use of food niches</a:t>
            </a:r>
            <a:endParaRPr lang="en-US" sz="1100" dirty="0"/>
          </a:p>
        </p:txBody>
      </p:sp>
      <p:sp>
        <p:nvSpPr>
          <p:cNvPr id="62" name="Shape 60"/>
          <p:cNvSpPr/>
          <p:nvPr/>
        </p:nvSpPr>
        <p:spPr>
          <a:xfrm>
            <a:off x="6583680" y="3749040"/>
            <a:ext cx="256032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3" name="Text 61"/>
          <p:cNvSpPr/>
          <p:nvPr/>
        </p:nvSpPr>
        <p:spPr>
          <a:xfrm>
            <a:off x="6638544" y="3749040"/>
            <a:ext cx="24688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sensitivity to handling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838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28600" cy="5143500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5033772"/>
            <a:ext cx="9144000" cy="109728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1097280"/>
            <a:ext cx="8046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kern="0" spc="800" dirty="0">
                <a:solidFill>
                  <a:srgbClr val="F9A82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548640" y="1691640"/>
            <a:ext cx="80467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Quality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Foundation of Healthy Fish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Golden Rule of Water Quality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fish die from lack of oxygen than from any infectious disease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factors determine pond water quality: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The original source of the water (rain, well, surface, sea)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The chemical nature of the surrounding soils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Substances added to the water once it is in the pond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Monitor water quality BEFORE problems kill fish — test kits from Hach Co. and LaMotte are available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 intensive aquaculture operation MUST have capacity to monitor critical parameters routinely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Quality Parameters — Quick Reference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0" y="1143000"/>
            <a:ext cx="182880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45720" y="1143000"/>
            <a:ext cx="17373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Parameter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1828800" y="1143000"/>
            <a:ext cx="164592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1874520" y="1143000"/>
            <a:ext cx="1554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Ideal Range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3474720" y="1143000"/>
            <a:ext cx="274320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3520440" y="1143000"/>
            <a:ext cx="2651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Sign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6217920" y="1143000"/>
            <a:ext cx="292608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263640" y="1143000"/>
            <a:ext cx="2834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0" y="1554480"/>
            <a:ext cx="18288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54864" y="1554480"/>
            <a:ext cx="17373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Dissolved Oxygen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1828800" y="1554480"/>
            <a:ext cx="164592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1883664" y="1554480"/>
            <a:ext cx="1554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≥ 4 mg/L (ppm)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3474720" y="1554480"/>
            <a:ext cx="27432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3529584" y="1554480"/>
            <a:ext cx="26517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Fish gasping at surface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6217920" y="1554480"/>
            <a:ext cx="29260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6272784" y="1554480"/>
            <a:ext cx="28346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Aerate immediately — paddle, pump, spray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0" y="1993392"/>
            <a:ext cx="18288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54864" y="1993392"/>
            <a:ext cx="17373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1828800" y="1993392"/>
            <a:ext cx="164592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1883664" y="1993392"/>
            <a:ext cx="1554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6.5 – 9.0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3474720" y="1993392"/>
            <a:ext cx="27432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3529584" y="1993392"/>
            <a:ext cx="26517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&lt; 6.0 = stress</a:t>
            </a:r>
            <a:endParaRPr lang="en-US" sz="1100" dirty="0"/>
          </a:p>
        </p:txBody>
      </p:sp>
      <p:sp>
        <p:nvSpPr>
          <p:cNvPr id="30" name="Shape 28"/>
          <p:cNvSpPr/>
          <p:nvPr/>
        </p:nvSpPr>
        <p:spPr>
          <a:xfrm>
            <a:off x="6217920" y="1993392"/>
            <a:ext cx="29260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9"/>
          <p:cNvSpPr/>
          <p:nvPr/>
        </p:nvSpPr>
        <p:spPr>
          <a:xfrm>
            <a:off x="6272784" y="1993392"/>
            <a:ext cx="28346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agricultural limestone (CaCO₃)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0" y="2432304"/>
            <a:ext cx="18288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/>
          <p:nvPr/>
        </p:nvSpPr>
        <p:spPr>
          <a:xfrm>
            <a:off x="54864" y="2432304"/>
            <a:ext cx="17373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Alkalinity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1828800" y="2432304"/>
            <a:ext cx="164592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Text 33"/>
          <p:cNvSpPr/>
          <p:nvPr/>
        </p:nvSpPr>
        <p:spPr>
          <a:xfrm>
            <a:off x="1883664" y="2432304"/>
            <a:ext cx="1554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50 – 200 ppm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3474720" y="2432304"/>
            <a:ext cx="27432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7" name="Text 35"/>
          <p:cNvSpPr/>
          <p:nvPr/>
        </p:nvSpPr>
        <p:spPr>
          <a:xfrm>
            <a:off x="3529584" y="2432304"/>
            <a:ext cx="26517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&lt; 20 ppm = unstable</a:t>
            </a:r>
            <a:endParaRPr lang="en-US" sz="1100" dirty="0"/>
          </a:p>
        </p:txBody>
      </p:sp>
      <p:sp>
        <p:nvSpPr>
          <p:cNvPr id="38" name="Shape 36"/>
          <p:cNvSpPr/>
          <p:nvPr/>
        </p:nvSpPr>
        <p:spPr>
          <a:xfrm>
            <a:off x="6217920" y="2432304"/>
            <a:ext cx="29260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9" name="Text 37"/>
          <p:cNvSpPr/>
          <p:nvPr/>
        </p:nvSpPr>
        <p:spPr>
          <a:xfrm>
            <a:off x="6272784" y="2432304"/>
            <a:ext cx="28346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limestone before fertilising</a:t>
            </a:r>
            <a:endParaRPr lang="en-US" sz="1100" dirty="0"/>
          </a:p>
        </p:txBody>
      </p:sp>
      <p:sp>
        <p:nvSpPr>
          <p:cNvPr id="40" name="Shape 38"/>
          <p:cNvSpPr/>
          <p:nvPr/>
        </p:nvSpPr>
        <p:spPr>
          <a:xfrm>
            <a:off x="0" y="2871216"/>
            <a:ext cx="18288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1" name="Text 39"/>
          <p:cNvSpPr/>
          <p:nvPr/>
        </p:nvSpPr>
        <p:spPr>
          <a:xfrm>
            <a:off x="54864" y="2871216"/>
            <a:ext cx="17373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Hardness</a:t>
            </a:r>
            <a:endParaRPr lang="en-US" sz="1100" dirty="0"/>
          </a:p>
        </p:txBody>
      </p:sp>
      <p:sp>
        <p:nvSpPr>
          <p:cNvPr id="42" name="Shape 40"/>
          <p:cNvSpPr/>
          <p:nvPr/>
        </p:nvSpPr>
        <p:spPr>
          <a:xfrm>
            <a:off x="1828800" y="2871216"/>
            <a:ext cx="164592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3" name="Text 41"/>
          <p:cNvSpPr/>
          <p:nvPr/>
        </p:nvSpPr>
        <p:spPr>
          <a:xfrm>
            <a:off x="1883664" y="2871216"/>
            <a:ext cx="1554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≥ 50 ppm</a:t>
            </a:r>
            <a:endParaRPr lang="en-US" sz="1100" dirty="0"/>
          </a:p>
        </p:txBody>
      </p:sp>
      <p:sp>
        <p:nvSpPr>
          <p:cNvPr id="44" name="Shape 42"/>
          <p:cNvSpPr/>
          <p:nvPr/>
        </p:nvSpPr>
        <p:spPr>
          <a:xfrm>
            <a:off x="3474720" y="2871216"/>
            <a:ext cx="27432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5" name="Text 43"/>
          <p:cNvSpPr/>
          <p:nvPr/>
        </p:nvSpPr>
        <p:spPr>
          <a:xfrm>
            <a:off x="3529584" y="2871216"/>
            <a:ext cx="26517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&lt; 20 ppm = poor growth</a:t>
            </a:r>
            <a:endParaRPr lang="en-US" sz="1100" dirty="0"/>
          </a:p>
        </p:txBody>
      </p:sp>
      <p:sp>
        <p:nvSpPr>
          <p:cNvPr id="46" name="Shape 44"/>
          <p:cNvSpPr/>
          <p:nvPr/>
        </p:nvSpPr>
        <p:spPr>
          <a:xfrm>
            <a:off x="6217920" y="2871216"/>
            <a:ext cx="29260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7" name="Text 45"/>
          <p:cNvSpPr/>
          <p:nvPr/>
        </p:nvSpPr>
        <p:spPr>
          <a:xfrm>
            <a:off x="6272784" y="2871216"/>
            <a:ext cx="28346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limestone; improves egg survival</a:t>
            </a:r>
            <a:endParaRPr lang="en-US" sz="1100" dirty="0"/>
          </a:p>
        </p:txBody>
      </p:sp>
      <p:sp>
        <p:nvSpPr>
          <p:cNvPr id="48" name="Shape 46"/>
          <p:cNvSpPr/>
          <p:nvPr/>
        </p:nvSpPr>
        <p:spPr>
          <a:xfrm>
            <a:off x="0" y="3310128"/>
            <a:ext cx="18288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9" name="Text 47"/>
          <p:cNvSpPr/>
          <p:nvPr/>
        </p:nvSpPr>
        <p:spPr>
          <a:xfrm>
            <a:off x="54864" y="3310128"/>
            <a:ext cx="17373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Ammonia</a:t>
            </a:r>
            <a:endParaRPr lang="en-US" sz="1100" dirty="0"/>
          </a:p>
        </p:txBody>
      </p:sp>
      <p:sp>
        <p:nvSpPr>
          <p:cNvPr id="50" name="Shape 48"/>
          <p:cNvSpPr/>
          <p:nvPr/>
        </p:nvSpPr>
        <p:spPr>
          <a:xfrm>
            <a:off x="1828800" y="3310128"/>
            <a:ext cx="164592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1" name="Text 49"/>
          <p:cNvSpPr/>
          <p:nvPr/>
        </p:nvSpPr>
        <p:spPr>
          <a:xfrm>
            <a:off x="1883664" y="3310128"/>
            <a:ext cx="1554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&lt; 3 ppm (pH&lt;8.5)</a:t>
            </a:r>
            <a:endParaRPr lang="en-US" sz="1100" dirty="0"/>
          </a:p>
        </p:txBody>
      </p:sp>
      <p:sp>
        <p:nvSpPr>
          <p:cNvPr id="52" name="Shape 50"/>
          <p:cNvSpPr/>
          <p:nvPr/>
        </p:nvSpPr>
        <p:spPr>
          <a:xfrm>
            <a:off x="3474720" y="3310128"/>
            <a:ext cx="27432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3" name="Text 51"/>
          <p:cNvSpPr/>
          <p:nvPr/>
        </p:nvSpPr>
        <p:spPr>
          <a:xfrm>
            <a:off x="3529584" y="3310128"/>
            <a:ext cx="26517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Fish swimming in circles</a:t>
            </a:r>
            <a:endParaRPr lang="en-US" sz="1100" dirty="0"/>
          </a:p>
        </p:txBody>
      </p:sp>
      <p:sp>
        <p:nvSpPr>
          <p:cNvPr id="54" name="Shape 52"/>
          <p:cNvSpPr/>
          <p:nvPr/>
        </p:nvSpPr>
        <p:spPr>
          <a:xfrm>
            <a:off x="6217920" y="3310128"/>
            <a:ext cx="29260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5" name="Text 53"/>
          <p:cNvSpPr/>
          <p:nvPr/>
        </p:nvSpPr>
        <p:spPr>
          <a:xfrm>
            <a:off x="6272784" y="3310128"/>
            <a:ext cx="28346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 stocking/feeding; add fresh water</a:t>
            </a:r>
            <a:endParaRPr lang="en-US" sz="1100" dirty="0"/>
          </a:p>
        </p:txBody>
      </p:sp>
      <p:sp>
        <p:nvSpPr>
          <p:cNvPr id="56" name="Shape 54"/>
          <p:cNvSpPr/>
          <p:nvPr/>
        </p:nvSpPr>
        <p:spPr>
          <a:xfrm>
            <a:off x="0" y="3749040"/>
            <a:ext cx="18288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7" name="Text 55"/>
          <p:cNvSpPr/>
          <p:nvPr/>
        </p:nvSpPr>
        <p:spPr>
          <a:xfrm>
            <a:off x="54864" y="3749040"/>
            <a:ext cx="17373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Nitrite</a:t>
            </a:r>
            <a:endParaRPr lang="en-US" sz="1100" dirty="0"/>
          </a:p>
        </p:txBody>
      </p:sp>
      <p:sp>
        <p:nvSpPr>
          <p:cNvPr id="58" name="Shape 56"/>
          <p:cNvSpPr/>
          <p:nvPr/>
        </p:nvSpPr>
        <p:spPr>
          <a:xfrm>
            <a:off x="1828800" y="3749040"/>
            <a:ext cx="164592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9" name="Text 57"/>
          <p:cNvSpPr/>
          <p:nvPr/>
        </p:nvSpPr>
        <p:spPr>
          <a:xfrm>
            <a:off x="1883664" y="3749040"/>
            <a:ext cx="1554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&lt; 0.75 ppm</a:t>
            </a:r>
            <a:endParaRPr lang="en-US" sz="1100" dirty="0"/>
          </a:p>
        </p:txBody>
      </p:sp>
      <p:sp>
        <p:nvSpPr>
          <p:cNvPr id="60" name="Shape 58"/>
          <p:cNvSpPr/>
          <p:nvPr/>
        </p:nvSpPr>
        <p:spPr>
          <a:xfrm>
            <a:off x="3474720" y="3749040"/>
            <a:ext cx="27432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1" name="Text 59"/>
          <p:cNvSpPr/>
          <p:nvPr/>
        </p:nvSpPr>
        <p:spPr>
          <a:xfrm>
            <a:off x="3529584" y="3749040"/>
            <a:ext cx="26517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Brown blood/gills</a:t>
            </a:r>
            <a:endParaRPr lang="en-US" sz="1100" dirty="0"/>
          </a:p>
        </p:txBody>
      </p:sp>
      <p:sp>
        <p:nvSpPr>
          <p:cNvPr id="62" name="Shape 60"/>
          <p:cNvSpPr/>
          <p:nvPr/>
        </p:nvSpPr>
        <p:spPr>
          <a:xfrm>
            <a:off x="6217920" y="3749040"/>
            <a:ext cx="29260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3" name="Text 61"/>
          <p:cNvSpPr/>
          <p:nvPr/>
        </p:nvSpPr>
        <p:spPr>
          <a:xfrm>
            <a:off x="6272784" y="3749040"/>
            <a:ext cx="28346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salt (NaCl); 3:1 chloride:nitrite ratio</a:t>
            </a:r>
            <a:endParaRPr lang="en-US" sz="1100" dirty="0"/>
          </a:p>
        </p:txBody>
      </p:sp>
      <p:sp>
        <p:nvSpPr>
          <p:cNvPr id="64" name="Shape 62"/>
          <p:cNvSpPr/>
          <p:nvPr/>
        </p:nvSpPr>
        <p:spPr>
          <a:xfrm>
            <a:off x="0" y="4187952"/>
            <a:ext cx="18288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5" name="Text 63"/>
          <p:cNvSpPr/>
          <p:nvPr/>
        </p:nvSpPr>
        <p:spPr>
          <a:xfrm>
            <a:off x="54864" y="4187952"/>
            <a:ext cx="17373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Turbidity (Secchi)</a:t>
            </a:r>
            <a:endParaRPr lang="en-US" sz="1100" dirty="0"/>
          </a:p>
        </p:txBody>
      </p:sp>
      <p:sp>
        <p:nvSpPr>
          <p:cNvPr id="66" name="Shape 64"/>
          <p:cNvSpPr/>
          <p:nvPr/>
        </p:nvSpPr>
        <p:spPr>
          <a:xfrm>
            <a:off x="1828800" y="4187952"/>
            <a:ext cx="164592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7" name="Text 65"/>
          <p:cNvSpPr/>
          <p:nvPr/>
        </p:nvSpPr>
        <p:spPr>
          <a:xfrm>
            <a:off x="1883664" y="4187952"/>
            <a:ext cx="1554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40–45 cm visibility</a:t>
            </a:r>
            <a:endParaRPr lang="en-US" sz="1100" dirty="0"/>
          </a:p>
        </p:txBody>
      </p:sp>
      <p:sp>
        <p:nvSpPr>
          <p:cNvPr id="68" name="Shape 66"/>
          <p:cNvSpPr/>
          <p:nvPr/>
        </p:nvSpPr>
        <p:spPr>
          <a:xfrm>
            <a:off x="3474720" y="4187952"/>
            <a:ext cx="27432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9" name="Text 67"/>
          <p:cNvSpPr/>
          <p:nvPr/>
        </p:nvSpPr>
        <p:spPr>
          <a:xfrm>
            <a:off x="3529584" y="4187952"/>
            <a:ext cx="26517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 clear or too murky</a:t>
            </a:r>
            <a:endParaRPr lang="en-US" sz="1100" dirty="0"/>
          </a:p>
        </p:txBody>
      </p:sp>
      <p:sp>
        <p:nvSpPr>
          <p:cNvPr id="70" name="Shape 68"/>
          <p:cNvSpPr/>
          <p:nvPr/>
        </p:nvSpPr>
        <p:spPr>
          <a:xfrm>
            <a:off x="6217920" y="4187952"/>
            <a:ext cx="29260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1" name="Text 69"/>
          <p:cNvSpPr/>
          <p:nvPr/>
        </p:nvSpPr>
        <p:spPr>
          <a:xfrm>
            <a:off x="6272784" y="4187952"/>
            <a:ext cx="28346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 fertilisation; control runoff</a:t>
            </a:r>
            <a:endParaRPr lang="en-US" sz="1100" dirty="0"/>
          </a:p>
        </p:txBody>
      </p:sp>
      <p:sp>
        <p:nvSpPr>
          <p:cNvPr id="72" name="Shape 70"/>
          <p:cNvSpPr/>
          <p:nvPr/>
        </p:nvSpPr>
        <p:spPr>
          <a:xfrm>
            <a:off x="0" y="4626864"/>
            <a:ext cx="18288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3" name="Text 71"/>
          <p:cNvSpPr/>
          <p:nvPr/>
        </p:nvSpPr>
        <p:spPr>
          <a:xfrm>
            <a:off x="54864" y="4626864"/>
            <a:ext cx="17373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Temperature</a:t>
            </a:r>
            <a:endParaRPr lang="en-US" sz="1100" dirty="0"/>
          </a:p>
        </p:txBody>
      </p:sp>
      <p:sp>
        <p:nvSpPr>
          <p:cNvPr id="74" name="Shape 72"/>
          <p:cNvSpPr/>
          <p:nvPr/>
        </p:nvSpPr>
        <p:spPr>
          <a:xfrm>
            <a:off x="1828800" y="4626864"/>
            <a:ext cx="164592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5" name="Text 73"/>
          <p:cNvSpPr/>
          <p:nvPr/>
        </p:nvSpPr>
        <p:spPr>
          <a:xfrm>
            <a:off x="1883664" y="4626864"/>
            <a:ext cx="1554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Species-specific</a:t>
            </a:r>
            <a:endParaRPr lang="en-US" sz="1100" dirty="0"/>
          </a:p>
        </p:txBody>
      </p:sp>
      <p:sp>
        <p:nvSpPr>
          <p:cNvPr id="76" name="Shape 74"/>
          <p:cNvSpPr/>
          <p:nvPr/>
        </p:nvSpPr>
        <p:spPr>
          <a:xfrm>
            <a:off x="3474720" y="4626864"/>
            <a:ext cx="27432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7" name="Text 75"/>
          <p:cNvSpPr/>
          <p:nvPr/>
        </p:nvSpPr>
        <p:spPr>
          <a:xfrm>
            <a:off x="3529584" y="4626864"/>
            <a:ext cx="26517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Extreme swings = stress</a:t>
            </a:r>
            <a:endParaRPr lang="en-US" sz="1100" dirty="0"/>
          </a:p>
        </p:txBody>
      </p:sp>
      <p:sp>
        <p:nvSpPr>
          <p:cNvPr id="78" name="Shape 76"/>
          <p:cNvSpPr/>
          <p:nvPr/>
        </p:nvSpPr>
        <p:spPr>
          <a:xfrm>
            <a:off x="6217920" y="4626864"/>
            <a:ext cx="29260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9" name="Text 77"/>
          <p:cNvSpPr/>
          <p:nvPr/>
        </p:nvSpPr>
        <p:spPr>
          <a:xfrm>
            <a:off x="6272784" y="4626864"/>
            <a:ext cx="28346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Deep ponds (1.5–2m) buffer changes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Oxygen — Your Most Critical Parameter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Lowest oxygen occurs just before SUNRISE — observe fish at dawn every day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Fish gasping and crowding around the water inflow = low oxygen emergency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entire pond can die in 2–3 hours under severe oxygen depletion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Emergency responses: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Agitate the surface with paddles or paddlewheels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 water inflow UPWARD to create a shower effect (maximises oxygen entry)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 ONLY in mid-morning — NEVER when oxygen is low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Plankton die-off (sudden clearing/colour change) = imminent oxygen crash — act immediately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Have an emergency aeration plan BEFORE you need it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Sources for African Fish Farms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228600" y="1143000"/>
            <a:ext cx="2743200" cy="1783080"/>
          </a:xfrm>
          <a:prstGeom prst="roundRect">
            <a:avLst>
              <a:gd name="adj" fmla="val 3077"/>
            </a:avLst>
          </a:prstGeom>
          <a:solidFill>
            <a:srgbClr val="E3F2FD"/>
          </a:solidFill>
          <a:ln w="19050">
            <a:solidFill>
              <a:srgbClr val="1565C0"/>
            </a:solidFill>
            <a:prstDash val="solid"/>
          </a:ln>
          <a:effectLst>
            <a:outerShdw blurRad="50800" dist="25400" dir="8100000" algn="bl" rotWithShape="0">
              <a:srgbClr val="888888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320040" y="1216152"/>
            <a:ext cx="25603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565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Rainwater / Run-off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338328" y="1581912"/>
            <a:ext cx="2523744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Seasonal — limits harvest timing. Watch for pesticides/herbicides from farmland runoff. Manage watershed vegetation to reduce silt.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3154680" y="1143000"/>
            <a:ext cx="2743200" cy="1783080"/>
          </a:xfrm>
          <a:prstGeom prst="roundRect">
            <a:avLst>
              <a:gd name="adj" fmla="val 3077"/>
            </a:avLst>
          </a:prstGeom>
          <a:solidFill>
            <a:srgbClr val="E8F5E9"/>
          </a:solidFill>
          <a:ln w="19050">
            <a:solidFill>
              <a:srgbClr val="2E7D32"/>
            </a:solidFill>
            <a:prstDash val="solid"/>
          </a:ln>
          <a:effectLst>
            <a:outerShdw blurRad="50800" dist="25400" dir="8100000" algn="bl" rotWithShape="0">
              <a:srgbClr val="888888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3246120" y="1216152"/>
            <a:ext cx="25603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Well / Spring Water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3264408" y="1581912"/>
            <a:ext cx="2523744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quality — silt-free, pathogen-free. May be expensive to pump in large quantities. Supplement pond oxygen after pumping.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6080760" y="1143000"/>
            <a:ext cx="2743200" cy="1783080"/>
          </a:xfrm>
          <a:prstGeom prst="roundRect">
            <a:avLst>
              <a:gd name="adj" fmla="val 3077"/>
            </a:avLst>
          </a:prstGeom>
          <a:solidFill>
            <a:srgbClr val="FFF9C4"/>
          </a:solidFill>
          <a:ln w="19050">
            <a:solidFill>
              <a:srgbClr val="F9A825"/>
            </a:solidFill>
            <a:prstDash val="solid"/>
          </a:ln>
          <a:effectLst>
            <a:outerShdw blurRad="50800" dist="25400" dir="8100000" algn="bl" rotWithShape="0">
              <a:srgbClr val="888888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172200" y="1216152"/>
            <a:ext cx="25603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651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Surface Water (Rivers/Lakes)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6190488" y="1581912"/>
            <a:ext cx="2523744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Commonly used but risky — contains silt, pathogens, wild fish. Screen all inflows. Risk of flooding and predatory wildlife.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228600" y="3063240"/>
            <a:ext cx="2743200" cy="1783080"/>
          </a:xfrm>
          <a:prstGeom prst="roundRect">
            <a:avLst>
              <a:gd name="adj" fmla="val 3077"/>
            </a:avLst>
          </a:prstGeom>
          <a:solidFill>
            <a:srgbClr val="E0F7FA"/>
          </a:solidFill>
          <a:ln w="19050">
            <a:solidFill>
              <a:srgbClr val="00838F"/>
            </a:solidFill>
            <a:prstDash val="solid"/>
          </a:ln>
          <a:effectLst>
            <a:outerShdw blurRad="50800" dist="25400" dir="8100000" algn="bl" rotWithShape="0">
              <a:srgbClr val="888888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320040" y="3136392"/>
            <a:ext cx="25603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A3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Seawater / Coastal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338328" y="3502152"/>
            <a:ext cx="2523744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cages/nets with tidal flow. Risk: storms, algal blooms, municipal pollution, wild fish diseases.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3154680" y="3063240"/>
            <a:ext cx="2743200" cy="1783080"/>
          </a:xfrm>
          <a:prstGeom prst="roundRect">
            <a:avLst>
              <a:gd name="adj" fmla="val 3077"/>
            </a:avLst>
          </a:prstGeom>
          <a:solidFill>
            <a:srgbClr val="FFEBEE"/>
          </a:solidFill>
          <a:ln w="19050">
            <a:solidFill>
              <a:srgbClr val="B71C1C"/>
            </a:solidFill>
            <a:prstDash val="solid"/>
          </a:ln>
          <a:effectLst>
            <a:outerShdw blurRad="50800" dist="25400" dir="8100000" algn="bl" rotWithShape="0">
              <a:srgbClr val="888888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3246120" y="3136392"/>
            <a:ext cx="25603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Mining/Industrial Areas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3264408" y="3502152"/>
            <a:ext cx="2523744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AVOID — toxic minerals leach from soils. Often impossible to neutralise acidity at economical cost.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6080760" y="3063240"/>
            <a:ext cx="2743200" cy="1783080"/>
          </a:xfrm>
          <a:prstGeom prst="roundRect">
            <a:avLst>
              <a:gd name="adj" fmla="val 3077"/>
            </a:avLst>
          </a:prstGeom>
          <a:solidFill>
            <a:srgbClr val="E8F5E9"/>
          </a:solidFill>
          <a:ln w="19050">
            <a:solidFill>
              <a:srgbClr val="2E7D32"/>
            </a:solidFill>
            <a:prstDash val="solid"/>
          </a:ln>
          <a:effectLst>
            <a:outerShdw blurRad="50800" dist="25400" dir="8100000" algn="bl" rotWithShape="0">
              <a:srgbClr val="888888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6172200" y="3136392"/>
            <a:ext cx="25603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Rice Paddy Water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6190488" y="3502152"/>
            <a:ext cx="2523744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Excellent for integrated rice-fish systems. Screen for unwanted species. Avoid pesticides harmful to fish (endrin, dieldrin, thiodan).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838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28600" cy="5143500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5033772"/>
            <a:ext cx="9144000" cy="109728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1097280"/>
            <a:ext cx="8046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kern="0" spc="800" dirty="0">
                <a:solidFill>
                  <a:srgbClr val="F9A82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548640" y="1691640"/>
            <a:ext cx="80467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Facilities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Ponds, Raceways &amp; Cages</a:t>
            </a:r>
            <a:endParaRPr lang="en-US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Pond Construction — Key Principles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economically efficient method of raising fish in Africa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Ideal pond depth: 1.5–2 metres — deep enough to buffer temperature, shallow enough to prevent stratification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Soil test: squeeze moistened soil into ball and drop from chest height — if it doesn't fragment, the clay content is sufficient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Dam construction is the most critical phase: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Clay core dug 1 m below non-clay soil; packed in layers; outer surface seeded with grass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Dam slopes: 3:1 on water side; 2:1 on back side; 3–5 m wide if machinery will cross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Trees MUST NOT grow on dams — roots cause water leakage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Harvesting basin: 1.5–2 m deep depression (~10% of pond area) for easy fish concentration at harvest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SAFETY: Never enter a drain deeper than 2 metres — suction can trap and drown a person!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Pond Types for Africa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228600" y="1143000"/>
            <a:ext cx="2743200" cy="1783080"/>
          </a:xfrm>
          <a:prstGeom prst="roundRect">
            <a:avLst>
              <a:gd name="adj" fmla="val 3077"/>
            </a:avLst>
          </a:prstGeom>
          <a:solidFill>
            <a:srgbClr val="E3F2FD"/>
          </a:solidFill>
          <a:ln w="19050">
            <a:solidFill>
              <a:srgbClr val="1565C0"/>
            </a:solidFill>
            <a:prstDash val="solid"/>
          </a:ln>
          <a:effectLst>
            <a:outerShdw blurRad="50800" dist="25400" dir="8100000" algn="bl" rotWithShape="0">
              <a:srgbClr val="888888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320040" y="1216152"/>
            <a:ext cx="25603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565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Watershed Ponds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338328" y="1581912"/>
            <a:ext cx="2523744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 run-off from sloping land. Need adequate watershed area. Protect from erosion and pesticides. Best for hilly terrain.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3154680" y="1143000"/>
            <a:ext cx="2743200" cy="1783080"/>
          </a:xfrm>
          <a:prstGeom prst="roundRect">
            <a:avLst>
              <a:gd name="adj" fmla="val 3077"/>
            </a:avLst>
          </a:prstGeom>
          <a:solidFill>
            <a:srgbClr val="E8F5E9"/>
          </a:solidFill>
          <a:ln w="19050">
            <a:solidFill>
              <a:srgbClr val="2E7D32"/>
            </a:solidFill>
            <a:prstDash val="solid"/>
          </a:ln>
          <a:effectLst>
            <a:outerShdw blurRad="50800" dist="25400" dir="8100000" algn="bl" rotWithShape="0">
              <a:srgbClr val="888888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3246120" y="1216152"/>
            <a:ext cx="25603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Impoundment Ponds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3264408" y="1581912"/>
            <a:ext cx="2523744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Fed by streams or springs — more stable water levels. SCREEN all inflows to prevent wild fish entry.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6080760" y="1143000"/>
            <a:ext cx="2743200" cy="1783080"/>
          </a:xfrm>
          <a:prstGeom prst="roundRect">
            <a:avLst>
              <a:gd name="adj" fmla="val 3077"/>
            </a:avLst>
          </a:prstGeom>
          <a:solidFill>
            <a:srgbClr val="FFF9C4"/>
          </a:solidFill>
          <a:ln w="19050">
            <a:solidFill>
              <a:srgbClr val="F9A825"/>
            </a:solidFill>
            <a:prstDash val="solid"/>
          </a:ln>
          <a:effectLst>
            <a:outerShdw blurRad="50800" dist="25400" dir="8100000" algn="bl" rotWithShape="0">
              <a:srgbClr val="888888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172200" y="1216152"/>
            <a:ext cx="25603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651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Levee Ponds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6190488" y="1581912"/>
            <a:ext cx="2523744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Raised walls on flat agricultural land. Water from wells or irrigation. Ideal for commercial operations.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228600" y="3063240"/>
            <a:ext cx="2743200" cy="1783080"/>
          </a:xfrm>
          <a:prstGeom prst="roundRect">
            <a:avLst>
              <a:gd name="adj" fmla="val 3077"/>
            </a:avLst>
          </a:prstGeom>
          <a:solidFill>
            <a:srgbClr val="E0F7FA"/>
          </a:solidFill>
          <a:ln w="19050">
            <a:solidFill>
              <a:srgbClr val="00838F"/>
            </a:solidFill>
            <a:prstDash val="solid"/>
          </a:ln>
          <a:effectLst>
            <a:outerShdw blurRad="50800" dist="25400" dir="8100000" algn="bl" rotWithShape="0">
              <a:srgbClr val="888888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320040" y="3136392"/>
            <a:ext cx="25603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A3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Raceways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338328" y="3502152"/>
            <a:ext cx="2523744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Rectangular; high water flow; length:width:depth = 30:3:1. High production in small area. Needs large water quantities.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3154680" y="3063240"/>
            <a:ext cx="2743200" cy="1783080"/>
          </a:xfrm>
          <a:prstGeom prst="roundRect">
            <a:avLst>
              <a:gd name="adj" fmla="val 3077"/>
            </a:avLst>
          </a:prstGeom>
          <a:solidFill>
            <a:srgbClr val="E8F5E9"/>
          </a:solidFill>
          <a:ln w="19050">
            <a:solidFill>
              <a:srgbClr val="2E7D32"/>
            </a:solidFill>
            <a:prstDash val="solid"/>
          </a:ln>
          <a:effectLst>
            <a:outerShdw blurRad="50800" dist="25400" dir="8100000" algn="bl" rotWithShape="0">
              <a:srgbClr val="888888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3246120" y="3136392"/>
            <a:ext cx="25603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Floating Cages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3264408" y="3502152"/>
            <a:ext cx="2523744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Bamboo, wood, or net enclosures on lakes/rivers. Good for areas unsuitable for ponds. Monitor for fouling and predator damage.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6080760" y="3063240"/>
            <a:ext cx="2743200" cy="1783080"/>
          </a:xfrm>
          <a:prstGeom prst="roundRect">
            <a:avLst>
              <a:gd name="adj" fmla="val 3077"/>
            </a:avLst>
          </a:prstGeom>
          <a:solidFill>
            <a:srgbClr val="F3E5F5"/>
          </a:solidFill>
          <a:ln w="19050">
            <a:solidFill>
              <a:srgbClr val="7B1FA2"/>
            </a:solidFill>
            <a:prstDash val="solid"/>
          </a:ln>
          <a:effectLst>
            <a:outerShdw blurRad="50800" dist="25400" dir="8100000" algn="bl" rotWithShape="0">
              <a:srgbClr val="888888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6172200" y="3136392"/>
            <a:ext cx="25603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14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Rice-Fish Trenches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6190488" y="3502152"/>
            <a:ext cx="2523744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Ditches in paddy fields. Low-cost integration. Harvest fish when draining for rice harvest.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838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28600" cy="5143500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5033772"/>
            <a:ext cx="9144000" cy="109728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1097280"/>
            <a:ext cx="8046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kern="0" spc="800" dirty="0">
                <a:solidFill>
                  <a:srgbClr val="F9A82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548640" y="1691640"/>
            <a:ext cx="80467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Aquaculture Systems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Subsistence to Commercial</a:t>
            </a:r>
            <a:endParaRPr lang="en-US" sz="3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Choosing Your System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228600" y="1143000"/>
            <a:ext cx="4114800" cy="3657600"/>
          </a:xfrm>
          <a:prstGeom prst="rect">
            <a:avLst/>
          </a:prstGeom>
          <a:solidFill>
            <a:srgbClr val="E0F7FA"/>
          </a:solidFill>
          <a:ln w="12700">
            <a:solidFill>
              <a:srgbClr val="00838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320040" y="1188720"/>
            <a:ext cx="3931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A3D62"/>
                </a:solidFill>
              </a:rPr>
              <a:t>Extensive Systems (Recommended to Start)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320040" y="1572768"/>
            <a:ext cx="393192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Natural processes regulate productivity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input — rely on natural food in pond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Fertilised: 400–500 kg/ha/year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 smallholders in developing countries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Polyculture maximises food niche use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Lower risk, lower capital requirement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 here — gain experience before scaling up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4572000" y="1143000"/>
            <a:ext cx="4343400" cy="3657600"/>
          </a:xfrm>
          <a:prstGeom prst="rect">
            <a:avLst/>
          </a:prstGeom>
          <a:solidFill>
            <a:srgbClr val="E8F5E9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4663440" y="1188720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7D32"/>
                </a:solidFill>
              </a:rPr>
              <a:t>Intensive Systems (Advanced)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663440" y="1572768"/>
            <a:ext cx="411480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Maximise fish in least space/water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human intervention — labour intensive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Requires emergency aeration equipment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Fed ponds: 2,000+ kg/ha/year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Significant monetary investment and expertise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Daily monitoring of oxygen, ammonia, nitrite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Only pursue after mastering extensive systems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Animal-Fish Systems — Africa's Most Efficient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systems are the most efficient use of land and biological resources in Africa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Animals are fed → their manure fertilises/feeds the fish pond → fish provide protein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Pig-Fish: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30–45 pigs/ha of pond supplies organic fertiliser needed for productive tilapia culture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pig produces 8.2 kg manure/day — collect, compost, and apply to ponds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Duck-Fish: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1,000–2,000 ducks/ha; ducks produce 150 g manure/day; yields 3,500 kg fish/ha/year in Taiwan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Poultry-Pig-Fish (3-tier):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Chickens over pigs over fish pond — each tier's waste feeds the tier below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A3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Three-tier polyculture: Common carp:Tilapia:Silver carp at 10:5:3 ratio — maximises food niche use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Rice-Fish Integration — Grow Two Crops Together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Rice-fish systems produce a supplemental crop of fish at minimal extra cost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Concurrent system: fish grow simultaneously with rice in the same flooded field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Trench (0.5m wide x 0.3m deep) runs inside levee; fish retreat to trench when field is drained for harvest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Rotational system: alternate fish and rice crops — optimise conditions for each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fish species for rice-fish culture: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Catfish (Clarias) and Anabantids (Gouramis) — can breathe air, survive low-oxygen field drainage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Tilapia, Indian carp, common carp — all suitable for rotational systems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NOT use: Endrin, Dieldrin, or Thiodan pesticides on rice when fish are present — these kill fish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Benefit: Fish eat mosquito larvae and freshwater snails — reduces malaria and bilharzia risk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838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28600" cy="5143500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5033772"/>
            <a:ext cx="9144000" cy="109728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1097280"/>
            <a:ext cx="8046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kern="0" spc="800" dirty="0">
                <a:solidFill>
                  <a:srgbClr val="F9A82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548640" y="1691640"/>
            <a:ext cx="80467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Production Management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Species, Breeding &amp; Feeding</a:t>
            </a:r>
            <a:endParaRPr lang="en-US" sz="3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Tilapia — Africa's Premier Aquaculture Species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Tilapia are the most important aquaculture species in Africa — fast, hardy, and in demand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Reach market weight in 6 months; sexually mature at 6 months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Mouth-brooders: female carries eggs and fry in her mouth — high survival rate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100–200g female produces 200–400 eggs every 30 days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Reproduction Problem: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Rapid reproduction produces stunted small fish that compete with growing adults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Solutions: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Introduce predacious fish (walking catfish) to eat fry — allows adults to keep growing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Monosex (all-male) production — males grow faster; hormone treatment or manual sexing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Cage culture substantially reduces reproduction — no substrate for spawning</a:t>
            </a:r>
            <a:endParaRPr lang="en-US" sz="16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Stocking &amp; Feeding Rates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0" y="1143000"/>
            <a:ext cx="228600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45720" y="1143000"/>
            <a:ext cx="2194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Stage / Scenario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2286000" y="1143000"/>
            <a:ext cx="201168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2331720" y="1143000"/>
            <a:ext cx="19202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Stocking Rate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4297680" y="1143000"/>
            <a:ext cx="219456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4343400" y="1143000"/>
            <a:ext cx="21031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Feeding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6492240" y="1143000"/>
            <a:ext cx="265176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537960" y="1143000"/>
            <a:ext cx="25603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Yield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0" y="1554480"/>
            <a:ext cx="22860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54864" y="1554480"/>
            <a:ext cx="21945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feed, low fertiliser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2286000" y="1554480"/>
            <a:ext cx="20116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2340864" y="1554480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≤ 1,000 fingerlings/ha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297680" y="1554480"/>
            <a:ext cx="21945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4352544" y="1554480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Natural only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6492240" y="1554480"/>
            <a:ext cx="26517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6547104" y="1554480"/>
            <a:ext cx="25603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70–110 kg/ha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0" y="1993392"/>
            <a:ext cx="22860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54864" y="1993392"/>
            <a:ext cx="21945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Fertilised pond (organic)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2286000" y="1993392"/>
            <a:ext cx="20116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2340864" y="1993392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1,000–20,000/ha (tilapia)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4297680" y="1993392"/>
            <a:ext cx="21945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4352544" y="1993392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Natural + manure</a:t>
            </a:r>
            <a:endParaRPr lang="en-US" sz="1100" dirty="0"/>
          </a:p>
        </p:txBody>
      </p:sp>
      <p:sp>
        <p:nvSpPr>
          <p:cNvPr id="30" name="Shape 28"/>
          <p:cNvSpPr/>
          <p:nvPr/>
        </p:nvSpPr>
        <p:spPr>
          <a:xfrm>
            <a:off x="6492240" y="1993392"/>
            <a:ext cx="26517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9"/>
          <p:cNvSpPr/>
          <p:nvPr/>
        </p:nvSpPr>
        <p:spPr>
          <a:xfrm>
            <a:off x="6547104" y="1993392"/>
            <a:ext cx="25603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400–500 kg/ha/yr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0" y="2432304"/>
            <a:ext cx="22860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/>
          <p:nvPr/>
        </p:nvSpPr>
        <p:spPr>
          <a:xfrm>
            <a:off x="54864" y="2432304"/>
            <a:ext cx="21945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Supplemental feed (32% protein)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2286000" y="2432304"/>
            <a:ext cx="20116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Text 33"/>
          <p:cNvSpPr/>
          <p:nvPr/>
        </p:nvSpPr>
        <p:spPr>
          <a:xfrm>
            <a:off x="2340864" y="2432304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10,000–30,000/ha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4297680" y="2432304"/>
            <a:ext cx="21945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7" name="Text 35"/>
          <p:cNvSpPr/>
          <p:nvPr/>
        </p:nvSpPr>
        <p:spPr>
          <a:xfrm>
            <a:off x="4352544" y="2432304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≤ 20 kg/ha/day</a:t>
            </a:r>
            <a:endParaRPr lang="en-US" sz="1100" dirty="0"/>
          </a:p>
        </p:txBody>
      </p:sp>
      <p:sp>
        <p:nvSpPr>
          <p:cNvPr id="38" name="Shape 36"/>
          <p:cNvSpPr/>
          <p:nvPr/>
        </p:nvSpPr>
        <p:spPr>
          <a:xfrm>
            <a:off x="6492240" y="2432304"/>
            <a:ext cx="26517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9" name="Text 37"/>
          <p:cNvSpPr/>
          <p:nvPr/>
        </p:nvSpPr>
        <p:spPr>
          <a:xfrm>
            <a:off x="6547104" y="2432304"/>
            <a:ext cx="25603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~1,000 kg/ha/yr</a:t>
            </a:r>
            <a:endParaRPr lang="en-US" sz="1100" dirty="0"/>
          </a:p>
        </p:txBody>
      </p:sp>
      <p:sp>
        <p:nvSpPr>
          <p:cNvPr id="40" name="Shape 38"/>
          <p:cNvSpPr/>
          <p:nvPr/>
        </p:nvSpPr>
        <p:spPr>
          <a:xfrm>
            <a:off x="0" y="2871216"/>
            <a:ext cx="22860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1" name="Text 39"/>
          <p:cNvSpPr/>
          <p:nvPr/>
        </p:nvSpPr>
        <p:spPr>
          <a:xfrm>
            <a:off x="54864" y="2871216"/>
            <a:ext cx="21945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Moderate feeding + monitoring</a:t>
            </a:r>
            <a:endParaRPr lang="en-US" sz="1100" dirty="0"/>
          </a:p>
        </p:txBody>
      </p:sp>
      <p:sp>
        <p:nvSpPr>
          <p:cNvPr id="42" name="Shape 40"/>
          <p:cNvSpPr/>
          <p:nvPr/>
        </p:nvSpPr>
        <p:spPr>
          <a:xfrm>
            <a:off x="2286000" y="2871216"/>
            <a:ext cx="20116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3" name="Text 41"/>
          <p:cNvSpPr/>
          <p:nvPr/>
        </p:nvSpPr>
        <p:spPr>
          <a:xfrm>
            <a:off x="2340864" y="2871216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Variable</a:t>
            </a:r>
            <a:endParaRPr lang="en-US" sz="1100" dirty="0"/>
          </a:p>
        </p:txBody>
      </p:sp>
      <p:sp>
        <p:nvSpPr>
          <p:cNvPr id="44" name="Shape 42"/>
          <p:cNvSpPr/>
          <p:nvPr/>
        </p:nvSpPr>
        <p:spPr>
          <a:xfrm>
            <a:off x="4297680" y="2871216"/>
            <a:ext cx="21945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5" name="Text 43"/>
          <p:cNvSpPr/>
          <p:nvPr/>
        </p:nvSpPr>
        <p:spPr>
          <a:xfrm>
            <a:off x="4352544" y="2871216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20–40 kg/ha/day</a:t>
            </a:r>
            <a:endParaRPr lang="en-US" sz="1100" dirty="0"/>
          </a:p>
        </p:txBody>
      </p:sp>
      <p:sp>
        <p:nvSpPr>
          <p:cNvPr id="46" name="Shape 44"/>
          <p:cNvSpPr/>
          <p:nvPr/>
        </p:nvSpPr>
        <p:spPr>
          <a:xfrm>
            <a:off x="6492240" y="2871216"/>
            <a:ext cx="26517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7" name="Text 45"/>
          <p:cNvSpPr/>
          <p:nvPr/>
        </p:nvSpPr>
        <p:spPr>
          <a:xfrm>
            <a:off x="6547104" y="2871216"/>
            <a:ext cx="25603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~2,000 kg/ha/yr</a:t>
            </a:r>
            <a:endParaRPr lang="en-US" sz="1100" dirty="0"/>
          </a:p>
        </p:txBody>
      </p:sp>
      <p:sp>
        <p:nvSpPr>
          <p:cNvPr id="48" name="Shape 46"/>
          <p:cNvSpPr/>
          <p:nvPr/>
        </p:nvSpPr>
        <p:spPr>
          <a:xfrm>
            <a:off x="0" y="3310128"/>
            <a:ext cx="22860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9" name="Text 47"/>
          <p:cNvSpPr/>
          <p:nvPr/>
        </p:nvSpPr>
        <p:spPr>
          <a:xfrm>
            <a:off x="54864" y="3310128"/>
            <a:ext cx="21945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Intensive (nightly aeration)</a:t>
            </a:r>
            <a:endParaRPr lang="en-US" sz="1100" dirty="0"/>
          </a:p>
        </p:txBody>
      </p:sp>
      <p:sp>
        <p:nvSpPr>
          <p:cNvPr id="50" name="Shape 48"/>
          <p:cNvSpPr/>
          <p:nvPr/>
        </p:nvSpPr>
        <p:spPr>
          <a:xfrm>
            <a:off x="2286000" y="3310128"/>
            <a:ext cx="20116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1" name="Text 49"/>
          <p:cNvSpPr/>
          <p:nvPr/>
        </p:nvSpPr>
        <p:spPr>
          <a:xfrm>
            <a:off x="2340864" y="3310128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1100" dirty="0"/>
          </a:p>
        </p:txBody>
      </p:sp>
      <p:sp>
        <p:nvSpPr>
          <p:cNvPr id="52" name="Shape 50"/>
          <p:cNvSpPr/>
          <p:nvPr/>
        </p:nvSpPr>
        <p:spPr>
          <a:xfrm>
            <a:off x="4297680" y="3310128"/>
            <a:ext cx="21945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3" name="Text 51"/>
          <p:cNvSpPr/>
          <p:nvPr/>
        </p:nvSpPr>
        <p:spPr>
          <a:xfrm>
            <a:off x="4352544" y="3310128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&gt; 60 kg/ha/day</a:t>
            </a:r>
            <a:endParaRPr lang="en-US" sz="1100" dirty="0"/>
          </a:p>
        </p:txBody>
      </p:sp>
      <p:sp>
        <p:nvSpPr>
          <p:cNvPr id="54" name="Shape 52"/>
          <p:cNvSpPr/>
          <p:nvPr/>
        </p:nvSpPr>
        <p:spPr>
          <a:xfrm>
            <a:off x="6492240" y="3310128"/>
            <a:ext cx="26517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5" name="Text 53"/>
          <p:cNvSpPr/>
          <p:nvPr/>
        </p:nvSpPr>
        <p:spPr>
          <a:xfrm>
            <a:off x="6547104" y="3310128"/>
            <a:ext cx="25603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— with risk</a:t>
            </a:r>
            <a:endParaRPr lang="en-US" sz="1100" dirty="0"/>
          </a:p>
        </p:txBody>
      </p:sp>
      <p:sp>
        <p:nvSpPr>
          <p:cNvPr id="56" name="Shape 54"/>
          <p:cNvSpPr/>
          <p:nvPr/>
        </p:nvSpPr>
        <p:spPr>
          <a:xfrm>
            <a:off x="0" y="3749040"/>
            <a:ext cx="22860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7" name="Text 55"/>
          <p:cNvSpPr/>
          <p:nvPr/>
        </p:nvSpPr>
        <p:spPr>
          <a:xfrm>
            <a:off x="54864" y="3749040"/>
            <a:ext cx="21945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Pig-fish integrated</a:t>
            </a:r>
            <a:endParaRPr lang="en-US" sz="1100" dirty="0"/>
          </a:p>
        </p:txBody>
      </p:sp>
      <p:sp>
        <p:nvSpPr>
          <p:cNvPr id="58" name="Shape 56"/>
          <p:cNvSpPr/>
          <p:nvPr/>
        </p:nvSpPr>
        <p:spPr>
          <a:xfrm>
            <a:off x="2286000" y="3749040"/>
            <a:ext cx="20116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9" name="Text 57"/>
          <p:cNvSpPr/>
          <p:nvPr/>
        </p:nvSpPr>
        <p:spPr>
          <a:xfrm>
            <a:off x="2340864" y="3749040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25,000–30,000 tilapia/ha</a:t>
            </a:r>
            <a:endParaRPr lang="en-US" sz="1100" dirty="0"/>
          </a:p>
        </p:txBody>
      </p:sp>
      <p:sp>
        <p:nvSpPr>
          <p:cNvPr id="60" name="Shape 58"/>
          <p:cNvSpPr/>
          <p:nvPr/>
        </p:nvSpPr>
        <p:spPr>
          <a:xfrm>
            <a:off x="4297680" y="3749040"/>
            <a:ext cx="21945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1" name="Text 59"/>
          <p:cNvSpPr/>
          <p:nvPr/>
        </p:nvSpPr>
        <p:spPr>
          <a:xfrm>
            <a:off x="4352544" y="3749040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Pig manure (60 pigs/ha)</a:t>
            </a:r>
            <a:endParaRPr lang="en-US" sz="1100" dirty="0"/>
          </a:p>
        </p:txBody>
      </p:sp>
      <p:sp>
        <p:nvSpPr>
          <p:cNvPr id="62" name="Shape 60"/>
          <p:cNvSpPr/>
          <p:nvPr/>
        </p:nvSpPr>
        <p:spPr>
          <a:xfrm>
            <a:off x="6492240" y="3749040"/>
            <a:ext cx="26517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3" name="Text 61"/>
          <p:cNvSpPr/>
          <p:nvPr/>
        </p:nvSpPr>
        <p:spPr>
          <a:xfrm>
            <a:off x="6547104" y="3749040"/>
            <a:ext cx="25603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2,000–5,000 kg/6 mo.</a:t>
            </a:r>
            <a:endParaRPr lang="en-US" sz="11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Feeds &amp; Nutrition for African Fish Farmers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 can represent 50% of operating costs — choose wisely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 Conversion Ratio (FCR):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1:1 = 1 kg feed produces 1 kg fish (excellent). Higher is less efficient.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Locally available protein sources: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Fish meal, groundnut (peanut) cake, cottonseed meal, soybean meal, blood meal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Energy sources: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Maize/corn (up to 40% of diet), cassava (up to 25%), rice bran, wheat middlings, molasses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STORAGE RULES: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NEVER use mouldy peanuts or mouldy feed — Aspergillus produces aflatoxins that kill fish and cause cancer in humans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Store in cool, dry, sealed containers; use within 6 months (sooner in humid climates)</a:t>
            </a:r>
            <a:endParaRPr lang="en-US" sz="16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Feeding Management — Daily Rules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 only what fish can consume in 10–15 minutes at each feeding time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 from the same location daily — trains fish to come to feeding area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 from the windward side — wind carries feed over the pond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 at 1–1.5 m depth for best consumption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NEVER feed when oxygen is low (morning gasping behaviour) — stop feeding immediately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 in mid-morning to allow photosynthesis to restore oxygen after digestion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Feeding rates by size: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Fry &lt; 3 cm: 15% body weight/day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Fingerlings 3–15 cm: 10% body weight/day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Fish &gt; 15 cm: 3% body weight/day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not feed for 1–2 days before harvesting</a:t>
            </a:r>
            <a:endParaRPr lang="en-US" sz="16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Brood Stock &amp; Breeding — Getting It Right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Always buy fingerlings when starting — produce your own once experienced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 the healthiest, most active males and females with proven spawning history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NOT repeatedly spawn a small number of fish — inbreeding causes genetic disease, poor growth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NOT stock at &gt; 200 kg/ha of brood fish — crowding reduces spawning success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Hatching &amp; Fry Ponds: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 hatching ponds with organic fertiliser 1–2 weeks before eggs arrive — build up zooplankton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Release fry from hatching hapas by day 4 — critical natural food window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Fry pond stocking: 100,000–200,000/ha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Fingerling transport: 100 per litre with supplemental oxygen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Move fish early morning — NEVER in afternoon heat</a:t>
            </a:r>
            <a:endParaRPr lang="en-US" sz="16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838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28600" cy="5143500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5033772"/>
            <a:ext cx="9144000" cy="109728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1097280"/>
            <a:ext cx="8046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kern="0" spc="800" dirty="0">
                <a:solidFill>
                  <a:srgbClr val="F9A82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6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548640" y="1691640"/>
            <a:ext cx="80467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Fish Health Management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Recognising &amp; Treating Disease</a:t>
            </a:r>
            <a:endParaRPr lang="en-US" sz="36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Signs of Sick Fish — Daily Observation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best sign that fish are sick: a DROP IN FEEDING ACTIVITY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 warning signs: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'Flashing' — fish rubbing sides against pond bottom (skin parasites)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Gasping at surface / crowding around inflow (low oxygen OR gill disease)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Spiralling or 'corkscrew' swimming (bacterial or viral nervous signs)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Fish resting at bank; not eating; weakened fish impinged on screens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Physical signs: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'Pot belly' (ascites) — fluid in body cavity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'Pop eye' (exophthalmia) — fluid behind eyeball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'Pine cone' (lepidorthosis) — scales protrude from fluid under scales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 spots (petechiae/ecchymoses) — haemorrhage from bacterial or viral infection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 erosion ('frayed fins'), skin ulcers, discoloured gills</a:t>
            </a:r>
            <a:endParaRPr lang="en-US" sz="16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Disease Reference — Parasites &amp; Bacteria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0" y="1143000"/>
            <a:ext cx="219456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45720" y="1143000"/>
            <a:ext cx="21031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Disease / Agent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2194560" y="1143000"/>
            <a:ext cx="310896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2240280" y="1143000"/>
            <a:ext cx="30175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Signs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5303520" y="1143000"/>
            <a:ext cx="384048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5349240" y="1143000"/>
            <a:ext cx="3749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Treatment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0" y="1554480"/>
            <a:ext cx="21945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54864" y="1554480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White Spot / 'Ich' (Ichthyophthirius)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2194560" y="1554480"/>
            <a:ext cx="31089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2249424" y="1554480"/>
            <a:ext cx="30175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1mm white bumps on skin; mucus; flashing; gasping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5303520" y="1554480"/>
            <a:ext cx="38404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5358384" y="1554480"/>
            <a:ext cx="37490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Malachite green 0.1–0.2 ppm (where legal); or formalin/copper sulphate x3 at 2-day intervals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0" y="1993392"/>
            <a:ext cx="21945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54864" y="1993392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Blue Slime Disease (Ichthyobodo)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2194560" y="1993392"/>
            <a:ext cx="31089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2249424" y="1993392"/>
            <a:ext cx="30175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Flashing; excess grey-blue mucus; gill damage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5303520" y="1993392"/>
            <a:ext cx="38404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5358384" y="1993392"/>
            <a:ext cx="37490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Formalin 15–25 ppm indefinite; copper sulphate; potassium permanganate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0" y="2432304"/>
            <a:ext cx="21945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54864" y="2432304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Anchor Worm (Lernaea)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2194560" y="2432304"/>
            <a:ext cx="31089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2249424" y="2432304"/>
            <a:ext cx="30175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0.5–2 cm worms anchored in skin; irritation; ulcers</a:t>
            </a:r>
            <a:endParaRPr lang="en-US" sz="1100" dirty="0"/>
          </a:p>
        </p:txBody>
      </p:sp>
      <p:sp>
        <p:nvSpPr>
          <p:cNvPr id="30" name="Shape 28"/>
          <p:cNvSpPr/>
          <p:nvPr/>
        </p:nvSpPr>
        <p:spPr>
          <a:xfrm>
            <a:off x="5303520" y="2432304"/>
            <a:ext cx="38404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9"/>
          <p:cNvSpPr/>
          <p:nvPr/>
        </p:nvSpPr>
        <p:spPr>
          <a:xfrm>
            <a:off x="5358384" y="2432304"/>
            <a:ext cx="37490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Trichlorfon (Masoten/Dylox) 0.25 ppm — treat in morning (pH &lt; 8 required)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0" y="2871216"/>
            <a:ext cx="21945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/>
          <p:nvPr/>
        </p:nvSpPr>
        <p:spPr>
          <a:xfrm>
            <a:off x="54864" y="2871216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Bacterial Infections (Aeromonas etc.)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2194560" y="2871216"/>
            <a:ext cx="31089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Text 33"/>
          <p:cNvSpPr/>
          <p:nvPr/>
        </p:nvSpPr>
        <p:spPr>
          <a:xfrm>
            <a:off x="2249424" y="2871216"/>
            <a:ext cx="30175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Ulcers, fin erosion, pop eye, pot belly, red spots, erratic swim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5303520" y="2871216"/>
            <a:ext cx="38404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7" name="Text 35"/>
          <p:cNvSpPr/>
          <p:nvPr/>
        </p:nvSpPr>
        <p:spPr>
          <a:xfrm>
            <a:off x="5358384" y="2871216"/>
            <a:ext cx="37490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Oxytetracycline in feed 60–75 mg/kg fish/day x 10 days; improve water quality</a:t>
            </a:r>
            <a:endParaRPr lang="en-US" sz="1100" dirty="0"/>
          </a:p>
        </p:txBody>
      </p:sp>
      <p:sp>
        <p:nvSpPr>
          <p:cNvPr id="38" name="Shape 36"/>
          <p:cNvSpPr/>
          <p:nvPr/>
        </p:nvSpPr>
        <p:spPr>
          <a:xfrm>
            <a:off x="0" y="3310128"/>
            <a:ext cx="21945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9" name="Text 37"/>
          <p:cNvSpPr/>
          <p:nvPr/>
        </p:nvSpPr>
        <p:spPr>
          <a:xfrm>
            <a:off x="54864" y="3310128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Fungal (Saprolegnia)</a:t>
            </a:r>
            <a:endParaRPr lang="en-US" sz="1100" dirty="0"/>
          </a:p>
        </p:txBody>
      </p:sp>
      <p:sp>
        <p:nvSpPr>
          <p:cNvPr id="40" name="Shape 38"/>
          <p:cNvSpPr/>
          <p:nvPr/>
        </p:nvSpPr>
        <p:spPr>
          <a:xfrm>
            <a:off x="2194560" y="3310128"/>
            <a:ext cx="31089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1" name="Text 39"/>
          <p:cNvSpPr/>
          <p:nvPr/>
        </p:nvSpPr>
        <p:spPr>
          <a:xfrm>
            <a:off x="2249424" y="3310128"/>
            <a:ext cx="30175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Grey-white cotton patches on skin, fins, eggs</a:t>
            </a:r>
            <a:endParaRPr lang="en-US" sz="1100" dirty="0"/>
          </a:p>
        </p:txBody>
      </p:sp>
      <p:sp>
        <p:nvSpPr>
          <p:cNvPr id="42" name="Shape 40"/>
          <p:cNvSpPr/>
          <p:nvPr/>
        </p:nvSpPr>
        <p:spPr>
          <a:xfrm>
            <a:off x="5303520" y="3310128"/>
            <a:ext cx="38404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3" name="Text 41"/>
          <p:cNvSpPr/>
          <p:nvPr/>
        </p:nvSpPr>
        <p:spPr>
          <a:xfrm>
            <a:off x="5358384" y="3310128"/>
            <a:ext cx="37490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Potassium permanganate 2 ppm; salt; formalin; temporary relief only</a:t>
            </a:r>
            <a:endParaRPr lang="en-US" sz="1100" dirty="0"/>
          </a:p>
        </p:txBody>
      </p:sp>
      <p:sp>
        <p:nvSpPr>
          <p:cNvPr id="44" name="Shape 42"/>
          <p:cNvSpPr/>
          <p:nvPr/>
        </p:nvSpPr>
        <p:spPr>
          <a:xfrm>
            <a:off x="0" y="3749040"/>
            <a:ext cx="21945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5" name="Text 43"/>
          <p:cNvSpPr/>
          <p:nvPr/>
        </p:nvSpPr>
        <p:spPr>
          <a:xfrm>
            <a:off x="54864" y="3749040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Gill Flukes (Monogeneans)</a:t>
            </a:r>
            <a:endParaRPr lang="en-US" sz="1100" dirty="0"/>
          </a:p>
        </p:txBody>
      </p:sp>
      <p:sp>
        <p:nvSpPr>
          <p:cNvPr id="46" name="Shape 44"/>
          <p:cNvSpPr/>
          <p:nvPr/>
        </p:nvSpPr>
        <p:spPr>
          <a:xfrm>
            <a:off x="2194560" y="3749040"/>
            <a:ext cx="31089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7" name="Text 45"/>
          <p:cNvSpPr/>
          <p:nvPr/>
        </p:nvSpPr>
        <p:spPr>
          <a:xfrm>
            <a:off x="2249424" y="3749040"/>
            <a:ext cx="30175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Excess mucus; gill damage; flashing; gasping</a:t>
            </a:r>
            <a:endParaRPr lang="en-US" sz="1100" dirty="0"/>
          </a:p>
        </p:txBody>
      </p:sp>
      <p:sp>
        <p:nvSpPr>
          <p:cNvPr id="48" name="Shape 46"/>
          <p:cNvSpPr/>
          <p:nvPr/>
        </p:nvSpPr>
        <p:spPr>
          <a:xfrm>
            <a:off x="5303520" y="3749040"/>
            <a:ext cx="38404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9" name="Text 47"/>
          <p:cNvSpPr/>
          <p:nvPr/>
        </p:nvSpPr>
        <p:spPr>
          <a:xfrm>
            <a:off x="5358384" y="3749040"/>
            <a:ext cx="37490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Trichlorfon 0.25 ppm; formalin treatments</a:t>
            </a:r>
            <a:endParaRPr lang="en-US" sz="11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B71C1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  CRITICAL TREATMENT RULES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ALWAYS perform a bioassay on a FEW fish BEFORE treating the whole pond — an overdose kills everything</a:t>
            </a:r>
            <a:endParaRPr lang="en-US" sz="1500" dirty="0"/>
          </a:p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ALWAYS double-check dosage calculations — have a second person verify before applying</a:t>
            </a:r>
            <a:endParaRPr lang="en-US" sz="1500" dirty="0"/>
          </a:p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Never mix chemical treatments with antibiotic treatment at the same time — stress worsens disease</a:t>
            </a:r>
            <a:endParaRPr lang="en-US" sz="1500" dirty="0"/>
          </a:p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Never use formalin without adequate aeration — it removes oxygen from the water</a:t>
            </a:r>
            <a:endParaRPr lang="en-US" sz="1500" dirty="0"/>
          </a:p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Potassium permanganate causes spontaneous combustion if in contact with oil or grease — handle with extreme care</a:t>
            </a:r>
            <a:endParaRPr lang="en-US" sz="1500" dirty="0"/>
          </a:p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Malachite green is a suspected carcinogen — restrict use to fingerlings, fry, and eggs only</a:t>
            </a:r>
            <a:endParaRPr lang="en-US" sz="1500" dirty="0"/>
          </a:p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water MUST stay wine-red colour for 12+ hours for effective potassium permanganate treatment — add more at 1 ppm if it turns brown</a:t>
            </a:r>
            <a:endParaRPr lang="en-US" sz="1500" dirty="0"/>
          </a:p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Trichlorfon (Masoten) is an organophosphate — toxic to humans; do NOT use when pH &gt; 8 (treat in morning)</a:t>
            </a:r>
            <a:endParaRPr lang="en-US" sz="1500" dirty="0"/>
          </a:p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ALWAYS know the withdrawal time before treating fish destined for human consumption</a:t>
            </a:r>
            <a:endParaRPr lang="en-US" sz="150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Antibiotic Reference for Fish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0" y="1143000"/>
            <a:ext cx="219456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45720" y="1143000"/>
            <a:ext cx="21031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Drug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2194560" y="1143000"/>
            <a:ext cx="201168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2240280" y="1143000"/>
            <a:ext cx="19202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Dose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4206240" y="1143000"/>
            <a:ext cx="137160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4251960" y="1143000"/>
            <a:ext cx="12801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Route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5577840" y="1143000"/>
            <a:ext cx="128016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5623560" y="1143000"/>
            <a:ext cx="1188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Duration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6858000" y="1143000"/>
            <a:ext cx="2286000" cy="41148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6903720" y="1143000"/>
            <a:ext cx="2194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Withdrawal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0" y="1554480"/>
            <a:ext cx="21945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54864" y="1554480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Oxytetracycline (Terramycin)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2194560" y="1554480"/>
            <a:ext cx="20116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2249424" y="1554480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60–75 mg/kg fish/day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4206240" y="1554480"/>
            <a:ext cx="13716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4261104" y="1554480"/>
            <a:ext cx="12801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5577840" y="1554480"/>
            <a:ext cx="12801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5632704" y="1554480"/>
            <a:ext cx="11887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days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6858000" y="1554480"/>
            <a:ext cx="22860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6912864" y="1554480"/>
            <a:ext cx="21945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 days (USA)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0" y="1993392"/>
            <a:ext cx="21945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54864" y="1993392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Oxytetracycline</a:t>
            </a:r>
            <a:endParaRPr lang="en-US" sz="1100" dirty="0"/>
          </a:p>
        </p:txBody>
      </p:sp>
      <p:sp>
        <p:nvSpPr>
          <p:cNvPr id="30" name="Shape 28"/>
          <p:cNvSpPr/>
          <p:nvPr/>
        </p:nvSpPr>
        <p:spPr>
          <a:xfrm>
            <a:off x="2194560" y="1993392"/>
            <a:ext cx="20116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9"/>
          <p:cNvSpPr/>
          <p:nvPr/>
        </p:nvSpPr>
        <p:spPr>
          <a:xfrm>
            <a:off x="2249424" y="1993392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50 mg/kg fish/day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4206240" y="1993392"/>
            <a:ext cx="13716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/>
          <p:nvPr/>
        </p:nvSpPr>
        <p:spPr>
          <a:xfrm>
            <a:off x="4261104" y="1993392"/>
            <a:ext cx="12801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Injection (IP/IM)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5577840" y="1993392"/>
            <a:ext cx="12801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Text 33"/>
          <p:cNvSpPr/>
          <p:nvPr/>
        </p:nvSpPr>
        <p:spPr>
          <a:xfrm>
            <a:off x="5632704" y="1993392"/>
            <a:ext cx="11887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days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6858000" y="1993392"/>
            <a:ext cx="22860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7" name="Text 35"/>
          <p:cNvSpPr/>
          <p:nvPr/>
        </p:nvSpPr>
        <p:spPr>
          <a:xfrm>
            <a:off x="6912864" y="1993392"/>
            <a:ext cx="21945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 days</a:t>
            </a:r>
            <a:endParaRPr lang="en-US" sz="1100" dirty="0"/>
          </a:p>
        </p:txBody>
      </p:sp>
      <p:sp>
        <p:nvSpPr>
          <p:cNvPr id="38" name="Shape 36"/>
          <p:cNvSpPr/>
          <p:nvPr/>
        </p:nvSpPr>
        <p:spPr>
          <a:xfrm>
            <a:off x="0" y="2432304"/>
            <a:ext cx="21945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9" name="Text 37"/>
          <p:cNvSpPr/>
          <p:nvPr/>
        </p:nvSpPr>
        <p:spPr>
          <a:xfrm>
            <a:off x="54864" y="2432304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Oxytetracycline</a:t>
            </a:r>
            <a:endParaRPr lang="en-US" sz="1100" dirty="0"/>
          </a:p>
        </p:txBody>
      </p:sp>
      <p:sp>
        <p:nvSpPr>
          <p:cNvPr id="40" name="Shape 38"/>
          <p:cNvSpPr/>
          <p:nvPr/>
        </p:nvSpPr>
        <p:spPr>
          <a:xfrm>
            <a:off x="2194560" y="2432304"/>
            <a:ext cx="20116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1" name="Text 39"/>
          <p:cNvSpPr/>
          <p:nvPr/>
        </p:nvSpPr>
        <p:spPr>
          <a:xfrm>
            <a:off x="2249424" y="2432304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15–20 ppm active</a:t>
            </a:r>
            <a:endParaRPr lang="en-US" sz="1100" dirty="0"/>
          </a:p>
        </p:txBody>
      </p:sp>
      <p:sp>
        <p:nvSpPr>
          <p:cNvPr id="42" name="Shape 40"/>
          <p:cNvSpPr/>
          <p:nvPr/>
        </p:nvSpPr>
        <p:spPr>
          <a:xfrm>
            <a:off x="4206240" y="2432304"/>
            <a:ext cx="13716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3" name="Text 41"/>
          <p:cNvSpPr/>
          <p:nvPr/>
        </p:nvSpPr>
        <p:spPr>
          <a:xfrm>
            <a:off x="4261104" y="2432304"/>
            <a:ext cx="12801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Bath (24 hrs)</a:t>
            </a:r>
            <a:endParaRPr lang="en-US" sz="1100" dirty="0"/>
          </a:p>
        </p:txBody>
      </p:sp>
      <p:sp>
        <p:nvSpPr>
          <p:cNvPr id="44" name="Shape 42"/>
          <p:cNvSpPr/>
          <p:nvPr/>
        </p:nvSpPr>
        <p:spPr>
          <a:xfrm>
            <a:off x="5577840" y="2432304"/>
            <a:ext cx="12801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5" name="Text 43"/>
          <p:cNvSpPr/>
          <p:nvPr/>
        </p:nvSpPr>
        <p:spPr>
          <a:xfrm>
            <a:off x="5632704" y="2432304"/>
            <a:ext cx="11887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days</a:t>
            </a:r>
            <a:endParaRPr lang="en-US" sz="1100" dirty="0"/>
          </a:p>
        </p:txBody>
      </p:sp>
      <p:sp>
        <p:nvSpPr>
          <p:cNvPr id="46" name="Shape 44"/>
          <p:cNvSpPr/>
          <p:nvPr/>
        </p:nvSpPr>
        <p:spPr>
          <a:xfrm>
            <a:off x="6858000" y="2432304"/>
            <a:ext cx="22860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7" name="Text 45"/>
          <p:cNvSpPr/>
          <p:nvPr/>
        </p:nvSpPr>
        <p:spPr>
          <a:xfrm>
            <a:off x="6912864" y="2432304"/>
            <a:ext cx="21945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 days</a:t>
            </a:r>
            <a:endParaRPr lang="en-US" sz="1100" dirty="0"/>
          </a:p>
        </p:txBody>
      </p:sp>
      <p:sp>
        <p:nvSpPr>
          <p:cNvPr id="48" name="Shape 46"/>
          <p:cNvSpPr/>
          <p:nvPr/>
        </p:nvSpPr>
        <p:spPr>
          <a:xfrm>
            <a:off x="0" y="2871216"/>
            <a:ext cx="21945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9" name="Text 47"/>
          <p:cNvSpPr/>
          <p:nvPr/>
        </p:nvSpPr>
        <p:spPr>
          <a:xfrm>
            <a:off x="54864" y="2871216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Romet (Ormetoprim + Sulfa)</a:t>
            </a:r>
            <a:endParaRPr lang="en-US" sz="1100" dirty="0"/>
          </a:p>
        </p:txBody>
      </p:sp>
      <p:sp>
        <p:nvSpPr>
          <p:cNvPr id="50" name="Shape 48"/>
          <p:cNvSpPr/>
          <p:nvPr/>
        </p:nvSpPr>
        <p:spPr>
          <a:xfrm>
            <a:off x="2194560" y="2871216"/>
            <a:ext cx="20116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1" name="Text 49"/>
          <p:cNvSpPr/>
          <p:nvPr/>
        </p:nvSpPr>
        <p:spPr>
          <a:xfrm>
            <a:off x="2249424" y="2871216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50 mg/kg/day</a:t>
            </a:r>
            <a:endParaRPr lang="en-US" sz="1100" dirty="0"/>
          </a:p>
        </p:txBody>
      </p:sp>
      <p:sp>
        <p:nvSpPr>
          <p:cNvPr id="52" name="Shape 50"/>
          <p:cNvSpPr/>
          <p:nvPr/>
        </p:nvSpPr>
        <p:spPr>
          <a:xfrm>
            <a:off x="4206240" y="2871216"/>
            <a:ext cx="13716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3" name="Text 51"/>
          <p:cNvSpPr/>
          <p:nvPr/>
        </p:nvSpPr>
        <p:spPr>
          <a:xfrm>
            <a:off x="4261104" y="2871216"/>
            <a:ext cx="12801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</a:t>
            </a:r>
            <a:endParaRPr lang="en-US" sz="1100" dirty="0"/>
          </a:p>
        </p:txBody>
      </p:sp>
      <p:sp>
        <p:nvSpPr>
          <p:cNvPr id="54" name="Shape 52"/>
          <p:cNvSpPr/>
          <p:nvPr/>
        </p:nvSpPr>
        <p:spPr>
          <a:xfrm>
            <a:off x="5577840" y="2871216"/>
            <a:ext cx="12801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5" name="Text 53"/>
          <p:cNvSpPr/>
          <p:nvPr/>
        </p:nvSpPr>
        <p:spPr>
          <a:xfrm>
            <a:off x="5632704" y="2871216"/>
            <a:ext cx="11887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days</a:t>
            </a:r>
            <a:endParaRPr lang="en-US" sz="1100" dirty="0"/>
          </a:p>
        </p:txBody>
      </p:sp>
      <p:sp>
        <p:nvSpPr>
          <p:cNvPr id="56" name="Shape 54"/>
          <p:cNvSpPr/>
          <p:nvPr/>
        </p:nvSpPr>
        <p:spPr>
          <a:xfrm>
            <a:off x="6858000" y="2871216"/>
            <a:ext cx="22860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7" name="Text 55"/>
          <p:cNvSpPr/>
          <p:nvPr/>
        </p:nvSpPr>
        <p:spPr>
          <a:xfrm>
            <a:off x="6912864" y="2871216"/>
            <a:ext cx="21945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45 days (with skin)</a:t>
            </a:r>
            <a:endParaRPr lang="en-US" sz="1100" dirty="0"/>
          </a:p>
        </p:txBody>
      </p:sp>
      <p:sp>
        <p:nvSpPr>
          <p:cNvPr id="58" name="Shape 56"/>
          <p:cNvSpPr/>
          <p:nvPr/>
        </p:nvSpPr>
        <p:spPr>
          <a:xfrm>
            <a:off x="0" y="3310128"/>
            <a:ext cx="21945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9" name="Text 57"/>
          <p:cNvSpPr/>
          <p:nvPr/>
        </p:nvSpPr>
        <p:spPr>
          <a:xfrm>
            <a:off x="54864" y="3310128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Tribrissen (Trimethoprim + Sulfa)</a:t>
            </a:r>
            <a:endParaRPr lang="en-US" sz="1100" dirty="0"/>
          </a:p>
        </p:txBody>
      </p:sp>
      <p:sp>
        <p:nvSpPr>
          <p:cNvPr id="60" name="Shape 58"/>
          <p:cNvSpPr/>
          <p:nvPr/>
        </p:nvSpPr>
        <p:spPr>
          <a:xfrm>
            <a:off x="2194560" y="3310128"/>
            <a:ext cx="201168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1" name="Text 59"/>
          <p:cNvSpPr/>
          <p:nvPr/>
        </p:nvSpPr>
        <p:spPr>
          <a:xfrm>
            <a:off x="2249424" y="3310128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 mg/kg/day</a:t>
            </a:r>
            <a:endParaRPr lang="en-US" sz="1100" dirty="0"/>
          </a:p>
        </p:txBody>
      </p:sp>
      <p:sp>
        <p:nvSpPr>
          <p:cNvPr id="62" name="Shape 60"/>
          <p:cNvSpPr/>
          <p:nvPr/>
        </p:nvSpPr>
        <p:spPr>
          <a:xfrm>
            <a:off x="4206240" y="3310128"/>
            <a:ext cx="13716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3" name="Text 61"/>
          <p:cNvSpPr/>
          <p:nvPr/>
        </p:nvSpPr>
        <p:spPr>
          <a:xfrm>
            <a:off x="4261104" y="3310128"/>
            <a:ext cx="12801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</a:t>
            </a:r>
            <a:endParaRPr lang="en-US" sz="1100" dirty="0"/>
          </a:p>
        </p:txBody>
      </p:sp>
      <p:sp>
        <p:nvSpPr>
          <p:cNvPr id="64" name="Shape 62"/>
          <p:cNvSpPr/>
          <p:nvPr/>
        </p:nvSpPr>
        <p:spPr>
          <a:xfrm>
            <a:off x="5577840" y="3310128"/>
            <a:ext cx="128016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5" name="Text 63"/>
          <p:cNvSpPr/>
          <p:nvPr/>
        </p:nvSpPr>
        <p:spPr>
          <a:xfrm>
            <a:off x="5632704" y="3310128"/>
            <a:ext cx="11887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5–7 days</a:t>
            </a:r>
            <a:endParaRPr lang="en-US" sz="1100" dirty="0"/>
          </a:p>
        </p:txBody>
      </p:sp>
      <p:sp>
        <p:nvSpPr>
          <p:cNvPr id="66" name="Shape 64"/>
          <p:cNvSpPr/>
          <p:nvPr/>
        </p:nvSpPr>
        <p:spPr>
          <a:xfrm>
            <a:off x="6858000" y="3310128"/>
            <a:ext cx="2286000" cy="438912"/>
          </a:xfrm>
          <a:prstGeom prst="rect">
            <a:avLst/>
          </a:prstGeom>
          <a:solidFill>
            <a:srgbClr val="E0F7FA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7" name="Text 65"/>
          <p:cNvSpPr/>
          <p:nvPr/>
        </p:nvSpPr>
        <p:spPr>
          <a:xfrm>
            <a:off x="6912864" y="3310128"/>
            <a:ext cx="21945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 days (UK)</a:t>
            </a:r>
            <a:endParaRPr lang="en-US" sz="1100" dirty="0"/>
          </a:p>
        </p:txBody>
      </p:sp>
      <p:sp>
        <p:nvSpPr>
          <p:cNvPr id="68" name="Shape 66"/>
          <p:cNvSpPr/>
          <p:nvPr/>
        </p:nvSpPr>
        <p:spPr>
          <a:xfrm>
            <a:off x="0" y="3749040"/>
            <a:ext cx="21945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9" name="Text 67"/>
          <p:cNvSpPr/>
          <p:nvPr/>
        </p:nvSpPr>
        <p:spPr>
          <a:xfrm>
            <a:off x="54864" y="3749040"/>
            <a:ext cx="21031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Oxolinic acid</a:t>
            </a:r>
            <a:endParaRPr lang="en-US" sz="1100" dirty="0"/>
          </a:p>
        </p:txBody>
      </p:sp>
      <p:sp>
        <p:nvSpPr>
          <p:cNvPr id="70" name="Shape 68"/>
          <p:cNvSpPr/>
          <p:nvPr/>
        </p:nvSpPr>
        <p:spPr>
          <a:xfrm>
            <a:off x="2194560" y="3749040"/>
            <a:ext cx="201168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1" name="Text 69"/>
          <p:cNvSpPr/>
          <p:nvPr/>
        </p:nvSpPr>
        <p:spPr>
          <a:xfrm>
            <a:off x="2249424" y="3749040"/>
            <a:ext cx="19202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mg/kg/day</a:t>
            </a:r>
            <a:endParaRPr lang="en-US" sz="1100" dirty="0"/>
          </a:p>
        </p:txBody>
      </p:sp>
      <p:sp>
        <p:nvSpPr>
          <p:cNvPr id="72" name="Shape 70"/>
          <p:cNvSpPr/>
          <p:nvPr/>
        </p:nvSpPr>
        <p:spPr>
          <a:xfrm>
            <a:off x="4206240" y="3749040"/>
            <a:ext cx="13716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3" name="Text 71"/>
          <p:cNvSpPr/>
          <p:nvPr/>
        </p:nvSpPr>
        <p:spPr>
          <a:xfrm>
            <a:off x="4261104" y="3749040"/>
            <a:ext cx="12801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</a:t>
            </a:r>
            <a:endParaRPr lang="en-US" sz="1100" dirty="0"/>
          </a:p>
        </p:txBody>
      </p:sp>
      <p:sp>
        <p:nvSpPr>
          <p:cNvPr id="74" name="Shape 72"/>
          <p:cNvSpPr/>
          <p:nvPr/>
        </p:nvSpPr>
        <p:spPr>
          <a:xfrm>
            <a:off x="5577840" y="3749040"/>
            <a:ext cx="128016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5" name="Text 73"/>
          <p:cNvSpPr/>
          <p:nvPr/>
        </p:nvSpPr>
        <p:spPr>
          <a:xfrm>
            <a:off x="5632704" y="3749040"/>
            <a:ext cx="11887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days</a:t>
            </a:r>
            <a:endParaRPr lang="en-US" sz="1100" dirty="0"/>
          </a:p>
        </p:txBody>
      </p:sp>
      <p:sp>
        <p:nvSpPr>
          <p:cNvPr id="76" name="Shape 74"/>
          <p:cNvSpPr/>
          <p:nvPr/>
        </p:nvSpPr>
        <p:spPr>
          <a:xfrm>
            <a:off x="6858000" y="3749040"/>
            <a:ext cx="228600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7" name="Text 75"/>
          <p:cNvSpPr/>
          <p:nvPr/>
        </p:nvSpPr>
        <p:spPr>
          <a:xfrm>
            <a:off x="6912864" y="3749040"/>
            <a:ext cx="21945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 days (UK)</a:t>
            </a:r>
            <a:endParaRPr lang="en-US" sz="11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Disease Prevention — Better Than Treatment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 is ALWAYS cheaper and more effective than treating disease after it occurs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Between each fish crop: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Drain pond completely — dry for 2–4 weeks — kills pathogens and wild fish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agricultural lime to the dry pond bottom — disinfects and raises pH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Refill with screened, pathogen-free water before restocking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Biosecurity: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Disinfect nets, equipment, and boots between ponds — do NOT walk from infected to healthy pond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 all water inflows — wild fish = disease reservoir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Purchase certified pathogen-free fingerlings where available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NOT use viral disease survivors as brood fish — many viruses transmit through eggs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Remove and bury dead fish daily — NEVER leave carcasses in or near the pond</a:t>
            </a:r>
            <a:endParaRPr lang="en-US" sz="16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838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28600" cy="5143500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5033772"/>
            <a:ext cx="9144000" cy="109728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1097280"/>
            <a:ext cx="8046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kern="0" spc="800" dirty="0">
                <a:solidFill>
                  <a:srgbClr val="F9A82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7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548640" y="1691640"/>
            <a:ext cx="80467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Safety &amp; Zoonoses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Protecting Farmer and Consumer</a:t>
            </a:r>
            <a:endParaRPr lang="en-US" sz="36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Diseases From Fish to Humans (Zoonoses)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Fish are almost always safe — most fish pathogens do NOT survive in humans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However, the following require awareness — especially for the very young, old, or sick: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Erysipelothrix: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common fish-to-human disease; skin infection in fish handlers; use gloves when cleaning fish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Streptococcus: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Common in tilapia; enters through cuts while cleaning; can cause blood poisoning; treat with antibiotic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Mycobacterium: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Chronic granulomatous infection in hands; enters through skin cuts; wear gloves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Vibrio: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Saltwater species; eating raw/undercooked shellfish; can be fatal in immunocompromised people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Always wear gloves when handling sick fish or cleaning any fish with bare hands that have cuts</a:t>
            </a:r>
            <a:endParaRPr lang="en-US" sz="160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Safety — From Pond to Plate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ALWAYS cook fish thoroughly before eating — this kills ALL fish parasites and bacteria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Gut bacteria (Clostridium, Pseudomonas) contaminate flesh during cleaning — work quickly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Processing rules: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Harvest and process fish quickly — bacteria multiply rapidly on fish flesh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Rinse well and place on ice or in shaded, rodent and fly-free area immediately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 hands, utensils, and surfaces before and after handling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NEVER prepare fish on a surface where infected fish were cleaned without re-washing first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Parasites to watch — all killed by thorough cooking: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Flukes (Opisthorchis, Heterophyes), tapeworms (Diphyllobothrium), roundworms (Anisakis)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B7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Night soil (human waste) used as fertiliser MUST be composted/treated before pond application</a:t>
            </a:r>
            <a:endParaRPr lang="en-US" sz="1600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838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28600" cy="5143500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5033772"/>
            <a:ext cx="9144000" cy="109728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1097280"/>
            <a:ext cx="8046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kern="0" spc="800" dirty="0">
                <a:solidFill>
                  <a:srgbClr val="F9A82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8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548640" y="1691640"/>
            <a:ext cx="80467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Economics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Making Fish Farming Pay</a:t>
            </a:r>
            <a:endParaRPr lang="en-US" sz="3600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Costs to Plan For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228600" y="1143000"/>
            <a:ext cx="4114800" cy="3657600"/>
          </a:xfrm>
          <a:prstGeom prst="rect">
            <a:avLst/>
          </a:prstGeom>
          <a:solidFill>
            <a:srgbClr val="E0F7FA"/>
          </a:solidFill>
          <a:ln w="12700">
            <a:solidFill>
              <a:srgbClr val="00838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320040" y="1188720"/>
            <a:ext cx="3931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A3D62"/>
                </a:solidFill>
              </a:rPr>
              <a:t>Fixed / Start-Up Costs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320040" y="1572768"/>
            <a:ext cx="393192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Land purchase or lease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Pond construction (earthworks, dam)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Drains, pipes, valves, screens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supply (well, pump, electricity)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Nets, seines, buckets, aerators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Boats and harvesting equipment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Cages/pens if cage culture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Storage and processing facilities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4572000" y="1143000"/>
            <a:ext cx="4343400" cy="3657600"/>
          </a:xfrm>
          <a:prstGeom prst="rect">
            <a:avLst/>
          </a:prstGeom>
          <a:solidFill>
            <a:srgbClr val="E8F5E9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4663440" y="1188720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7D32"/>
                </a:solidFill>
              </a:rPr>
              <a:t>Running / Operating Costs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663440" y="1572768"/>
            <a:ext cx="411480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Fingerlings or brood fish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 / fertiliser (often 50%+ of costs)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Labour (daily feeding, monitoring)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Fuel or electricity for pumps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Therapeutants and treatments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Transport to market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Loan interest and taxes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Emergency aeration equipment</a:t>
            </a:r>
            <a:endParaRPr lang="en-US" sz="1300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Keys to Financial Success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 SMALL — gain experience before making a large investment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loss of your first small crop is an education — a loss of a large farm is a disaster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Calculate your break-even price BEFORE stocking: total costs ÷ expected kg harvest = minimum sale price needed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areas without emergency aeration or well water, use MODERATE stocking and feeding rates — lower risk is lower yield but higher survival rate of capital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Higher stocking = higher yield potential BUT higher risk of catastrophic oxygen crash or disease outbreak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A3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Consider these questions before expanding: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there a dependable market at the right price, size, and form?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you have reliable water, even in the dry season?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you absorb an occasional fish kill without losing the whole farm?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key to good fish farming is ENTHUSIASTIC, CONSISTENT daily management</a:t>
            </a:r>
            <a:endParaRPr lang="en-US" sz="1600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960120"/>
            <a:ext cx="9144000" cy="64008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0" y="1024128"/>
            <a:ext cx="109728" cy="4119372"/>
          </a:xfrm>
          <a:prstGeom prst="rect">
            <a:avLst/>
          </a:prstGeom>
          <a:solidFill>
            <a:srgbClr val="00838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0"/>
            <a:ext cx="85953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Daily Management Checklist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486400" y="480060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57575"/>
                </a:solidFill>
              </a:rPr>
              <a:t>Fish Farming Africa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850392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all inflows and outflows — blocked screens can cause oxygen crashes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Observe fish at SUNRISE — lowest oxygen of the day — look for gasping or surface crowding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water colour — sudden clearing or colour change signals plankton die-off danger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Observe whether fish are feeding normally — a drop in appetite is the first disease sign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Look for dead or dying fish along the banks and surface — scavenger birds = fish disease indicator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Guard against predators — herons, otters, crocodiles, and poachers are constant risks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Weekly: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dam walls and dikes for cracks or seeps; cut grass on banks (eliminates predator cover)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pond fertility and turbidity (Secchi disc); add fertiliser if phytoplankton bloom is declining</a:t>
            </a:r>
            <a:endParaRPr lang="en-US" sz="1600" dirty="0"/>
          </a:p>
          <a:p>
            <a:pPr marL="685800" lvl="1" indent="-342900">
              <a:buSzPct val="100000"/>
              <a:buChar char="•"/>
            </a:pPr>
            <a:r>
              <a:rPr lang="en-US" sz="1400" dirty="0">
                <a:solidFill>
                  <a:srgbClr val="2121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Weigh a sample of fish and compare to expected growth rates</a:t>
            </a:r>
            <a:endParaRPr lang="en-US" sz="1600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A3D6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3566160"/>
            <a:ext cx="9144000" cy="73152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3657600"/>
            <a:ext cx="9144000" cy="73152"/>
          </a:xfrm>
          <a:prstGeom prst="rect">
            <a:avLst/>
          </a:prstGeom>
          <a:solidFill>
            <a:srgbClr val="00838F">
              <a:alpha val="5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45720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kern="0" spc="1200" dirty="0">
                <a:solidFill>
                  <a:srgbClr val="F9A82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REMEMBER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731520" y="1188720"/>
            <a:ext cx="768096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i="1" dirty="0">
                <a:solidFill>
                  <a:srgbClr val="E0F7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Give a man a fish and you feed him for a day.
</a:t>
            </a:r>
            <a:r>
              <a:rPr lang="en-US" sz="2200" b="1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Teach a man to raise fish and you feed him for life.</a:t>
            </a:r>
            <a:endParaRPr lang="en-US" sz="2200" dirty="0"/>
          </a:p>
        </p:txBody>
      </p:sp>
      <p:sp>
        <p:nvSpPr>
          <p:cNvPr id="7" name="Shape 5"/>
          <p:cNvSpPr/>
          <p:nvPr/>
        </p:nvSpPr>
        <p:spPr>
          <a:xfrm>
            <a:off x="2286000" y="2606040"/>
            <a:ext cx="4572000" cy="54864"/>
          </a:xfrm>
          <a:prstGeom prst="rect">
            <a:avLst/>
          </a:prstGeom>
          <a:solidFill>
            <a:srgbClr val="F9A82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914400" y="2788920"/>
            <a:ext cx="7315200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E0F7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Start small — gain experience — then expand
✓  Water quality is everything — oxygen is life
✓  Observe your fish EVERY day — act at the first sign
✓  Polyculture and integrated systems maximise value
</a:t>
            </a:r>
            <a:r>
              <a:rPr lang="en-US" sz="1700" b="1" dirty="0">
                <a:solidFill>
                  <a:srgbClr val="F9A82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Prevention is always cheaper than treatment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3803</Words>
  <Application>Microsoft Office PowerPoint</Application>
  <PresentationFormat>On-screen Show (16:9)</PresentationFormat>
  <Paragraphs>516</Paragraphs>
  <Slides>38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Fish Farming in Africa — Training Presentation</dc:title>
  <dc:subject>PptxGenJS Presentation</dc:subject>
  <dc:creator>PptxGenJS</dc:creator>
  <cp:lastModifiedBy>Allen Wachter</cp:lastModifiedBy>
  <cp:revision>1</cp:revision>
  <dcterms:created xsi:type="dcterms:W3CDTF">2026-05-23T23:53:46Z</dcterms:created>
  <dcterms:modified xsi:type="dcterms:W3CDTF">2026-05-24T00:04:51Z</dcterms:modified>
</cp:coreProperties>
</file>